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320" r:id="rId3"/>
    <p:sldId id="356" r:id="rId4"/>
    <p:sldId id="326" r:id="rId5"/>
    <p:sldId id="354" r:id="rId6"/>
    <p:sldId id="328" r:id="rId7"/>
    <p:sldId id="343" r:id="rId8"/>
    <p:sldId id="331" r:id="rId9"/>
    <p:sldId id="357" r:id="rId10"/>
    <p:sldId id="352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5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&#1044;&#1080;&#1089;&#1082;%20&#1044;\&#1057;&#1080;&#1083;&#1072;&#1077;&#1074;&#1072;\&#1086;&#1073;&#1088;&#1072;&#1097;&#1077;&#1085;&#1080;&#1103;\2%20&#1082;&#1074;%202023\&#1086;&#1090;&#1095;&#1077;&#1090;%202%20&#1082;&#1074;%202023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/>
              <a:t>количество поступивших обращений во 2 квартале, шт
</a:t>
            </a:r>
          </a:p>
        </c:rich>
      </c:tx>
      <c:layout>
        <c:manualLayout>
          <c:xMode val="edge"/>
          <c:yMode val="edge"/>
          <c:x val="0.12981797035849563"/>
          <c:y val="1.816504554577736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2 кв 2022 года</c:v>
                </c:pt>
                <c:pt idx="1">
                  <c:v>2 кв 2023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2735</c:v>
                </c:pt>
                <c:pt idx="1">
                  <c:v>2721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79774384"/>
        <c:axId val="-279779280"/>
        <c:axId val="0"/>
      </c:bar3DChart>
      <c:catAx>
        <c:axId val="-27977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279779280"/>
        <c:crosses val="autoZero"/>
        <c:auto val="1"/>
        <c:lblAlgn val="ctr"/>
        <c:lblOffset val="100"/>
        <c:noMultiLvlLbl val="0"/>
      </c:catAx>
      <c:valAx>
        <c:axId val="-279779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279774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результаты рассмотрения обращений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таблицы!$AF$40</c:f>
              <c:strCache>
                <c:ptCount val="1"/>
                <c:pt idx="0">
                  <c:v>2 кв 2023 год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таблицы!$AE$41:$AE$45</c:f>
              <c:strCache>
                <c:ptCount val="5"/>
                <c:pt idx="0">
                  <c:v>меры приняты</c:v>
                </c:pt>
                <c:pt idx="1">
                  <c:v>поддержано</c:v>
                </c:pt>
                <c:pt idx="2">
                  <c:v>разъяснено</c:v>
                </c:pt>
                <c:pt idx="3">
                  <c:v>дан ответ автору</c:v>
                </c:pt>
                <c:pt idx="4">
                  <c:v>без ответа</c:v>
                </c:pt>
              </c:strCache>
            </c:strRef>
          </c:cat>
          <c:val>
            <c:numRef>
              <c:f>таблицы!$AF$41:$AF$45</c:f>
              <c:numCache>
                <c:formatCode>General</c:formatCode>
                <c:ptCount val="5"/>
                <c:pt idx="0">
                  <c:v>198</c:v>
                </c:pt>
                <c:pt idx="1">
                  <c:v>81</c:v>
                </c:pt>
                <c:pt idx="2">
                  <c:v>1401</c:v>
                </c:pt>
                <c:pt idx="3">
                  <c:v>110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732232990107"/>
          <c:y val="0.28395325926724913"/>
          <c:w val="0.17949803149606303"/>
          <c:h val="0.4178103764426707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/>
              <a:t>количество вопросов, поднятых в обращениях во 2 квартале, шт</a:t>
            </a:r>
          </a:p>
        </c:rich>
      </c:tx>
      <c:layout>
        <c:manualLayout>
          <c:xMode val="edge"/>
          <c:yMode val="edge"/>
          <c:x val="0.12966068317090615"/>
          <c:y val="1.388882117289518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2 кв 2022 года</c:v>
                </c:pt>
                <c:pt idx="1">
                  <c:v>2 кв 2023 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3058</c:v>
                </c:pt>
                <c:pt idx="1">
                  <c:v>3477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79773296"/>
        <c:axId val="-279785264"/>
        <c:axId val="0"/>
      </c:bar3DChart>
      <c:catAx>
        <c:axId val="-27977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279785264"/>
        <c:crosses val="autoZero"/>
        <c:auto val="1"/>
        <c:lblAlgn val="ctr"/>
        <c:lblOffset val="100"/>
        <c:noMultiLvlLbl val="0"/>
      </c:catAx>
      <c:valAx>
        <c:axId val="-279785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279773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0853969795920397E-2"/>
          <c:y val="0.14548373275761337"/>
          <c:w val="0.71743723824469174"/>
          <c:h val="0.59718641771185943"/>
        </c:manualLayout>
      </c:layout>
      <c:bar3DChart>
        <c:barDir val="col"/>
        <c:grouping val="clustered"/>
        <c:varyColors val="0"/>
        <c:ser>
          <c:idx val="0"/>
          <c:order val="0"/>
          <c:tx>
            <c:v>2 кв 2022 года</c:v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187</c:v>
                </c:pt>
                <c:pt idx="1">
                  <c:v>153</c:v>
                </c:pt>
                <c:pt idx="2">
                  <c:v>1871</c:v>
                </c:pt>
                <c:pt idx="3">
                  <c:v>140</c:v>
                </c:pt>
                <c:pt idx="4">
                  <c:v>707</c:v>
                </c:pt>
              </c:numCache>
            </c:numRef>
          </c:val>
        </c:ser>
        <c:ser>
          <c:idx val="1"/>
          <c:order val="1"/>
          <c:tx>
            <c:v>2 кв 2023 года</c:v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9.4222233301371958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191112662192075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191112662191936E-2"/>
                  <c:y val="-8.4875562720133283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224</c:v>
                </c:pt>
                <c:pt idx="1">
                  <c:v>265</c:v>
                </c:pt>
                <c:pt idx="2">
                  <c:v>1812</c:v>
                </c:pt>
                <c:pt idx="3">
                  <c:v>227</c:v>
                </c:pt>
                <c:pt idx="4">
                  <c:v>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9538048"/>
        <c:axId val="-199537504"/>
        <c:axId val="0"/>
      </c:bar3DChart>
      <c:catAx>
        <c:axId val="-19953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2700000" vert="horz"/>
          <a:lstStyle/>
          <a:p>
            <a:pPr>
              <a:defRPr sz="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99537504"/>
        <c:crosses val="autoZero"/>
        <c:auto val="1"/>
        <c:lblAlgn val="ctr"/>
        <c:lblOffset val="100"/>
        <c:noMultiLvlLbl val="0"/>
      </c:catAx>
      <c:valAx>
        <c:axId val="-19953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99538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="1"/>
              <a:t>количество вопросов в обращениях по сферам, шт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5669810789361996"/>
          <c:y val="5.4316629961484703E-2"/>
          <c:w val="0.5382071417855635"/>
          <c:h val="0.81764905823553669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таблицы!$H$34</c:f>
              <c:strCache>
                <c:ptCount val="1"/>
                <c:pt idx="0">
                  <c:v>2 кв 2022 года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9.175451093669254E-3"/>
                  <c:y val="2.5486567637890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911568725513762E-3"/>
                  <c:y val="-2.0696214874150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9301580870099402E-2"/>
                  <c:y val="-2.746296633817779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2053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605860786710049E-2"/>
                  <c:y val="-4.6308378689225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738571570160938E-2"/>
                  <c:y val="5.0228971115652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187</c:v>
                </c:pt>
                <c:pt idx="1">
                  <c:v>153</c:v>
                </c:pt>
                <c:pt idx="2">
                  <c:v>1871</c:v>
                </c:pt>
                <c:pt idx="3">
                  <c:v>140</c:v>
                </c:pt>
                <c:pt idx="4">
                  <c:v>707</c:v>
                </c:pt>
              </c:numCache>
            </c:numRef>
          </c:val>
        </c:ser>
        <c:ser>
          <c:idx val="1"/>
          <c:order val="1"/>
          <c:tx>
            <c:strRef>
              <c:f>таблицы!$I$34</c:f>
              <c:strCache>
                <c:ptCount val="1"/>
                <c:pt idx="0">
                  <c:v>2 кв 2023 года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C000"/>
              </a:solidFill>
              <a:ln w="28575">
                <a:solidFill>
                  <a:srgbClr val="FFC000"/>
                </a:solidFill>
                <a:prstDash val="solid"/>
              </a:ln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7.6927726984583411E-3"/>
                  <c:y val="-1.6316336919905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730639242469337E-3"/>
                  <c:y val="3.209387283894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7984962455152115E-2"/>
                  <c:y val="-5.29744770978934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1859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6364783405792822E-3"/>
                  <c:y val="-1.6273135220924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5744851879203344E-3"/>
                  <c:y val="4.19260489466539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224</c:v>
                </c:pt>
                <c:pt idx="1">
                  <c:v>265</c:v>
                </c:pt>
                <c:pt idx="2">
                  <c:v>1812</c:v>
                </c:pt>
                <c:pt idx="3">
                  <c:v>227</c:v>
                </c:pt>
                <c:pt idx="4">
                  <c:v>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9543488"/>
        <c:axId val="-199540768"/>
      </c:radarChart>
      <c:catAx>
        <c:axId val="-19954348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99540768"/>
        <c:crosses val="autoZero"/>
        <c:auto val="0"/>
        <c:lblAlgn val="ctr"/>
        <c:lblOffset val="100"/>
        <c:noMultiLvlLbl val="0"/>
      </c:catAx>
      <c:valAx>
        <c:axId val="-1995407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99543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38603240427373"/>
          <c:y val="0.50666351706036739"/>
          <c:w val="0.17295451235080928"/>
          <c:h val="0.1536239370078740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b="1"/>
              <a:t>количество вопросов по сферам, в %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5204161176998341"/>
          <c:y val="0.12772388847834309"/>
          <c:w val="0.55593768405984489"/>
          <c:h val="0.68201766102356354"/>
        </c:manualLayout>
      </c:layout>
      <c:radarChart>
        <c:radarStyle val="marker"/>
        <c:varyColors val="0"/>
        <c:ser>
          <c:idx val="3"/>
          <c:order val="0"/>
          <c:tx>
            <c:strRef>
              <c:f>таблицы!$K$34</c:f>
              <c:strCache>
                <c:ptCount val="1"/>
                <c:pt idx="0">
                  <c:v>2кв 2018 года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таблицы!$K$35:$K$39</c:f>
            </c:numRef>
          </c:val>
        </c:ser>
        <c:ser>
          <c:idx val="4"/>
          <c:order val="1"/>
          <c:tx>
            <c:strRef>
              <c:f>таблицы!$L$34</c:f>
              <c:strCache>
                <c:ptCount val="1"/>
                <c:pt idx="0">
                  <c:v>2 кв 2022года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таблицы!$L$35:$L$39</c:f>
              <c:numCache>
                <c:formatCode>0%</c:formatCode>
                <c:ptCount val="5"/>
                <c:pt idx="0">
                  <c:v>5.521659548505186E-2</c:v>
                </c:pt>
                <c:pt idx="1">
                  <c:v>6.863941427699817E-2</c:v>
                </c:pt>
                <c:pt idx="2">
                  <c:v>0.62629652226967658</c:v>
                </c:pt>
                <c:pt idx="3">
                  <c:v>4.2403904820012203E-2</c:v>
                </c:pt>
                <c:pt idx="4">
                  <c:v>0.20744356314826112</c:v>
                </c:pt>
              </c:numCache>
            </c:numRef>
          </c:val>
        </c:ser>
        <c:ser>
          <c:idx val="5"/>
          <c:order val="2"/>
          <c:tx>
            <c:strRef>
              <c:f>таблицы!$M$34</c:f>
              <c:strCache>
                <c:ptCount val="1"/>
                <c:pt idx="0">
                  <c:v>2 кв 2023 года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таблицы!$M$35:$M$39</c:f>
              <c:numCache>
                <c:formatCode>0%</c:formatCode>
                <c:ptCount val="5"/>
                <c:pt idx="0">
                  <c:v>6.2064387653501495E-2</c:v>
                </c:pt>
                <c:pt idx="1">
                  <c:v>4.6133421838698972E-2</c:v>
                </c:pt>
                <c:pt idx="2">
                  <c:v>0.61466976435446397</c:v>
                </c:pt>
                <c:pt idx="3">
                  <c:v>4.4142051111848657E-2</c:v>
                </c:pt>
                <c:pt idx="4">
                  <c:v>0.2329903750414869</c:v>
                </c:pt>
              </c:numCache>
            </c:numRef>
          </c:val>
        </c:ser>
        <c:ser>
          <c:idx val="0"/>
          <c:order val="3"/>
          <c:tx>
            <c:strRef>
              <c:f>таблицы!$K$34</c:f>
              <c:strCache>
                <c:ptCount val="1"/>
                <c:pt idx="0">
                  <c:v>2кв 2018 года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  <a:prstDash val="solid"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таблицы!$K$35:$K$39</c:f>
            </c:numRef>
          </c:val>
        </c:ser>
        <c:ser>
          <c:idx val="1"/>
          <c:order val="4"/>
          <c:tx>
            <c:strRef>
              <c:f>таблицы!$L$34</c:f>
              <c:strCache>
                <c:ptCount val="1"/>
                <c:pt idx="0">
                  <c:v>2 кв 2022года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 w="28575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2.0832055789678641E-2"/>
                  <c:y val="8.64266352000650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570910836671037E-2"/>
                  <c:y val="-1.3120156131333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036062281785691E-4"/>
                  <c:y val="-3.4743430920418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699635872082935E-2"/>
                  <c:y val="-1.9015082743827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11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таблицы!$L$35:$L$39</c:f>
              <c:numCache>
                <c:formatCode>0%</c:formatCode>
                <c:ptCount val="5"/>
                <c:pt idx="0">
                  <c:v>5.521659548505186E-2</c:v>
                </c:pt>
                <c:pt idx="1">
                  <c:v>6.863941427699817E-2</c:v>
                </c:pt>
                <c:pt idx="2">
                  <c:v>0.62629652226967658</c:v>
                </c:pt>
                <c:pt idx="3">
                  <c:v>4.2403904820012203E-2</c:v>
                </c:pt>
                <c:pt idx="4">
                  <c:v>0.20744356314826112</c:v>
                </c:pt>
              </c:numCache>
            </c:numRef>
          </c:val>
        </c:ser>
        <c:ser>
          <c:idx val="2"/>
          <c:order val="5"/>
          <c:tx>
            <c:strRef>
              <c:f>таблицы!$M$34</c:f>
              <c:strCache>
                <c:ptCount val="1"/>
                <c:pt idx="0">
                  <c:v>2 кв 2023 года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3453121239587956E-2"/>
                  <c:y val="1.003890223459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821147618397524E-2"/>
                  <c:y val="4.7124944422548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1684573661657772E-2"/>
                  <c:y val="-4.236563559548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473790539952725E-2"/>
                  <c:y val="2.7735648268407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153216463266797E-2"/>
                  <c:y val="5.9700538632788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таблицы!$M$35:$M$39</c:f>
              <c:numCache>
                <c:formatCode>0%</c:formatCode>
                <c:ptCount val="5"/>
                <c:pt idx="0">
                  <c:v>6.2064387653501495E-2</c:v>
                </c:pt>
                <c:pt idx="1">
                  <c:v>4.6133421838698972E-2</c:v>
                </c:pt>
                <c:pt idx="2">
                  <c:v>0.61466976435446397</c:v>
                </c:pt>
                <c:pt idx="3">
                  <c:v>4.4142051111848657E-2</c:v>
                </c:pt>
                <c:pt idx="4">
                  <c:v>0.2329903750414869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9542944"/>
        <c:axId val="-199544576"/>
      </c:radarChart>
      <c:catAx>
        <c:axId val="-19954294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-199544576"/>
        <c:crosses val="autoZero"/>
        <c:auto val="0"/>
        <c:lblAlgn val="ctr"/>
        <c:lblOffset val="100"/>
        <c:noMultiLvlLbl val="0"/>
      </c:catAx>
      <c:valAx>
        <c:axId val="-199544576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99542944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697594565385209"/>
          <c:y val="0.50395068391333109"/>
          <c:w val="0.20235202314424194"/>
          <c:h val="5.4691959880871929E-2"/>
        </c:manualLayout>
      </c:layout>
      <c:overlay val="0"/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обращений по каналу поступления во 2 квартале, шт</a:t>
            </a:r>
          </a:p>
        </c:rich>
      </c:tx>
      <c:layout>
        <c:manualLayout>
          <c:xMode val="edge"/>
          <c:yMode val="edge"/>
          <c:x val="0.16972050974248376"/>
          <c:y val="2.26412109445223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6491996777622825E-2"/>
          <c:y val="0.11364536480577894"/>
          <c:w val="0.8268690421867062"/>
          <c:h val="0.83529828551539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2 квартал 2022 года</c:v>
                </c:pt>
              </c:strCache>
            </c:strRef>
          </c:tx>
          <c:spPr>
            <a:solidFill>
              <a:srgbClr val="008A3E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2648</c:v>
                </c:pt>
                <c:pt idx="1">
                  <c:v>29</c:v>
                </c:pt>
                <c:pt idx="2">
                  <c:v>58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2 квартал 2023 года</c:v>
                </c:pt>
              </c:strCache>
            </c:strRef>
          </c:tx>
          <c:spPr>
            <a:solidFill>
              <a:srgbClr val="FBAC1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2640</c:v>
                </c:pt>
                <c:pt idx="1">
                  <c:v>38</c:v>
                </c:pt>
                <c:pt idx="2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9544032"/>
        <c:axId val="-199542400"/>
      </c:barChart>
      <c:catAx>
        <c:axId val="-19954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99542400"/>
        <c:crosses val="autoZero"/>
        <c:auto val="1"/>
        <c:lblAlgn val="ctr"/>
        <c:lblOffset val="100"/>
        <c:noMultiLvlLbl val="0"/>
      </c:catAx>
      <c:valAx>
        <c:axId val="-19954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99544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09515961667579"/>
          <c:y val="0.38961739371619647"/>
          <c:w val="0.15573880784281813"/>
          <c:h val="0.1334833145856768"/>
        </c:manualLayout>
      </c:layout>
      <c:overlay val="0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количество повторных и коллективных обращений во 2 квартале, </a:t>
            </a:r>
            <a:r>
              <a:rPr lang="ru-RU" dirty="0" err="1"/>
              <a:t>шт</a:t>
            </a:r>
            <a:endParaRPr lang="ru-RU" dirty="0"/>
          </a:p>
        </c:rich>
      </c:tx>
      <c:layout>
        <c:manualLayout>
          <c:xMode val="edge"/>
          <c:yMode val="edge"/>
          <c:x val="0.18806544972432862"/>
          <c:y val="1.628373376404872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48612134728677"/>
          <c:y val="0.15471472944043865"/>
          <c:w val="0.64367901985785014"/>
          <c:h val="0.72476804932078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таблицы!$J$14</c:f>
              <c:strCache>
                <c:ptCount val="1"/>
                <c:pt idx="0">
                  <c:v>2 квартал 2022 года</c:v>
                </c:pt>
              </c:strCache>
            </c:strRef>
          </c:tx>
          <c:spPr>
            <a:solidFill>
              <a:srgbClr val="008A3E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1.525421114485183E-2"/>
                  <c:y val="-6.0644998966635819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таблицы!$K$14:$M$14</c:f>
              <c:numCache>
                <c:formatCode>General</c:formatCode>
                <c:ptCount val="2"/>
                <c:pt idx="0">
                  <c:v>85</c:v>
                </c:pt>
                <c:pt idx="1">
                  <c:v>39</c:v>
                </c:pt>
              </c:numCache>
            </c:numRef>
          </c:val>
        </c:ser>
        <c:ser>
          <c:idx val="1"/>
          <c:order val="1"/>
          <c:tx>
            <c:strRef>
              <c:f>таблицы!$J$15</c:f>
              <c:strCache>
                <c:ptCount val="1"/>
                <c:pt idx="0">
                  <c:v>2 квартал 2023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2B800"/>
              </a:solidFill>
            </c:spPr>
          </c:dPt>
          <c:dLbls>
            <c:dLbl>
              <c:idx val="0"/>
              <c:layout>
                <c:manualLayout>
                  <c:x val="1.6666666666666666E-2"/>
                  <c:y val="-4.6303700747324712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таблицы!$K$15:$M$15</c:f>
              <c:numCache>
                <c:formatCode>General</c:formatCode>
                <c:ptCount val="2"/>
                <c:pt idx="0">
                  <c:v>91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9541856"/>
        <c:axId val="-199541312"/>
      </c:barChart>
      <c:catAx>
        <c:axId val="-19954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99541312"/>
        <c:crosses val="autoZero"/>
        <c:auto val="1"/>
        <c:lblAlgn val="ctr"/>
        <c:lblOffset val="100"/>
        <c:noMultiLvlLbl val="0"/>
      </c:catAx>
      <c:valAx>
        <c:axId val="-19954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99541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25785380523539"/>
          <c:y val="0.44253775970311404"/>
          <c:w val="0.15009264499021813"/>
          <c:h val="0.2905448357416861"/>
        </c:manualLayout>
      </c:layout>
      <c:overlay val="0"/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</a:rPr>
              <a:t>Актуальные темы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'свод 2 кв 2023'!$E$2</c:f>
              <c:strCache>
                <c:ptCount val="1"/>
                <c:pt idx="0">
                  <c:v>2 кв 2023 года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2 кв 2023'!$D$3:$D$16</c:f>
              <c:strCache>
                <c:ptCount val="14"/>
                <c:pt idx="0">
                  <c:v>Арендные отношения</c:v>
                </c:pt>
                <c:pt idx="1">
                  <c:v>Вопросы ДОУ, СОШ.</c:v>
                </c:pt>
                <c:pt idx="2">
                  <c:v>Улучшение жилищных условий, ветхое, аварийное жилье, выделение жилья, переселение</c:v>
                </c:pt>
                <c:pt idx="3">
                  <c:v>Торговля, размещение торговых точек, развитие предпринимательской деятельности, ответственнойсть за нарушение</c:v>
                </c:pt>
                <c:pt idx="4">
                  <c:v>Нарушение правил парковки автотранспорта, в том числе на внутридворовой территории и вне организованных автостоянок</c:v>
                </c:pt>
                <c:pt idx="5">
                  <c:v>Финансовая помощь,выплаты пособий и компенсаций</c:v>
                </c:pt>
                <c:pt idx="6">
                  <c:v>Содержание общего имущества, капремонт.</c:v>
                </c:pt>
                <c:pt idx="7">
                  <c:v> Управляющие организации, товарищества собственников жилья и иные формы управления собственностью</c:v>
                </c:pt>
                <c:pt idx="8">
                  <c:v>Градостроительство. Архитектура и проектирование</c:v>
                </c:pt>
                <c:pt idx="9">
                  <c:v>Обращение с твердыми коммунальными отходами, свалки</c:v>
                </c:pt>
                <c:pt idx="10">
                  <c:v>Уборка мусора, снега, листьев и т.д.</c:v>
                </c:pt>
                <c:pt idx="11">
                  <c:v>Дорожное хозяйство, транспорт, тротуары, аварийность, строительство и ремонт дорог, мостов</c:v>
                </c:pt>
                <c:pt idx="12">
                  <c:v>Предоставление коммунальных услуг ненадлежащего качества, оплата услуг, перебои</c:v>
                </c:pt>
                <c:pt idx="13">
                  <c:v>Комплексное благоустройство</c:v>
                </c:pt>
              </c:strCache>
            </c:strRef>
          </c:cat>
          <c:val>
            <c:numRef>
              <c:f>'свод 2 кв 2023'!$E$3:$E$16</c:f>
              <c:numCache>
                <c:formatCode>General</c:formatCode>
                <c:ptCount val="14"/>
                <c:pt idx="0">
                  <c:v>37</c:v>
                </c:pt>
                <c:pt idx="1">
                  <c:v>39</c:v>
                </c:pt>
                <c:pt idx="2">
                  <c:v>76</c:v>
                </c:pt>
                <c:pt idx="3">
                  <c:v>86</c:v>
                </c:pt>
                <c:pt idx="4">
                  <c:v>90</c:v>
                </c:pt>
                <c:pt idx="5">
                  <c:v>95</c:v>
                </c:pt>
                <c:pt idx="6">
                  <c:v>108</c:v>
                </c:pt>
                <c:pt idx="7">
                  <c:v>116</c:v>
                </c:pt>
                <c:pt idx="8">
                  <c:v>130</c:v>
                </c:pt>
                <c:pt idx="9">
                  <c:v>160</c:v>
                </c:pt>
                <c:pt idx="10">
                  <c:v>201</c:v>
                </c:pt>
                <c:pt idx="11">
                  <c:v>346</c:v>
                </c:pt>
                <c:pt idx="12">
                  <c:v>363</c:v>
                </c:pt>
                <c:pt idx="13">
                  <c:v>518</c:v>
                </c:pt>
              </c:numCache>
            </c:numRef>
          </c:val>
        </c:ser>
        <c:ser>
          <c:idx val="1"/>
          <c:order val="1"/>
          <c:tx>
            <c:strRef>
              <c:f>'свод 2 кв 2023'!$F$2</c:f>
              <c:strCache>
                <c:ptCount val="1"/>
                <c:pt idx="0">
                  <c:v>2 кв 2022 года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2 кв 2023'!$D$3:$D$16</c:f>
              <c:strCache>
                <c:ptCount val="14"/>
                <c:pt idx="0">
                  <c:v>Арендные отношения</c:v>
                </c:pt>
                <c:pt idx="1">
                  <c:v>Вопросы ДОУ, СОШ.</c:v>
                </c:pt>
                <c:pt idx="2">
                  <c:v>Улучшение жилищных условий, ветхое, аварийное жилье, выделение жилья, переселение</c:v>
                </c:pt>
                <c:pt idx="3">
                  <c:v>Торговля, размещение торговых точек, развитие предпринимательской деятельности, ответственнойсть за нарушение</c:v>
                </c:pt>
                <c:pt idx="4">
                  <c:v>Нарушение правил парковки автотранспорта, в том числе на внутридворовой территории и вне организованных автостоянок</c:v>
                </c:pt>
                <c:pt idx="5">
                  <c:v>Финансовая помощь,выплаты пособий и компенсаций</c:v>
                </c:pt>
                <c:pt idx="6">
                  <c:v>Содержание общего имущества, капремонт.</c:v>
                </c:pt>
                <c:pt idx="7">
                  <c:v> Управляющие организации, товарищества собственников жилья и иные формы управления собственностью</c:v>
                </c:pt>
                <c:pt idx="8">
                  <c:v>Градостроительство. Архитектура и проектирование</c:v>
                </c:pt>
                <c:pt idx="9">
                  <c:v>Обращение с твердыми коммунальными отходами, свалки</c:v>
                </c:pt>
                <c:pt idx="10">
                  <c:v>Уборка мусора, снега, листьев и т.д.</c:v>
                </c:pt>
                <c:pt idx="11">
                  <c:v>Дорожное хозяйство, транспорт, тротуары, аварийность, строительство и ремонт дорог, мостов</c:v>
                </c:pt>
                <c:pt idx="12">
                  <c:v>Предоставление коммунальных услуг ненадлежащего качества, оплата услуг, перебои</c:v>
                </c:pt>
                <c:pt idx="13">
                  <c:v>Комплексное благоустройство</c:v>
                </c:pt>
              </c:strCache>
            </c:strRef>
          </c:cat>
          <c:val>
            <c:numRef>
              <c:f>'свод 2 кв 2023'!$F$3:$F$16</c:f>
              <c:numCache>
                <c:formatCode>General</c:formatCode>
                <c:ptCount val="14"/>
                <c:pt idx="0">
                  <c:v>73</c:v>
                </c:pt>
                <c:pt idx="1">
                  <c:v>27</c:v>
                </c:pt>
                <c:pt idx="2">
                  <c:v>66</c:v>
                </c:pt>
                <c:pt idx="3">
                  <c:v>73</c:v>
                </c:pt>
                <c:pt idx="4">
                  <c:v>48</c:v>
                </c:pt>
                <c:pt idx="5">
                  <c:v>57</c:v>
                </c:pt>
                <c:pt idx="6">
                  <c:v>112</c:v>
                </c:pt>
                <c:pt idx="7">
                  <c:v>16</c:v>
                </c:pt>
                <c:pt idx="8">
                  <c:v>356</c:v>
                </c:pt>
                <c:pt idx="9">
                  <c:v>130</c:v>
                </c:pt>
                <c:pt idx="10">
                  <c:v>88</c:v>
                </c:pt>
                <c:pt idx="11">
                  <c:v>343</c:v>
                </c:pt>
                <c:pt idx="12">
                  <c:v>162</c:v>
                </c:pt>
                <c:pt idx="13">
                  <c:v>549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99752240"/>
        <c:axId val="-199754960"/>
      </c:barChart>
      <c:catAx>
        <c:axId val="-199752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99754960"/>
        <c:crosses val="autoZero"/>
        <c:auto val="1"/>
        <c:lblAlgn val="l"/>
        <c:lblOffset val="100"/>
        <c:noMultiLvlLbl val="0"/>
      </c:catAx>
      <c:valAx>
        <c:axId val="-19975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9975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/>
              <a:t>динамика поступивших обращений и вопросов, поднятый в них в 1 полугодии по годам, шт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025661510564183E-2"/>
          <c:y val="0.23007857218872965"/>
          <c:w val="0.54469011794191124"/>
          <c:h val="0.65742811319644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таблицы!$AD$68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1 полугодие 2022</c:v>
                </c:pt>
                <c:pt idx="1">
                  <c:v>1 полугодие 2023</c:v>
                </c:pt>
              </c:strCache>
            </c:strRef>
          </c:cat>
          <c:val>
            <c:numRef>
              <c:f>таблицы!$AE$68:$AF$68</c:f>
              <c:numCache>
                <c:formatCode>General</c:formatCode>
                <c:ptCount val="2"/>
                <c:pt idx="0">
                  <c:v>5034</c:v>
                </c:pt>
                <c:pt idx="1">
                  <c:v>4801</c:v>
                </c:pt>
              </c:numCache>
            </c:numRef>
          </c:val>
        </c:ser>
        <c:ser>
          <c:idx val="1"/>
          <c:order val="1"/>
          <c:tx>
            <c:strRef>
              <c:f>таблицы!$AD$69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917781119632736E-3"/>
                  <c:y val="0.2235396214842437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1 полугодие 2022</c:v>
                </c:pt>
                <c:pt idx="1">
                  <c:v>1 полугодие 2023</c:v>
                </c:pt>
              </c:strCache>
            </c:strRef>
          </c:cat>
          <c:val>
            <c:numRef>
              <c:f>таблицы!$AE$69:$AF$69</c:f>
              <c:numCache>
                <c:formatCode>General</c:formatCode>
                <c:ptCount val="2"/>
                <c:pt idx="0">
                  <c:v>5755</c:v>
                </c:pt>
                <c:pt idx="1">
                  <c:v>6021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9748976"/>
        <c:axId val="-199753872"/>
      </c:barChart>
      <c:catAx>
        <c:axId val="-19974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99753872"/>
        <c:crosses val="autoZero"/>
        <c:auto val="1"/>
        <c:lblAlgn val="ctr"/>
        <c:lblOffset val="100"/>
        <c:noMultiLvlLbl val="0"/>
      </c:catAx>
      <c:valAx>
        <c:axId val="-19975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9974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48041546353102"/>
          <c:y val="0.42784057056159119"/>
          <c:w val="0.25520485197082321"/>
          <c:h val="0.34182841068917014"/>
        </c:manualLayout>
      </c:layout>
      <c:overlay val="0"/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0.4145</cdr:x>
      <cdr:y>0.91312</cdr:y>
    </cdr:from>
    <cdr:to>
      <cdr:x>0.41351</cdr:x>
      <cdr:y>0.91482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0.66174</cdr:x>
      <cdr:y>0.64355</cdr:y>
    </cdr:from>
    <cdr:to>
      <cdr:x>0.76565</cdr:x>
      <cdr:y>0.73554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76478" y="2880321"/>
          <a:ext cx="420277" cy="411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-1%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0.67943</cdr:x>
      <cdr:y>0.53351</cdr:y>
    </cdr:from>
    <cdr:to>
      <cdr:x>0.77425</cdr:x>
      <cdr:y>0.62618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2288" y="2264977"/>
          <a:ext cx="361773" cy="393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14%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0.6155</cdr:x>
      <cdr:y>0.78296</cdr:y>
    </cdr:from>
    <cdr:to>
      <cdr:x>0.6593</cdr:x>
      <cdr:y>0.83448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25275" y="3969217"/>
          <a:ext cx="293561" cy="261173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63%</a:t>
          </a:r>
        </a:p>
      </cdr:txBody>
    </cdr:sp>
  </cdr:relSizeAnchor>
  <cdr:relSizeAnchor xmlns:cdr="http://schemas.openxmlformats.org/drawingml/2006/chartDrawing">
    <cdr:from>
      <cdr:x>0.5297</cdr:x>
      <cdr:y>0.69637</cdr:y>
    </cdr:from>
    <cdr:to>
      <cdr:x>0.57961</cdr:x>
      <cdr:y>0.71683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45975" y="4787537"/>
          <a:ext cx="5334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0.70726</cdr:x>
      <cdr:y>0.7552</cdr:y>
    </cdr:from>
    <cdr:to>
      <cdr:x>0.76355</cdr:x>
      <cdr:y>0.81535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740279" y="3828488"/>
          <a:ext cx="377274" cy="30491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61%</a:t>
          </a:r>
        </a:p>
      </cdr:txBody>
    </cdr:sp>
  </cdr:relSizeAnchor>
  <cdr:relSizeAnchor xmlns:cdr="http://schemas.openxmlformats.org/drawingml/2006/chartDrawing">
    <cdr:from>
      <cdr:x>0.5297</cdr:x>
      <cdr:y>0.69637</cdr:y>
    </cdr:from>
    <cdr:to>
      <cdr:x>0.57961</cdr:x>
      <cdr:y>0.71683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5345975" y="4787537"/>
          <a:ext cx="5334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0.2122</cdr:x>
      <cdr:y>0.25803</cdr:y>
    </cdr:from>
    <cdr:to>
      <cdr:x>0.27974</cdr:x>
      <cdr:y>0.33402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0801" y="1241767"/>
          <a:ext cx="452227" cy="365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0,3</a:t>
          </a:r>
          <a:r>
            <a:rPr lang="ru-RU" sz="1100" b="1" baseline="0"/>
            <a:t> </a:t>
          </a:r>
          <a:r>
            <a:rPr lang="ru-RU" sz="1100" b="1"/>
            <a:t>%</a:t>
          </a:r>
        </a:p>
      </cdr:txBody>
    </cdr:sp>
  </cdr:relSizeAnchor>
  <cdr:relSizeAnchor xmlns:cdr="http://schemas.openxmlformats.org/drawingml/2006/chartDrawing">
    <cdr:from>
      <cdr:x>0.44871</cdr:x>
      <cdr:y>0.84167</cdr:y>
    </cdr:from>
    <cdr:to>
      <cdr:x>0.52468</cdr:x>
      <cdr:y>0.90309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00213" y="4050542"/>
          <a:ext cx="558751" cy="295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31 %</a:t>
          </a:r>
        </a:p>
      </cdr:txBody>
    </cdr:sp>
  </cdr:relSizeAnchor>
  <cdr:relSizeAnchor xmlns:cdr="http://schemas.openxmlformats.org/drawingml/2006/chartDrawing">
    <cdr:from>
      <cdr:x>0.73092</cdr:x>
      <cdr:y>0.82328</cdr:y>
    </cdr:from>
    <cdr:to>
      <cdr:x>0.79678</cdr:x>
      <cdr:y>0.89976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75806" y="3962050"/>
          <a:ext cx="484393" cy="368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baseline="0"/>
            <a:t>26 </a:t>
          </a:r>
          <a:r>
            <a:rPr lang="ru-RU" sz="1100" b="1"/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0.29267</cdr:x>
      <cdr:y>0.41087</cdr:y>
    </cdr:from>
    <cdr:to>
      <cdr:x>0.33086</cdr:x>
      <cdr:y>0.48147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25985" y="1529498"/>
          <a:ext cx="434001" cy="262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7 %</a:t>
          </a: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0.8325</cdr:x>
      <cdr:y>0.76384</cdr:y>
    </cdr:from>
    <cdr:to>
      <cdr:x>0.88439</cdr:x>
      <cdr:y>0.81284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0.59593</cdr:x>
      <cdr:y>0.7432</cdr:y>
    </cdr:from>
    <cdr:to>
      <cdr:x>0.64754</cdr:x>
      <cdr:y>0.80653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0.60659</cdr:x>
      <cdr:y>0.6962</cdr:y>
    </cdr:from>
    <cdr:to>
      <cdr:x>0.68333</cdr:x>
      <cdr:y>0.77419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22516" y="2160240"/>
          <a:ext cx="648072" cy="241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/>
            <a:t>-21 %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0.18845</cdr:x>
      <cdr:y>0.35327</cdr:y>
    </cdr:from>
    <cdr:to>
      <cdr:x>0.25929</cdr:x>
      <cdr:y>0.4297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0.48391</cdr:x>
      <cdr:y>0.43918</cdr:y>
    </cdr:from>
    <cdr:to>
      <cdr:x>0.54295</cdr:x>
      <cdr:y>0.50136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0.51263</cdr:x>
      <cdr:y>0.28999</cdr:y>
    </cdr:from>
    <cdr:to>
      <cdr:x>0.58224</cdr:x>
      <cdr:y>0.36344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16324" y="852885"/>
          <a:ext cx="39604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900" dirty="0"/>
        </a:p>
      </cdr:txBody>
    </cdr:sp>
  </cdr:relSizeAnchor>
  <cdr:relSizeAnchor xmlns:cdr="http://schemas.openxmlformats.org/drawingml/2006/chartDrawing">
    <cdr:from>
      <cdr:x>0.5</cdr:x>
      <cdr:y>0.33895</cdr:y>
    </cdr:from>
    <cdr:to>
      <cdr:x>0.55063</cdr:x>
      <cdr:y>0.4124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44493" y="996901"/>
          <a:ext cx="28803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5%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0.41361</cdr:x>
      <cdr:y>0.45328</cdr:y>
    </cdr:from>
    <cdr:to>
      <cdr:x>0.4769</cdr:x>
      <cdr:y>0.55121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53022" y="1333146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-5%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21.07.2023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21.07.2023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21.07.2023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2 квартале 2023 года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4177" y="602128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18.07.2023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10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568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630932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58265" y="634753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рассмотрения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226293"/>
              </p:ext>
            </p:extLst>
          </p:nvPr>
        </p:nvGraphicFramePr>
        <p:xfrm>
          <a:off x="2141530" y="1268760"/>
          <a:ext cx="5076963" cy="469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816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788866"/>
              </p:ext>
            </p:extLst>
          </p:nvPr>
        </p:nvGraphicFramePr>
        <p:xfrm>
          <a:off x="395536" y="1535446"/>
          <a:ext cx="4044630" cy="4475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173901"/>
              </p:ext>
            </p:extLst>
          </p:nvPr>
        </p:nvGraphicFramePr>
        <p:xfrm>
          <a:off x="4716016" y="1555868"/>
          <a:ext cx="4104456" cy="424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472713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31640" y="532714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количества вопросов в разрезе тематических разделов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153462"/>
              </p:ext>
            </p:extLst>
          </p:nvPr>
        </p:nvGraphicFramePr>
        <p:xfrm>
          <a:off x="1835696" y="1242879"/>
          <a:ext cx="5904657" cy="2260604"/>
        </p:xfrm>
        <a:graphic>
          <a:graphicData uri="http://schemas.openxmlformats.org/drawingml/2006/table">
            <a:tbl>
              <a:tblPr/>
              <a:tblGrid>
                <a:gridCol w="2116205"/>
                <a:gridCol w="947113"/>
                <a:gridCol w="947113"/>
                <a:gridCol w="947113"/>
                <a:gridCol w="947113"/>
              </a:tblGrid>
              <a:tr h="293040"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Тематический раздел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 соотношение в % от общего количества обращений раздела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2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кв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2022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2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кв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2023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00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Государство, общество,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6,12%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6,44%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0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7,62%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50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61,18%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52,11%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93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Оборона, безопасность, законность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6,53%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93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Жилищно-коммунальная сфера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23,12%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27,29%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605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3058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3477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956855"/>
              </p:ext>
            </p:extLst>
          </p:nvPr>
        </p:nvGraphicFramePr>
        <p:xfrm>
          <a:off x="1907704" y="3964825"/>
          <a:ext cx="5662729" cy="200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80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833270"/>
              </p:ext>
            </p:extLst>
          </p:nvPr>
        </p:nvGraphicFramePr>
        <p:xfrm>
          <a:off x="1979712" y="1203454"/>
          <a:ext cx="6120680" cy="509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706075"/>
              </p:ext>
            </p:extLst>
          </p:nvPr>
        </p:nvGraphicFramePr>
        <p:xfrm>
          <a:off x="1454837" y="1311826"/>
          <a:ext cx="6702315" cy="495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27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561209"/>
              </p:ext>
            </p:extLst>
          </p:nvPr>
        </p:nvGraphicFramePr>
        <p:xfrm>
          <a:off x="890587" y="1196751"/>
          <a:ext cx="7362825" cy="464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929156"/>
              </p:ext>
            </p:extLst>
          </p:nvPr>
        </p:nvGraphicFramePr>
        <p:xfrm>
          <a:off x="529605" y="1258586"/>
          <a:ext cx="8218860" cy="425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</a:t>
            </a:r>
            <a:r>
              <a:rPr lang="ru-RU" sz="2000" dirty="0" smtClean="0"/>
              <a:t>темы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309806"/>
              </p:ext>
            </p:extLst>
          </p:nvPr>
        </p:nvGraphicFramePr>
        <p:xfrm>
          <a:off x="888247" y="1085253"/>
          <a:ext cx="7571213" cy="5147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568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630932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58265" y="634753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поступивших обращений (1 полугодие)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000975"/>
              </p:ext>
            </p:extLst>
          </p:nvPr>
        </p:nvGraphicFramePr>
        <p:xfrm>
          <a:off x="1536762" y="1025966"/>
          <a:ext cx="6286500" cy="2273920"/>
        </p:xfrm>
        <a:graphic>
          <a:graphicData uri="http://schemas.openxmlformats.org/drawingml/2006/table">
            <a:tbl>
              <a:tblPr/>
              <a:tblGrid>
                <a:gridCol w="1370216"/>
                <a:gridCol w="837354"/>
                <a:gridCol w="827839"/>
                <a:gridCol w="837354"/>
                <a:gridCol w="837354"/>
                <a:gridCol w="748544"/>
                <a:gridCol w="827839"/>
              </a:tblGrid>
              <a:tr h="404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количество поступивших обращений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1 </a:t>
                      </a:r>
                      <a:r>
                        <a:rPr lang="ru-RU" sz="1000" b="1" i="0" u="none" strike="noStrike" dirty="0" err="1">
                          <a:effectLst/>
                          <a:latin typeface="Arial Cyr" panose="020B0604020202020204" pitchFamily="34" charset="0"/>
                        </a:rPr>
                        <a:t>кв</a:t>
                      </a:r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2023 </a:t>
                      </a:r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2 </a:t>
                      </a:r>
                      <a:r>
                        <a:rPr lang="ru-RU" sz="1000" b="1" i="0" u="none" strike="noStrike" dirty="0" err="1">
                          <a:effectLst/>
                          <a:latin typeface="Arial Cyr" panose="020B0604020202020204" pitchFamily="34" charset="0"/>
                        </a:rPr>
                        <a:t>кв</a:t>
                      </a:r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2023 </a:t>
                      </a:r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2023 к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3566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2735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2721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-233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5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5034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4801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38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количество вопросов, поднятых в обращениях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1 </a:t>
                      </a:r>
                      <a:r>
                        <a:rPr lang="ru-RU" sz="1000" b="1" i="0" u="none" strike="noStrike" dirty="0" err="1">
                          <a:effectLst/>
                          <a:latin typeface="Arial Cyr" panose="020B0604020202020204" pitchFamily="34" charset="0"/>
                        </a:rPr>
                        <a:t>кв</a:t>
                      </a:r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2023 </a:t>
                      </a:r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2 </a:t>
                      </a:r>
                      <a:r>
                        <a:rPr lang="ru-RU" sz="1000" b="1" i="0" u="none" strike="noStrike" dirty="0" err="1">
                          <a:effectLst/>
                          <a:latin typeface="Arial Cyr" panose="020B0604020202020204" pitchFamily="34" charset="0"/>
                        </a:rPr>
                        <a:t>кв</a:t>
                      </a:r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2023 </a:t>
                      </a:r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2023 к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3249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2544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1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5755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6021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357173"/>
              </p:ext>
            </p:extLst>
          </p:nvPr>
        </p:nvGraphicFramePr>
        <p:xfrm>
          <a:off x="2058187" y="3391718"/>
          <a:ext cx="5688987" cy="294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0385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14964</TotalTime>
  <Words>364</Words>
  <Application>Microsoft Office PowerPoint</Application>
  <PresentationFormat>Экран (4:3)</PresentationFormat>
  <Paragraphs>127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Cyr</vt:lpstr>
      <vt:lpstr>Calibri</vt:lpstr>
      <vt:lpstr>Times New Roman</vt:lpstr>
      <vt:lpstr>Тема Office</vt:lpstr>
      <vt:lpstr>Презентация PowerPoint</vt:lpstr>
      <vt:lpstr>Количество поступивших обращений и вопросов</vt:lpstr>
      <vt:lpstr>Динамика количества вопросов в разрезе тематических разделов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Количество обращений по каналам поступления</vt:lpstr>
      <vt:lpstr>Количество коллективных и повторных обращений</vt:lpstr>
      <vt:lpstr>Актуальные темы</vt:lpstr>
      <vt:lpstr>Динамика поступивших обращений (1 полугодие)</vt:lpstr>
      <vt:lpstr>Результаты рассмотрения обращений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Силаева Ирина Ивановна</cp:lastModifiedBy>
  <cp:revision>344</cp:revision>
  <cp:lastPrinted>2019-11-29T14:10:55Z</cp:lastPrinted>
  <dcterms:created xsi:type="dcterms:W3CDTF">2017-03-22T12:13:20Z</dcterms:created>
  <dcterms:modified xsi:type="dcterms:W3CDTF">2023-07-21T08:45:36Z</dcterms:modified>
</cp:coreProperties>
</file>