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/>
              <a:t>количество вопросов, поднятых в обращениях в 3 квартале, шт</a:t>
            </a:r>
          </a:p>
        </c:rich>
      </c:tx>
      <c:layout>
        <c:manualLayout>
          <c:xMode val="edge"/>
          <c:yMode val="edge"/>
          <c:x val="0.12966062648282503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квартал 2022года</c:v>
                </c:pt>
                <c:pt idx="1">
                  <c:v>3 квартал 2023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3088</c:v>
                </c:pt>
                <c:pt idx="1">
                  <c:v>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6282512"/>
        <c:axId val="1416277072"/>
        <c:axId val="0"/>
      </c:bar3DChart>
      <c:catAx>
        <c:axId val="141628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416277072"/>
        <c:crosses val="autoZero"/>
        <c:auto val="1"/>
        <c:lblAlgn val="ctr"/>
        <c:lblOffset val="100"/>
        <c:noMultiLvlLbl val="0"/>
      </c:catAx>
      <c:valAx>
        <c:axId val="141627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1628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/>
            </a:pPr>
            <a:r>
              <a:rPr lang="ru-RU" sz="1000" b="1"/>
              <a:t>динамика поступивших обращений и вопросов, поднятых в них по годам, шт</a:t>
            </a:r>
          </a:p>
        </c:rich>
      </c:tx>
      <c:layout>
        <c:manualLayout>
          <c:xMode val="edge"/>
          <c:yMode val="edge"/>
          <c:x val="9.6282689165612792E-2"/>
          <c:y val="1.6358018538821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616029620780091E-3"/>
                  <c:y val="-5.1890341617140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258113825576732E-17"/>
                  <c:y val="7.4179660540305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9мес 2022</c:v>
                </c:pt>
                <c:pt idx="1">
                  <c:v>9мес 2023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7847</c:v>
                </c:pt>
                <c:pt idx="1">
                  <c:v>7479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16029620780091E-3"/>
                  <c:y val="5.978380455468028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9мес 2022</c:v>
                </c:pt>
                <c:pt idx="1">
                  <c:v>9мес 2023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8623</c:v>
                </c:pt>
                <c:pt idx="1">
                  <c:v>8963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374944"/>
        <c:axId val="1299385824"/>
      </c:barChart>
      <c:catAx>
        <c:axId val="129937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299385824"/>
        <c:crosses val="autoZero"/>
        <c:auto val="1"/>
        <c:lblAlgn val="ctr"/>
        <c:lblOffset val="100"/>
        <c:noMultiLvlLbl val="0"/>
      </c:catAx>
      <c:valAx>
        <c:axId val="129938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937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8369054434466"/>
          <c:y val="0.29588422289566452"/>
          <c:w val="0.2552048813359058"/>
          <c:h val="0.4737846496381965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/>
              <a:t>количество поступивших обращений в 3 квартале, шт
</a:t>
            </a:r>
          </a:p>
        </c:rich>
      </c:tx>
      <c:layout>
        <c:manualLayout>
          <c:xMode val="edge"/>
          <c:yMode val="edge"/>
          <c:x val="0.12981804068049327"/>
          <c:y val="1.816515073980532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квартал 2022года</c:v>
                </c:pt>
                <c:pt idx="1">
                  <c:v>3 квартал 2023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2813</c:v>
                </c:pt>
                <c:pt idx="1">
                  <c:v>2678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362512"/>
        <c:axId val="1414359792"/>
        <c:axId val="0"/>
      </c:bar3DChart>
      <c:catAx>
        <c:axId val="14143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414359792"/>
        <c:crosses val="autoZero"/>
        <c:auto val="1"/>
        <c:lblAlgn val="ctr"/>
        <c:lblOffset val="100"/>
        <c:noMultiLvlLbl val="0"/>
      </c:catAx>
      <c:valAx>
        <c:axId val="1414359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1436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20823812352866E-2"/>
          <c:y val="3.5691333793151439E-2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3 квартал 2022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226</c:v>
                </c:pt>
                <c:pt idx="1">
                  <c:v>217</c:v>
                </c:pt>
                <c:pt idx="2">
                  <c:v>1709</c:v>
                </c:pt>
                <c:pt idx="3">
                  <c:v>147</c:v>
                </c:pt>
                <c:pt idx="4">
                  <c:v>789</c:v>
                </c:pt>
              </c:numCache>
            </c:numRef>
          </c:val>
        </c:ser>
        <c:ser>
          <c:idx val="1"/>
          <c:order val="1"/>
          <c:tx>
            <c:v>3 квартал 2023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227</c:v>
                </c:pt>
                <c:pt idx="1">
                  <c:v>212</c:v>
                </c:pt>
                <c:pt idx="2">
                  <c:v>1502</c:v>
                </c:pt>
                <c:pt idx="3">
                  <c:v>177</c:v>
                </c:pt>
                <c:pt idx="4">
                  <c:v>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331648"/>
        <c:axId val="1414329472"/>
        <c:axId val="0"/>
      </c:bar3DChart>
      <c:catAx>
        <c:axId val="14143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14329472"/>
        <c:crosses val="autoZero"/>
        <c:auto val="1"/>
        <c:lblAlgn val="ctr"/>
        <c:lblOffset val="100"/>
        <c:noMultiLvlLbl val="0"/>
      </c:catAx>
      <c:valAx>
        <c:axId val="14143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14331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72853667014252"/>
          <c:y val="0.40480139218471822"/>
          <c:w val="0.1163874249640673"/>
          <c:h val="0.1903967201206269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в обращениях по 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0.23982363166424442"/>
          <c:y val="2.45564372670038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10833207473552"/>
          <c:y val="0.17797190898262874"/>
          <c:w val="0.46728301349642937"/>
          <c:h val="0.7280546661097961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2022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536509129442806E-3"/>
                  <c:y val="-5.13412299109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38311175839911E-3"/>
                  <c:y val="3.18111657068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226</c:v>
                </c:pt>
                <c:pt idx="1">
                  <c:v>217</c:v>
                </c:pt>
                <c:pt idx="2">
                  <c:v>1709</c:v>
                </c:pt>
                <c:pt idx="3">
                  <c:v>147</c:v>
                </c:pt>
                <c:pt idx="4">
                  <c:v>789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2023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2.9155874843807814E-3"/>
                  <c:y val="-0.10563983428715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06609759250305E-2"/>
                  <c:y val="4.276817600727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07765474380553E-3"/>
                  <c:y val="-0.102892644015262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1709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630564813288642E-2"/>
                  <c:y val="1.888265705359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984761615557828E-3"/>
                  <c:y val="-1.3620019079768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227</c:v>
                </c:pt>
                <c:pt idx="1">
                  <c:v>212</c:v>
                </c:pt>
                <c:pt idx="2">
                  <c:v>1502</c:v>
                </c:pt>
                <c:pt idx="3">
                  <c:v>177</c:v>
                </c:pt>
                <c:pt idx="4">
                  <c:v>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332192"/>
        <c:axId val="1414333824"/>
      </c:radarChart>
      <c:catAx>
        <c:axId val="14143321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4333824"/>
        <c:crosses val="autoZero"/>
        <c:auto val="0"/>
        <c:lblAlgn val="ctr"/>
        <c:lblOffset val="100"/>
        <c:noMultiLvlLbl val="0"/>
      </c:catAx>
      <c:valAx>
        <c:axId val="1414333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4332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1706036739"/>
          <c:w val="0.17295451235080928"/>
          <c:h val="0.153623937007874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1.5107224877152887E-3"/>
          <c:y val="1.82672221308594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3801539043354"/>
          <c:y val="0.12230535151688486"/>
          <c:w val="0.71981500537633769"/>
          <c:h val="0.69080377496468381"/>
        </c:manualLayout>
      </c:layout>
      <c:radarChart>
        <c:radarStyle val="marker"/>
        <c:varyColors val="0"/>
        <c:ser>
          <c:idx val="1"/>
          <c:order val="0"/>
          <c:tx>
            <c:strRef>
              <c:f>таблицы!$L$32</c:f>
              <c:strCache>
                <c:ptCount val="1"/>
                <c:pt idx="0">
                  <c:v>3 кв 2022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5495503793489505E-3"/>
                  <c:y val="2.052461687743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46657212065571E-4"/>
                  <c:y val="-1.995286055440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93429974319E-2"/>
                  <c:y val="-3.98397936573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7.3186528497409323E-2</c:v>
                </c:pt>
                <c:pt idx="1">
                  <c:v>7.0272020725388601E-2</c:v>
                </c:pt>
                <c:pt idx="2">
                  <c:v>0.5534326424870466</c:v>
                </c:pt>
                <c:pt idx="3">
                  <c:v>4.7603626943005184E-2</c:v>
                </c:pt>
                <c:pt idx="4">
                  <c:v>0.25550518134715028</c:v>
                </c:pt>
              </c:numCache>
            </c:numRef>
          </c:val>
        </c:ser>
        <c:ser>
          <c:idx val="2"/>
          <c:order val="1"/>
          <c:tx>
            <c:strRef>
              <c:f>таблицы!$M$32</c:f>
              <c:strCache>
                <c:ptCount val="1"/>
                <c:pt idx="0">
                  <c:v>3 кв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2.7911804530358485E-4"/>
                  <c:y val="-8.3688398142505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803199516685336E-3"/>
                  <c:y val="3.567064146444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136590137366205E-2"/>
                  <c:y val="6.3952986791695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7.7158395649218225E-2</c:v>
                </c:pt>
                <c:pt idx="1">
                  <c:v>7.2059823249490146E-2</c:v>
                </c:pt>
                <c:pt idx="2">
                  <c:v>0.51053704962610469</c:v>
                </c:pt>
                <c:pt idx="3">
                  <c:v>6.0163154316791298E-2</c:v>
                </c:pt>
                <c:pt idx="4">
                  <c:v>0.28008157715839566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622944"/>
        <c:axId val="1303623488"/>
      </c:radarChart>
      <c:catAx>
        <c:axId val="13036229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/>
            </a:pPr>
            <a:endParaRPr lang="ru-RU"/>
          </a:p>
        </c:txPr>
        <c:crossAx val="1303623488"/>
        <c:crosses val="autoZero"/>
        <c:auto val="0"/>
        <c:lblAlgn val="ctr"/>
        <c:lblOffset val="100"/>
        <c:noMultiLvlLbl val="0"/>
      </c:catAx>
      <c:valAx>
        <c:axId val="1303623488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303622944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498878539222481"/>
          <c:y val="0.46048643919510063"/>
          <c:w val="0.21666631364665154"/>
          <c:h val="0.13315258399717583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количество обращений по каналу </a:t>
            </a:r>
            <a:r>
              <a:rPr lang="ru-RU" dirty="0" smtClean="0"/>
              <a:t>поступления, </a:t>
            </a:r>
            <a:r>
              <a:rPr lang="ru-RU" dirty="0" err="1"/>
              <a:t>шт</a:t>
            </a:r>
            <a:endParaRPr lang="ru-RU" dirty="0"/>
          </a:p>
        </c:rich>
      </c:tx>
      <c:layout>
        <c:manualLayout>
          <c:xMode val="edge"/>
          <c:yMode val="edge"/>
          <c:x val="0.16972058803530388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2022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2725</c:v>
                </c:pt>
                <c:pt idx="1">
                  <c:v>34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2023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2607</c:v>
                </c:pt>
                <c:pt idx="1">
                  <c:v>39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26752"/>
        <c:axId val="1303630560"/>
      </c:barChart>
      <c:catAx>
        <c:axId val="13036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630560"/>
        <c:crosses val="autoZero"/>
        <c:auto val="1"/>
        <c:lblAlgn val="ctr"/>
        <c:lblOffset val="100"/>
        <c:noMultiLvlLbl val="0"/>
      </c:catAx>
      <c:valAx>
        <c:axId val="130363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62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80726231818147"/>
          <c:y val="0.39493581394524474"/>
          <c:w val="0.16841032009288032"/>
          <c:h val="0.20621168929226313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количество повторных и коллективных </a:t>
            </a:r>
            <a:r>
              <a:rPr lang="ru-RU" dirty="0" smtClean="0"/>
              <a:t>обращений, </a:t>
            </a:r>
            <a:r>
              <a:rPr lang="ru-RU" dirty="0" err="1"/>
              <a:t>шт</a:t>
            </a:r>
            <a:endParaRPr lang="ru-RU" dirty="0"/>
          </a:p>
        </c:rich>
      </c:tx>
      <c:layout>
        <c:manualLayout>
          <c:xMode val="edge"/>
          <c:yMode val="edge"/>
          <c:x val="0.18806542474873567"/>
          <c:y val="1.62837337640487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3 квартал 2022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таблицы!$K$13:$L$13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таблицы!$K$14:$L$14</c:f>
              <c:numCache>
                <c:formatCode>General</c:formatCode>
                <c:ptCount val="2"/>
                <c:pt idx="0">
                  <c:v>135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3 квартал 2023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таблицы!$K$13:$L$13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таблицы!$K$15:$L$15</c:f>
              <c:numCache>
                <c:formatCode>General</c:formatCode>
                <c:ptCount val="2"/>
                <c:pt idx="0">
                  <c:v>133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24032"/>
        <c:axId val="1303625120"/>
      </c:barChart>
      <c:catAx>
        <c:axId val="130362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625120"/>
        <c:crosses val="autoZero"/>
        <c:auto val="1"/>
        <c:lblAlgn val="ctr"/>
        <c:lblOffset val="100"/>
        <c:noMultiLvlLbl val="0"/>
      </c:catAx>
      <c:valAx>
        <c:axId val="130362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62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89601782741759"/>
          <c:y val="0.44253775970311404"/>
          <c:w val="0.14545428024707027"/>
          <c:h val="0.2905448357416861"/>
        </c:manualLayout>
      </c:layout>
      <c:overlay val="0"/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и топ 2023 3 кв'!$F$3</c:f>
              <c:strCache>
                <c:ptCount val="1"/>
                <c:pt idx="0">
                  <c:v>3 кв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 топ 2023 3 кв'!$E$4:$E$16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 Управляющие организации, товарищества собственников жилья и иные формы управления собственностью</c:v>
                </c:pt>
                <c:pt idx="5">
                  <c:v>Финансовая помощь,выплаты пособий и компенсаций, льготы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Содержание общего имущества, капремонт.</c:v>
                </c:pt>
                <c:pt idx="9">
                  <c:v>Градостроительство. Архитектура и проектирование</c:v>
                </c:pt>
                <c:pt idx="10">
                  <c:v>Дорожное хозяйство, транспорт, автопарковки, ремонт дорог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'свод и топ 2023 3 кв'!$F$4:$F$16</c:f>
              <c:numCache>
                <c:formatCode>General</c:formatCode>
                <c:ptCount val="13"/>
                <c:pt idx="0">
                  <c:v>11</c:v>
                </c:pt>
                <c:pt idx="1">
                  <c:v>38</c:v>
                </c:pt>
                <c:pt idx="2">
                  <c:v>48</c:v>
                </c:pt>
                <c:pt idx="3">
                  <c:v>58</c:v>
                </c:pt>
                <c:pt idx="4">
                  <c:v>66</c:v>
                </c:pt>
                <c:pt idx="5">
                  <c:v>67</c:v>
                </c:pt>
                <c:pt idx="6">
                  <c:v>86</c:v>
                </c:pt>
                <c:pt idx="7">
                  <c:v>97</c:v>
                </c:pt>
                <c:pt idx="8">
                  <c:v>107</c:v>
                </c:pt>
                <c:pt idx="9">
                  <c:v>151</c:v>
                </c:pt>
                <c:pt idx="10">
                  <c:v>316</c:v>
                </c:pt>
                <c:pt idx="11">
                  <c:v>403</c:v>
                </c:pt>
                <c:pt idx="12">
                  <c:v>439</c:v>
                </c:pt>
              </c:numCache>
            </c:numRef>
          </c:val>
        </c:ser>
        <c:ser>
          <c:idx val="1"/>
          <c:order val="1"/>
          <c:tx>
            <c:strRef>
              <c:f>'свод и топ 2023 3 кв'!$G$3</c:f>
              <c:strCache>
                <c:ptCount val="1"/>
                <c:pt idx="0">
                  <c:v>3 кв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 топ 2023 3 кв'!$E$4:$E$16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 Управляющие организации, товарищества собственников жилья и иные формы управления собственностью</c:v>
                </c:pt>
                <c:pt idx="5">
                  <c:v>Финансовая помощь,выплаты пособий и компенсаций, льготы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Содержание общего имущества, капремонт.</c:v>
                </c:pt>
                <c:pt idx="9">
                  <c:v>Градостроительство. Архитектура и проектирование</c:v>
                </c:pt>
                <c:pt idx="10">
                  <c:v>Дорожное хозяйство, транспорт, автопарковки, ремонт дорог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'свод и топ 2023 3 кв'!$G$4:$G$16</c:f>
              <c:numCache>
                <c:formatCode>General</c:formatCode>
                <c:ptCount val="13"/>
                <c:pt idx="0">
                  <c:v>13</c:v>
                </c:pt>
                <c:pt idx="1">
                  <c:v>47</c:v>
                </c:pt>
                <c:pt idx="2">
                  <c:v>59</c:v>
                </c:pt>
                <c:pt idx="3">
                  <c:v>51</c:v>
                </c:pt>
                <c:pt idx="4">
                  <c:v>26</c:v>
                </c:pt>
                <c:pt idx="5">
                  <c:v>75</c:v>
                </c:pt>
                <c:pt idx="6">
                  <c:v>79</c:v>
                </c:pt>
                <c:pt idx="7">
                  <c:v>104</c:v>
                </c:pt>
                <c:pt idx="8">
                  <c:v>106</c:v>
                </c:pt>
                <c:pt idx="9">
                  <c:v>272</c:v>
                </c:pt>
                <c:pt idx="10">
                  <c:v>344</c:v>
                </c:pt>
                <c:pt idx="11">
                  <c:v>425</c:v>
                </c:pt>
                <c:pt idx="12">
                  <c:v>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3624576"/>
        <c:axId val="1303629472"/>
      </c:barChart>
      <c:catAx>
        <c:axId val="13036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629472"/>
        <c:crosses val="autoZero"/>
        <c:auto val="1"/>
        <c:lblAlgn val="ctr"/>
        <c:lblOffset val="100"/>
        <c:noMultiLvlLbl val="0"/>
      </c:catAx>
      <c:valAx>
        <c:axId val="130362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6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31916930577443E-2"/>
          <c:y val="0.16106887642013051"/>
          <c:w val="0.68171462106583436"/>
          <c:h val="0.73886933770999186"/>
        </c:manualLayout>
      </c:layout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3 кв 2023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0</c:formatCode>
                <c:ptCount val="5"/>
                <c:pt idx="0">
                  <c:v>239</c:v>
                </c:pt>
                <c:pt idx="1">
                  <c:v>143</c:v>
                </c:pt>
                <c:pt idx="2">
                  <c:v>1163</c:v>
                </c:pt>
                <c:pt idx="3">
                  <c:v>107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42131150922"/>
          <c:y val="0.28395336629432949"/>
          <c:w val="0.17949800566267793"/>
          <c:h val="0.4178104132332295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0.63527</cdr:x>
      <cdr:y>0.70418</cdr:y>
    </cdr:from>
    <cdr:to>
      <cdr:x>0.73009</cdr:x>
      <cdr:y>0.79685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4077" y="2149793"/>
          <a:ext cx="620035" cy="28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/>
            <a:t>-5%</a:t>
          </a:r>
        </a:p>
        <a:p xmlns:a="http://schemas.openxmlformats.org/drawingml/2006/main">
          <a:endParaRPr lang="ru-RU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0.62226</cdr:x>
      <cdr:y>0.68693</cdr:y>
    </cdr:from>
    <cdr:to>
      <cdr:x>0.72592</cdr:x>
      <cdr:y>0.78509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45088" y="3110500"/>
          <a:ext cx="673858" cy="44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/>
            <a:t>-5%</a:t>
          </a:r>
        </a:p>
        <a:p xmlns:a="http://schemas.openxmlformats.org/drawingml/2006/main">
          <a:pPr>
            <a:lnSpc>
              <a:spcPts val="1200"/>
            </a:lnSpc>
          </a:pPr>
          <a:endParaRPr lang="ru-RU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0.67295</cdr:x>
      <cdr:y>0.65033</cdr:y>
    </cdr:from>
    <cdr:to>
      <cdr:x>0.72849</cdr:x>
      <cdr:y>0.69064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38056" y="5284753"/>
          <a:ext cx="457066" cy="32756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55%</a:t>
          </a:r>
        </a:p>
      </cdr:txBody>
    </cdr:sp>
  </cdr:relSizeAnchor>
  <cdr:relSizeAnchor xmlns:cdr="http://schemas.openxmlformats.org/drawingml/2006/chartDrawing">
    <cdr:from>
      <cdr:x>0.52945</cdr:x>
      <cdr:y>0.65661</cdr:y>
    </cdr:from>
    <cdr:to>
      <cdr:x>0.57887</cdr:x>
      <cdr:y>0.67287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0.59879</cdr:x>
      <cdr:y>0.6856</cdr:y>
    </cdr:from>
    <cdr:to>
      <cdr:x>0.65433</cdr:x>
      <cdr:y>0.72171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12261" y="5040154"/>
          <a:ext cx="460835" cy="30301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60%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0.19548</cdr:x>
      <cdr:y>0.26696</cdr:y>
    </cdr:from>
    <cdr:to>
      <cdr:x>0.26302</cdr:x>
      <cdr:y>0.34295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098" y="1305272"/>
          <a:ext cx="618504" cy="37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-4%</a:t>
          </a:r>
        </a:p>
      </cdr:txBody>
    </cdr:sp>
  </cdr:relSizeAnchor>
  <cdr:relSizeAnchor xmlns:cdr="http://schemas.openxmlformats.org/drawingml/2006/chartDrawing">
    <cdr:from>
      <cdr:x>0.42173</cdr:x>
      <cdr:y>0.8293</cdr:y>
    </cdr:from>
    <cdr:to>
      <cdr:x>0.4977</cdr:x>
      <cdr:y>0.89072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2468" y="4136356"/>
          <a:ext cx="778729" cy="30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15%</a:t>
          </a:r>
        </a:p>
      </cdr:txBody>
    </cdr:sp>
  </cdr:relSizeAnchor>
  <cdr:relSizeAnchor xmlns:cdr="http://schemas.openxmlformats.org/drawingml/2006/chartDrawing">
    <cdr:from>
      <cdr:x>0.70619</cdr:x>
      <cdr:y>0.82931</cdr:y>
    </cdr:from>
    <cdr:to>
      <cdr:x>0.77205</cdr:x>
      <cdr:y>0.90579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66968" y="4054866"/>
          <a:ext cx="603119" cy="37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-41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>
              <a:latin typeface="Times New Roman" pitchFamily="18" charset="0"/>
              <a:cs typeface="Times New Roman" pitchFamily="18" charset="0"/>
            </a:rPr>
            <a:t>-1%</a:t>
          </a:r>
        </a:p>
        <a:p xmlns:a="http://schemas.openxmlformats.org/drawingml/2006/main">
          <a:endParaRPr lang="ru-RU" sz="9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0.60994</cdr:x>
      <cdr:y>0.77132</cdr:y>
    </cdr:from>
    <cdr:to>
      <cdr:x>0.67094</cdr:x>
      <cdr:y>0.84931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2092" y="2000570"/>
          <a:ext cx="665274" cy="20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0.55219</cdr:x>
      <cdr:y>0.42446</cdr:y>
    </cdr:from>
    <cdr:to>
      <cdr:x>0.63142</cdr:x>
      <cdr:y>0.49663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0756" y="1977277"/>
          <a:ext cx="644338" cy="33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8C5104-3349-42B7-B9C5-70F596DB00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9CD4AA-1849-4DB1-B1E4-112F78413C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176872-2C8C-4E6E-9BCA-9AC86F3668A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4E3E52-0B65-48BA-9E32-149C134B866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6C8E39-6ACC-468A-B68F-4EF5EBC7012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3F109A-AC56-4193-8595-232A9592DE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7164A0-584B-4A45-A5B5-3C640E0E1D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F32348-9043-4101-ABFA-EDBEDCA6B0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CCFDA81-FC51-41D2-849E-A67232DD67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C604B3D-3B25-4CF9-AC1F-C2F9EFDBFB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748E3A-EA6A-4AD9-A924-4BC96AACF2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C8941C-6CBC-43A6-887F-10C2348E59C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7EF183D-4C02-4835-90B6-38B51E1902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6A8040-92C1-4C76-82DD-3ABF4CA29E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D35BE8-D64D-464A-9B45-C2DED730B3C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EB60E1-6122-4509-8DC5-B55A816D81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4ADE62-F85C-4181-A4C9-F5D5EC5ACBE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45874B-ECB9-4D23-90F0-DBD806945A5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AA685F-F632-47F1-B49F-3BA3974449A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C4A6D5-E331-4842-8A4B-C42FBAF284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D17815-F43C-4E32-ADAB-1195ECC235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238D70-2F2F-452E-A032-FF7E270B56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F2444A-9BC0-4A1F-92A8-8FE33CBE93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7D5AAB-0BAA-446A-B1F4-D29A23565E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E931D8-A614-4B2D-986D-379169109E0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0455EEB-333B-4030-8433-170E5023846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564840" y="2133000"/>
            <a:ext cx="8424360" cy="179604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A8E034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Информация по работе с обращениями граждан, организаций и общественных объединений,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поступивших в Администрацию города Твери</a:t>
            </a:r>
            <a:r>
              <a:rPr sz="2800"/>
              <a:t/>
            </a:r>
            <a:br>
              <a:rPr sz="2800"/>
            </a:b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3 квартале 2023 года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3" name="Рисунок 3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971280" y="54864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85" name="Прямая соединительная линия 8"/>
          <p:cNvCxnSpPr/>
          <p:nvPr/>
        </p:nvCxnSpPr>
        <p:spPr>
          <a:xfrm>
            <a:off x="971280" y="573300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6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571" y="60176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10.10.2023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"/>
          <p:cNvPicPr/>
          <p:nvPr/>
        </p:nvPicPr>
        <p:blipFill>
          <a:blip r:embed="rId3"/>
          <a:stretch/>
        </p:blipFill>
        <p:spPr>
          <a:xfrm>
            <a:off x="-108360" y="20520"/>
            <a:ext cx="9143280" cy="492840"/>
          </a:xfrm>
          <a:prstGeom prst="rect">
            <a:avLst/>
          </a:prstGeom>
          <a:ln w="0">
            <a:noFill/>
          </a:ln>
        </p:spPr>
      </p:pic>
      <p:cxnSp>
        <p:nvCxnSpPr>
          <p:cNvPr id="150" name="Прямая соединительная линия 6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51" name="Прямая соединительная линия 7"/>
          <p:cNvCxnSpPr/>
          <p:nvPr/>
        </p:nvCxnSpPr>
        <p:spPr>
          <a:xfrm>
            <a:off x="971280" y="630900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71640" y="634680"/>
            <a:ext cx="7992000" cy="6210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Результаты рассмотрения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обращений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4" name="Прямоугольник 11"/>
          <p:cNvSpPr/>
          <p:nvPr/>
        </p:nvSpPr>
        <p:spPr>
          <a:xfrm>
            <a:off x="1121760" y="5832000"/>
            <a:ext cx="6899760" cy="415080"/>
          </a:xfrm>
          <a:prstGeom prst="rect">
            <a:avLst/>
          </a:prstGeom>
          <a:solidFill>
            <a:schemeClr val="bg1"/>
          </a:solidFill>
          <a:ln w="57150">
            <a:solidFill>
              <a:srgbClr val="E4960A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* По данным регистрационных учетных данных на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10.10.2023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0A0D41-739A-4D5A-A779-F4A61E084EE9}" type="slidenum">
              <a:t>10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91156"/>
              </p:ext>
            </p:extLst>
          </p:nvPr>
        </p:nvGraphicFramePr>
        <p:xfrm>
          <a:off x="1678301" y="1377000"/>
          <a:ext cx="5786678" cy="418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-108360" y="20520"/>
            <a:ext cx="9143280" cy="492840"/>
          </a:xfrm>
          <a:prstGeom prst="rect">
            <a:avLst/>
          </a:prstGeom>
          <a:ln w="0">
            <a:noFill/>
          </a:ln>
        </p:spPr>
      </p:pic>
      <p:cxnSp>
        <p:nvCxnSpPr>
          <p:cNvPr id="157" name="Прямая соединительная линия 6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58" name="Прямая соединительная линия 7"/>
          <p:cNvCxnSpPr/>
          <p:nvPr/>
        </p:nvCxnSpPr>
        <p:spPr>
          <a:xfrm>
            <a:off x="971280" y="630900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58120" y="634680"/>
            <a:ext cx="7488000" cy="2732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Динамика поступивших обращений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5499D7D-DA35-4548-9019-6A9D4C83D776}" type="slidenum">
              <a:t>11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30816"/>
              </p:ext>
            </p:extLst>
          </p:nvPr>
        </p:nvGraphicFramePr>
        <p:xfrm>
          <a:off x="1521344" y="1029240"/>
          <a:ext cx="6205814" cy="2871244"/>
        </p:xfrm>
        <a:graphic>
          <a:graphicData uri="http://schemas.openxmlformats.org/drawingml/2006/table">
            <a:tbl>
              <a:tblPr/>
              <a:tblGrid>
                <a:gridCol w="1070652"/>
                <a:gridCol w="654287"/>
                <a:gridCol w="646852"/>
                <a:gridCol w="646852"/>
                <a:gridCol w="654287"/>
                <a:gridCol w="654287"/>
                <a:gridCol w="646852"/>
                <a:gridCol w="584893"/>
                <a:gridCol w="646852"/>
              </a:tblGrid>
              <a:tr h="100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41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-368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3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7847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7479</a:t>
                      </a: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20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8623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8963</a:t>
                      </a: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958227"/>
              </p:ext>
            </p:extLst>
          </p:nvPr>
        </p:nvGraphicFramePr>
        <p:xfrm>
          <a:off x="825120" y="4241074"/>
          <a:ext cx="7421897" cy="20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88" name="Прямая соединительная линия 11"/>
          <p:cNvCxnSpPr/>
          <p:nvPr/>
        </p:nvCxnSpPr>
        <p:spPr>
          <a:xfrm>
            <a:off x="888120" y="548640"/>
            <a:ext cx="770544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9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0" name="Прямая соединительная линия 15"/>
          <p:cNvCxnSpPr/>
          <p:nvPr/>
        </p:nvCxnSpPr>
        <p:spPr>
          <a:xfrm>
            <a:off x="971280" y="54864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1" name="Прямая соединительная линия 17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поступивших обращений и вопросов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76B9CF-90ED-442B-B8EC-4D42391C28D4}" type="slidenum">
              <a:t>2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85041"/>
              </p:ext>
            </p:extLst>
          </p:nvPr>
        </p:nvGraphicFramePr>
        <p:xfrm>
          <a:off x="4740840" y="1467148"/>
          <a:ext cx="4031349" cy="305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74921"/>
              </p:ext>
            </p:extLst>
          </p:nvPr>
        </p:nvGraphicFramePr>
        <p:xfrm>
          <a:off x="489028" y="1467148"/>
          <a:ext cx="4251812" cy="328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6" name="Прямая соединительная линия 15"/>
          <p:cNvCxnSpPr/>
          <p:nvPr/>
        </p:nvCxnSpPr>
        <p:spPr>
          <a:xfrm>
            <a:off x="971280" y="47268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7" name="Прямая соединительная линия 17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331640" y="53280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Динамика количества вопросов в разрезе тематических разделов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BBAED1-27F8-4CD4-B0DA-DF2F276FCDBF}" type="slidenum">
              <a:t>3</a:t>
            </a:fld>
            <a:endParaRPr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90396"/>
              </p:ext>
            </p:extLst>
          </p:nvPr>
        </p:nvGraphicFramePr>
        <p:xfrm>
          <a:off x="323280" y="4149576"/>
          <a:ext cx="8569233" cy="195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47376"/>
              </p:ext>
            </p:extLst>
          </p:nvPr>
        </p:nvGraphicFramePr>
        <p:xfrm>
          <a:off x="1867740" y="1039458"/>
          <a:ext cx="5562600" cy="3014580"/>
        </p:xfrm>
        <a:graphic>
          <a:graphicData uri="http://schemas.openxmlformats.org/drawingml/2006/table">
            <a:tbl>
              <a:tblPr/>
              <a:tblGrid>
                <a:gridCol w="1589768"/>
                <a:gridCol w="609252"/>
                <a:gridCol w="685409"/>
                <a:gridCol w="609252"/>
                <a:gridCol w="609252"/>
                <a:gridCol w="710794"/>
                <a:gridCol w="748873"/>
              </a:tblGrid>
              <a:tr h="392805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динамика, 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динамика,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48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-0,40%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1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-0,18%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5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3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-1,26%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4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-2,46%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2942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5800" cy="46692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обращений граждан по разделам</a:t>
            </a: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Общероссийского классификатора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2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103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04" name="Прямая соединительная линия 10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05" name="Прямая соединительная линия 11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CBFB49-82E1-495B-80D1-B76E75A87B67}" type="slidenum">
              <a:t>4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09602"/>
              </p:ext>
            </p:extLst>
          </p:nvPr>
        </p:nvGraphicFramePr>
        <p:xfrm>
          <a:off x="627017" y="1097280"/>
          <a:ext cx="8057909" cy="517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2300A48-3CC4-4D43-A4C2-44049FA5646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5800" cy="46692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9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11" name="Прямая соединительная линия 10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12" name="Прямая соединительная линия 11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338942"/>
              </p:ext>
            </p:extLst>
          </p:nvPr>
        </p:nvGraphicFramePr>
        <p:xfrm>
          <a:off x="1524608" y="1669277"/>
          <a:ext cx="6562423" cy="417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обращений по каналам поступления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8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119" name="Прямая соединительная линия 7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20" name="Прямая соединительная линия 8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21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91F2F5-5265-481F-BC42-0D1F4D096C4E}" type="slidenum">
              <a:t>6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01738"/>
              </p:ext>
            </p:extLst>
          </p:nvPr>
        </p:nvGraphicFramePr>
        <p:xfrm>
          <a:off x="687976" y="1439054"/>
          <a:ext cx="7998103" cy="467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59640" y="771840"/>
            <a:ext cx="7488000" cy="2732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коллективных и повторных обращений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29" name="Прямая соединительная линия 7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30" name="Прямая соединительная линия 10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B55458-B1F5-4531-9847-6E9EF52C9945}" type="slidenum">
              <a:t>7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94729"/>
              </p:ext>
            </p:extLst>
          </p:nvPr>
        </p:nvGraphicFramePr>
        <p:xfrm>
          <a:off x="246577" y="1586718"/>
          <a:ext cx="8501063" cy="359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88720" y="613800"/>
            <a:ext cx="7075800" cy="359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7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138" name="Прямая соединительная линия 6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39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40" name="Прямая соединительная линия 9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F3F4DE-4E51-4F46-9D5C-15F69133369A}" type="slidenum">
              <a:t>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384663"/>
            <a:ext cx="7286626" cy="3460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188720" y="613800"/>
            <a:ext cx="7075800" cy="359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3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144" name="Прямая соединительная линия 6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45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46" name="Прямая соединительная линия 9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524B7C-32DA-4BB6-AED0-24029A26A785}" type="slidenum">
              <a:t>9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805694"/>
              </p:ext>
            </p:extLst>
          </p:nvPr>
        </p:nvGraphicFramePr>
        <p:xfrm>
          <a:off x="228600" y="10287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20999</TotalTime>
  <Words>447</Words>
  <Application>Microsoft Office PowerPoint</Application>
  <PresentationFormat>Экран (4:3)</PresentationFormat>
  <Paragraphs>174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Cyr</vt:lpstr>
      <vt:lpstr>Calibri</vt:lpstr>
      <vt:lpstr>DejaVu Sans</vt:lpstr>
      <vt:lpstr>Segoe UI</vt:lpstr>
      <vt:lpstr>Symbol</vt:lpstr>
      <vt:lpstr>Times New Roman</vt:lpstr>
      <vt:lpstr>Wingdings</vt:lpstr>
      <vt:lpstr>XO Oriel</vt:lpstr>
      <vt:lpstr>Тема Office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Актуальные темы</vt:lpstr>
      <vt:lpstr>Результаты рассмотрения обращений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subject/>
  <dc:creator>user</dc:creator>
  <dc:description/>
  <cp:lastModifiedBy>Силаева Ирина Ивановна</cp:lastModifiedBy>
  <cp:revision>356</cp:revision>
  <cp:lastPrinted>2019-11-29T14:10:55Z</cp:lastPrinted>
  <dcterms:created xsi:type="dcterms:W3CDTF">2017-03-22T12:13:20Z</dcterms:created>
  <dcterms:modified xsi:type="dcterms:W3CDTF">2023-10-10T14:51:36Z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11</vt:i4>
  </property>
</Properties>
</file>