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904" r:id="rId2"/>
  </p:sldMasterIdLst>
  <p:notesMasterIdLst>
    <p:notesMasterId r:id="rId15"/>
  </p:notesMasterIdLst>
  <p:handoutMasterIdLst>
    <p:handoutMasterId r:id="rId16"/>
  </p:handoutMasterIdLst>
  <p:sldIdLst>
    <p:sldId id="379" r:id="rId3"/>
    <p:sldId id="376" r:id="rId4"/>
    <p:sldId id="397" r:id="rId5"/>
    <p:sldId id="398" r:id="rId6"/>
    <p:sldId id="399" r:id="rId7"/>
    <p:sldId id="400" r:id="rId8"/>
    <p:sldId id="401" r:id="rId9"/>
    <p:sldId id="416" r:id="rId10"/>
    <p:sldId id="420" r:id="rId11"/>
    <p:sldId id="421" r:id="rId12"/>
    <p:sldId id="423" r:id="rId13"/>
    <p:sldId id="418" r:id="rId14"/>
  </p:sldIdLst>
  <p:sldSz cx="12192000" cy="6858000"/>
  <p:notesSz cx="6742113" cy="9872663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8C8AF"/>
    <a:srgbClr val="33CCCC"/>
    <a:srgbClr val="009999"/>
    <a:srgbClr val="F1C9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660B408-B3CF-4A94-85FC-2B1E0A45F4A2}" styleName="Темный стиль 2 -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1" autoAdjust="0"/>
    <p:restoredTop sz="96374" autoAdjust="0"/>
  </p:normalViewPr>
  <p:slideViewPr>
    <p:cSldViewPr snapToGrid="0">
      <p:cViewPr varScale="1">
        <p:scale>
          <a:sx n="113" d="100"/>
          <a:sy n="113" d="100"/>
        </p:scale>
        <p:origin x="432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2317" cy="494186"/>
          </a:xfrm>
          <a:prstGeom prst="rect">
            <a:avLst/>
          </a:prstGeom>
        </p:spPr>
        <p:txBody>
          <a:bodyPr vert="horz" lIns="90836" tIns="45418" rIns="90836" bIns="45418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18222" y="0"/>
            <a:ext cx="2922317" cy="494186"/>
          </a:xfrm>
          <a:prstGeom prst="rect">
            <a:avLst/>
          </a:prstGeom>
        </p:spPr>
        <p:txBody>
          <a:bodyPr vert="horz" lIns="90836" tIns="45418" rIns="90836" bIns="45418" rtlCol="0"/>
          <a:lstStyle>
            <a:lvl1pPr algn="r">
              <a:defRPr sz="1200" smtClean="0"/>
            </a:lvl1pPr>
          </a:lstStyle>
          <a:p>
            <a:pPr>
              <a:defRPr/>
            </a:pPr>
            <a:fld id="{41F12143-0380-4C68-9BF3-BEBCA4968AF6}" type="datetimeFigureOut">
              <a:rPr lang="ru-RU"/>
              <a:pPr>
                <a:defRPr/>
              </a:pPr>
              <a:t>24.07.2023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6899"/>
            <a:ext cx="2922317" cy="494185"/>
          </a:xfrm>
          <a:prstGeom prst="rect">
            <a:avLst/>
          </a:prstGeom>
        </p:spPr>
        <p:txBody>
          <a:bodyPr vert="horz" lIns="90836" tIns="45418" rIns="90836" bIns="45418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18222" y="9376899"/>
            <a:ext cx="2922317" cy="494185"/>
          </a:xfrm>
          <a:prstGeom prst="rect">
            <a:avLst/>
          </a:prstGeom>
        </p:spPr>
        <p:txBody>
          <a:bodyPr vert="horz" wrap="square" lIns="90836" tIns="45418" rIns="90836" bIns="4541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268A575-CD31-405E-8B00-B0673981D14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20700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2317" cy="494186"/>
          </a:xfrm>
          <a:prstGeom prst="rect">
            <a:avLst/>
          </a:prstGeom>
        </p:spPr>
        <p:txBody>
          <a:bodyPr vert="horz" lIns="90836" tIns="45418" rIns="90836" bIns="45418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8222" y="0"/>
            <a:ext cx="2922317" cy="494186"/>
          </a:xfrm>
          <a:prstGeom prst="rect">
            <a:avLst/>
          </a:prstGeom>
        </p:spPr>
        <p:txBody>
          <a:bodyPr vert="horz" lIns="90836" tIns="45418" rIns="90836" bIns="45418" rtlCol="0"/>
          <a:lstStyle>
            <a:lvl1pPr algn="r">
              <a:defRPr sz="1200"/>
            </a:lvl1pPr>
          </a:lstStyle>
          <a:p>
            <a:pPr>
              <a:defRPr/>
            </a:pPr>
            <a:fld id="{B5DC9419-6010-4BFE-8C3C-67DD0651E260}" type="datetimeFigureOut">
              <a:rPr lang="ru-RU"/>
              <a:pPr>
                <a:defRPr/>
              </a:pPr>
              <a:t>24.07.2023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11163" y="1235075"/>
            <a:ext cx="591978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836" tIns="45418" rIns="90836" bIns="45418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897" y="4750815"/>
            <a:ext cx="5394320" cy="3887173"/>
          </a:xfrm>
          <a:prstGeom prst="rect">
            <a:avLst/>
          </a:prstGeom>
        </p:spPr>
        <p:txBody>
          <a:bodyPr vert="horz" lIns="90836" tIns="45418" rIns="90836" bIns="45418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477"/>
            <a:ext cx="2922317" cy="494186"/>
          </a:xfrm>
          <a:prstGeom prst="rect">
            <a:avLst/>
          </a:prstGeom>
        </p:spPr>
        <p:txBody>
          <a:bodyPr vert="horz" lIns="90836" tIns="45418" rIns="90836" bIns="45418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8222" y="9378477"/>
            <a:ext cx="2922317" cy="494186"/>
          </a:xfrm>
          <a:prstGeom prst="rect">
            <a:avLst/>
          </a:prstGeom>
        </p:spPr>
        <p:txBody>
          <a:bodyPr vert="horz" wrap="square" lIns="90836" tIns="45418" rIns="90836" bIns="4541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7EFF075-978D-4E82-80EF-297BABE15BC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554194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11163" y="1235075"/>
            <a:ext cx="5919787" cy="33305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3891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38047" indent="-283864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35456" indent="-227091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89639" indent="-227091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43821" indent="-227091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498004" indent="-2270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52186" indent="-2270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06369" indent="-2270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60551" indent="-2270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2BEB8EF5-7A53-4BE3-9C58-633A2602D7EF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38917" name="Нижний колонтитул 4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38047" indent="-283864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35456" indent="-227091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89639" indent="-227091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43821" indent="-227091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498004" indent="-2270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52186" indent="-2270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06369" indent="-2270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60551" indent="-2270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19390961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11163" y="1235075"/>
            <a:ext cx="5919787" cy="33305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3891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38047" indent="-283864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35456" indent="-227091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89639" indent="-227091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43821" indent="-227091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498004" indent="-2270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52186" indent="-2270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06369" indent="-2270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60551" indent="-2270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2BEB8EF5-7A53-4BE3-9C58-633A2602D7EF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38917" name="Нижний колонтитул 4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38047" indent="-283864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35456" indent="-227091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89639" indent="-227091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43821" indent="-227091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498004" indent="-2270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52186" indent="-2270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06369" indent="-2270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60551" indent="-2270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19390961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11163" y="1235075"/>
            <a:ext cx="5919787" cy="33305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3891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38047" indent="-283864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35456" indent="-227091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89639" indent="-227091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43821" indent="-227091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498004" indent="-2270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52186" indent="-2270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06369" indent="-2270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60551" indent="-2270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2BEB8EF5-7A53-4BE3-9C58-633A2602D7EF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38917" name="Нижний колонтитул 4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38047" indent="-283864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35456" indent="-227091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89639" indent="-227091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43821" indent="-227091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498004" indent="-2270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52186" indent="-2270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06369" indent="-2270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60551" indent="-2270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19390961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11163" y="1235075"/>
            <a:ext cx="5919787" cy="33305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3891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38047" indent="-283864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35456" indent="-227091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89639" indent="-227091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43821" indent="-227091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498004" indent="-2270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52186" indent="-2270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06369" indent="-2270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60551" indent="-2270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2BEB8EF5-7A53-4BE3-9C58-633A2602D7EF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38917" name="Нижний колонтитул 4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38047" indent="-283864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35456" indent="-227091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89639" indent="-227091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43821" indent="-227091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498004" indent="-2270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52186" indent="-2270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06369" indent="-2270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60551" indent="-2270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19390961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11163" y="1235075"/>
            <a:ext cx="5919787" cy="33305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3891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38047" indent="-283864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35456" indent="-227091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89639" indent="-227091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43821" indent="-227091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498004" indent="-2270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52186" indent="-2270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06369" indent="-2270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60551" indent="-2270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2BEB8EF5-7A53-4BE3-9C58-633A2602D7EF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38917" name="Нижний колонтитул 4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38047" indent="-283864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35456" indent="-227091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89639" indent="-227091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43821" indent="-227091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498004" indent="-2270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52186" indent="-2270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06369" indent="-2270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60551" indent="-2270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19390961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11163" y="1235075"/>
            <a:ext cx="5919787" cy="33305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3891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38047" indent="-283864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35456" indent="-227091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89639" indent="-227091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43821" indent="-227091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498004" indent="-2270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52186" indent="-2270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06369" indent="-2270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60551" indent="-2270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2BEB8EF5-7A53-4BE3-9C58-633A2602D7EF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38917" name="Нижний колонтитул 4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38047" indent="-283864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35456" indent="-227091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89639" indent="-227091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43821" indent="-227091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498004" indent="-2270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52186" indent="-2270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06369" indent="-2270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60551" indent="-2270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19390961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11163" y="1235075"/>
            <a:ext cx="5919787" cy="33305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3891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38047" indent="-283864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35456" indent="-227091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89639" indent="-227091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43821" indent="-227091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498004" indent="-2270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52186" indent="-2270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06369" indent="-2270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60551" indent="-2270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2BEB8EF5-7A53-4BE3-9C58-633A2602D7EF}" type="slidenum">
              <a:rPr lang="ru-RU" altLang="ru-RU">
                <a:solidFill>
                  <a:prstClr val="black"/>
                </a:solidFill>
              </a:rPr>
              <a:pPr/>
              <a:t>8</a:t>
            </a:fld>
            <a:endParaRPr lang="ru-RU" altLang="ru-RU">
              <a:solidFill>
                <a:prstClr val="black"/>
              </a:solidFill>
            </a:endParaRPr>
          </a:p>
        </p:txBody>
      </p:sp>
      <p:sp>
        <p:nvSpPr>
          <p:cNvPr id="38917" name="Нижний колонтитул 4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38047" indent="-283864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35456" indent="-227091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89639" indent="-227091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43821" indent="-227091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498004" indent="-2270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52186" indent="-2270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06369" indent="-2270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60551" indent="-2270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ru-RU" altLang="ru-RU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90961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11163" y="1235075"/>
            <a:ext cx="5919787" cy="33305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3891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38047" indent="-283864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35456" indent="-227091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89639" indent="-227091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43821" indent="-227091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498004" indent="-2270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52186" indent="-2270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06369" indent="-2270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60551" indent="-2270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2BEB8EF5-7A53-4BE3-9C58-633A2602D7EF}" type="slidenum">
              <a:rPr lang="ru-RU" altLang="ru-RU">
                <a:solidFill>
                  <a:prstClr val="black"/>
                </a:solidFill>
              </a:rPr>
              <a:pPr/>
              <a:t>12</a:t>
            </a:fld>
            <a:endParaRPr lang="ru-RU" altLang="ru-RU">
              <a:solidFill>
                <a:prstClr val="black"/>
              </a:solidFill>
            </a:endParaRPr>
          </a:p>
        </p:txBody>
      </p:sp>
      <p:sp>
        <p:nvSpPr>
          <p:cNvPr id="38917" name="Нижний колонтитул 4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38047" indent="-283864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35456" indent="-227091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89639" indent="-227091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43821" indent="-227091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498004" indent="-2270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52186" indent="-2270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06369" indent="-2270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60551" indent="-2270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ru-RU" altLang="ru-RU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90961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F00968-DC4C-4730-B80C-06CA640BC4EA}" type="datetime1">
              <a:rPr lang="ru-RU"/>
              <a:pPr>
                <a:defRPr/>
              </a:pPr>
              <a:t>24.07.2023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6C2F87-A753-4129-B37C-11C016C1A9B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1825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AF6F43-E7A4-46AB-A010-E665E4312096}" type="datetime1">
              <a:rPr lang="ru-RU"/>
              <a:pPr>
                <a:defRPr/>
              </a:pPr>
              <a:t>24.07.2023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439FA1-190F-4897-8F6D-FE92425610D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70414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BF5EAF-0606-47F7-A317-3839BC346DAE}" type="datetime1">
              <a:rPr lang="ru-RU"/>
              <a:pPr>
                <a:defRPr/>
              </a:pPr>
              <a:t>24.07.2023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F4EBA1-0E6E-4929-AA3D-C699431FFC7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701292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F00968-DC4C-4730-B80C-06CA640BC4EA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24.07.2023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6C2F87-A753-4129-B37C-11C016C1A9B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08237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816B9-E706-4B17-A9D6-FAB8D6C7975E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24.07.2023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555100-2E18-47C1-AF8D-7080AB2F84D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941491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6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CAC0C2-F7FC-4C31-8003-D7E3DBAD2488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24.07.2023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98F9D7-6E24-47A9-9FF7-BD14FDD7263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436986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B5B5A6-8832-413A-B7F1-3F13A25E8581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24.07.2023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3214AB-3DE8-4B10-A1F2-6E69A40CDFD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677818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5ED8-3523-4AEA-A0EF-D38196CA7B25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24.07.2023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FAEE57-8D68-4BD8-8F50-1A0DFA9A9CB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082731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5E518D-BBBA-4C9B-9BE5-48FB3A1970BF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24.07.2023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A4FA7D-F291-4105-AF4D-0EDC56AB554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828306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10CB3D-8846-45A2-B38E-C69D4E084438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24.07.2023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779065-E2FE-458B-B173-7D54F4F9BB4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21160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E3F1FB-5405-4269-BF56-7B8B4B055DB0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24.07.2023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2886B0-B28B-4135-8DBD-B21873F7DE5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7816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816B9-E706-4B17-A9D6-FAB8D6C7975E}" type="datetime1">
              <a:rPr lang="ru-RU"/>
              <a:pPr>
                <a:defRPr/>
              </a:pPr>
              <a:t>24.07.2023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555100-2E18-47C1-AF8D-7080AB2F84D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654030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33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809EE6-8FC1-4AE1-A23C-2DC71F5A7CC0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24.07.2023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02725E-EC47-4A2D-AB5C-18E72FC726E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128596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AF6F43-E7A4-46AB-A010-E665E4312096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24.07.2023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439FA1-190F-4897-8F6D-FE92425610D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5206463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BF5EAF-0606-47F7-A317-3839BC346DAE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24.07.2023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F4EBA1-0E6E-4929-AA3D-C699431FFC7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61798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6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CAC0C2-F7FC-4C31-8003-D7E3DBAD2488}" type="datetime1">
              <a:rPr lang="ru-RU"/>
              <a:pPr>
                <a:defRPr/>
              </a:pPr>
              <a:t>24.07.2023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98F9D7-6E24-47A9-9FF7-BD14FDD7263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63543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B5B5A6-8832-413A-B7F1-3F13A25E8581}" type="datetime1">
              <a:rPr lang="ru-RU"/>
              <a:pPr>
                <a:defRPr/>
              </a:pPr>
              <a:t>24.07.2023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3214AB-3DE8-4B10-A1F2-6E69A40CDFD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43324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5ED8-3523-4AEA-A0EF-D38196CA7B25}" type="datetime1">
              <a:rPr lang="ru-RU"/>
              <a:pPr>
                <a:defRPr/>
              </a:pPr>
              <a:t>24.07.2023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FAEE57-8D68-4BD8-8F50-1A0DFA9A9CB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31465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5E518D-BBBA-4C9B-9BE5-48FB3A1970BF}" type="datetime1">
              <a:rPr lang="ru-RU"/>
              <a:pPr>
                <a:defRPr/>
              </a:pPr>
              <a:t>24.07.2023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A4FA7D-F291-4105-AF4D-0EDC56AB554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24127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10CB3D-8846-45A2-B38E-C69D4E084438}" type="datetime1">
              <a:rPr lang="ru-RU"/>
              <a:pPr>
                <a:defRPr/>
              </a:pPr>
              <a:t>24.07.2023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779065-E2FE-458B-B173-7D54F4F9BB4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3839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E3F1FB-5405-4269-BF56-7B8B4B055DB0}" type="datetime1">
              <a:rPr lang="ru-RU"/>
              <a:pPr>
                <a:defRPr/>
              </a:pPr>
              <a:t>24.07.2023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2886B0-B28B-4135-8DBD-B21873F7DE5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38834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33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809EE6-8FC1-4AE1-A23C-2DC71F5A7CC0}" type="datetime1">
              <a:rPr lang="ru-RU"/>
              <a:pPr>
                <a:defRPr/>
              </a:pPr>
              <a:t>24.07.2023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02725E-EC47-4A2D-AB5C-18E72FC726E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96527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9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28EFF35-1BCA-4A77-BF88-38796395C213}" type="datetime1">
              <a:rPr lang="ru-RU"/>
              <a:pPr>
                <a:defRPr/>
              </a:pPr>
              <a:t>24.07.2023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80E3B28D-A722-4A3D-AA27-F615849E49E5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1" r:id="rId1"/>
    <p:sldLayoutId id="2147483882" r:id="rId2"/>
    <p:sldLayoutId id="2147483883" r:id="rId3"/>
    <p:sldLayoutId id="2147483884" r:id="rId4"/>
    <p:sldLayoutId id="2147483885" r:id="rId5"/>
    <p:sldLayoutId id="2147483886" r:id="rId6"/>
    <p:sldLayoutId id="2147483887" r:id="rId7"/>
    <p:sldLayoutId id="2147483888" r:id="rId8"/>
    <p:sldLayoutId id="2147483889" r:id="rId9"/>
    <p:sldLayoutId id="2147483890" r:id="rId10"/>
    <p:sldLayoutId id="2147483891" r:id="rId11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9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28EFF35-1BCA-4A77-BF88-38796395C213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24.07.2023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80E3B28D-A722-4A3D-AA27-F615849E49E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55933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5" r:id="rId1"/>
    <p:sldLayoutId id="2147483906" r:id="rId2"/>
    <p:sldLayoutId id="2147483907" r:id="rId3"/>
    <p:sldLayoutId id="2147483908" r:id="rId4"/>
    <p:sldLayoutId id="2147483909" r:id="rId5"/>
    <p:sldLayoutId id="2147483910" r:id="rId6"/>
    <p:sldLayoutId id="2147483911" r:id="rId7"/>
    <p:sldLayoutId id="2147483912" r:id="rId8"/>
    <p:sldLayoutId id="2147483913" r:id="rId9"/>
    <p:sldLayoutId id="2147483914" r:id="rId10"/>
    <p:sldLayoutId id="2147483915" r:id="rId11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Box 3"/>
          <p:cNvSpPr txBox="1">
            <a:spLocks noChangeArrowheads="1"/>
          </p:cNvSpPr>
          <p:nvPr/>
        </p:nvSpPr>
        <p:spPr bwMode="auto">
          <a:xfrm>
            <a:off x="302585" y="1931497"/>
            <a:ext cx="11857349" cy="187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ru-RU" altLang="ru-RU" sz="2800" dirty="0">
                <a:solidFill>
                  <a:srgbClr val="002060"/>
                </a:solidFill>
                <a:latin typeface="Calibri"/>
                <a:ea typeface="+mj-ea"/>
                <a:cs typeface="+mj-cs"/>
              </a:rPr>
              <a:t>Показатели достижения целей </a:t>
            </a:r>
            <a:endParaRPr lang="ru-RU" altLang="ru-RU" sz="2800" dirty="0" smtClean="0">
              <a:solidFill>
                <a:srgbClr val="002060"/>
              </a:solidFill>
              <a:latin typeface="Calibri"/>
              <a:ea typeface="+mj-ea"/>
              <a:cs typeface="+mj-cs"/>
            </a:endParaRPr>
          </a:p>
          <a:p>
            <a:pPr eaLnBrk="1" hangingPunct="1"/>
            <a:r>
              <a:rPr lang="ru-RU" altLang="ru-RU" sz="2800" dirty="0" smtClean="0">
                <a:solidFill>
                  <a:srgbClr val="002060"/>
                </a:solidFill>
                <a:latin typeface="Calibri"/>
                <a:ea typeface="+mj-ea"/>
                <a:cs typeface="+mj-cs"/>
              </a:rPr>
              <a:t>социально-экономического </a:t>
            </a:r>
            <a:r>
              <a:rPr lang="ru-RU" altLang="ru-RU" sz="2800" dirty="0">
                <a:solidFill>
                  <a:srgbClr val="002060"/>
                </a:solidFill>
                <a:latin typeface="Calibri"/>
                <a:ea typeface="+mj-ea"/>
                <a:cs typeface="+mj-cs"/>
              </a:rPr>
              <a:t>развития города Твери </a:t>
            </a:r>
          </a:p>
          <a:p>
            <a:pPr eaLnBrk="1" hangingPunct="1"/>
            <a:r>
              <a:rPr lang="ru-RU" altLang="ru-RU" sz="2800" dirty="0">
                <a:solidFill>
                  <a:srgbClr val="002060"/>
                </a:solidFill>
                <a:latin typeface="Calibri"/>
                <a:ea typeface="+mj-ea"/>
                <a:cs typeface="+mj-cs"/>
              </a:rPr>
              <a:t>и индикаторы оценки эффективности реализации </a:t>
            </a:r>
          </a:p>
          <a:p>
            <a:pPr eaLnBrk="1" hangingPunct="1"/>
            <a:r>
              <a:rPr lang="ru-RU" altLang="ru-RU" sz="2800" dirty="0">
                <a:solidFill>
                  <a:srgbClr val="002060"/>
                </a:solidFill>
                <a:latin typeface="Calibri"/>
                <a:ea typeface="+mj-ea"/>
                <a:cs typeface="+mj-cs"/>
              </a:rPr>
              <a:t>Стратегии социально - экономического развития города Твери до 2035 года</a:t>
            </a:r>
            <a:r>
              <a:rPr lang="ru-RU" altLang="ru-RU" sz="3200" dirty="0">
                <a:solidFill>
                  <a:srgbClr val="002060"/>
                </a:solidFill>
                <a:latin typeface="Calibri"/>
                <a:ea typeface="+mj-ea"/>
                <a:cs typeface="+mj-cs"/>
              </a:rPr>
              <a:t> </a:t>
            </a:r>
          </a:p>
        </p:txBody>
      </p:sp>
      <p:sp>
        <p:nvSpPr>
          <p:cNvPr id="7" name="TextBox 9"/>
          <p:cNvSpPr txBox="1">
            <a:spLocks noChangeArrowheads="1"/>
          </p:cNvSpPr>
          <p:nvPr/>
        </p:nvSpPr>
        <p:spPr bwMode="auto">
          <a:xfrm>
            <a:off x="4665055" y="9040"/>
            <a:ext cx="18473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ru-RU" altLang="ru-RU" sz="3600" dirty="0">
              <a:solidFill>
                <a:schemeClr val="bg1"/>
              </a:solidFill>
              <a:latin typeface="+mn-lt"/>
              <a:ea typeface="Lato Light" pitchFamily="34" charset="0"/>
              <a:cs typeface="Lato Light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7859" y="130491"/>
            <a:ext cx="1770322" cy="888774"/>
          </a:xfrm>
          <a:prstGeom prst="rect">
            <a:avLst/>
          </a:prstGeom>
          <a:solidFill>
            <a:srgbClr val="68C8AF"/>
          </a:solidFill>
          <a:ln>
            <a:noFill/>
          </a:ln>
          <a:effectLst/>
          <a:extLst/>
        </p:spPr>
      </p:pic>
    </p:spTree>
    <p:extLst>
      <p:ext uri="{BB962C8B-B14F-4D97-AF65-F5344CB8AC3E}">
        <p14:creationId xmlns:p14="http://schemas.microsoft.com/office/powerpoint/2010/main" val="3308401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11B2D-1EEF-41B7-8624-A8597471F5A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384678" y="182906"/>
            <a:ext cx="11616416" cy="5404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Calibri"/>
              </a:rPr>
              <a:t>Предложения по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Calibri"/>
              </a:rPr>
              <a:t>внесению изменений в План 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Calibri"/>
              </a:rPr>
              <a:t>реализации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Calibri"/>
              </a:rPr>
              <a:t>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Calibri"/>
              </a:rPr>
              <a:t>Стратегии - 2035 </a:t>
            </a:r>
          </a:p>
        </p:txBody>
      </p: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xmlns="" xmlns:lc="http://schemas.openxmlformats.org/drawingml/2006/lockedCanvas" id="{7F869959-18A7-4BF4-BEF2-8B81359730F6}"/>
              </a:ext>
            </a:extLst>
          </p:cNvPr>
          <p:cNvCxnSpPr/>
          <p:nvPr/>
        </p:nvCxnSpPr>
        <p:spPr>
          <a:xfrm>
            <a:off x="1712174" y="1262720"/>
            <a:ext cx="2740" cy="5276200"/>
          </a:xfrm>
          <a:prstGeom prst="line">
            <a:avLst/>
          </a:prstGeom>
          <a:noFill/>
          <a:ln w="9525" cap="flat" cmpd="sng" algn="ctr">
            <a:solidFill>
              <a:srgbClr val="1F497D">
                <a:lumMod val="40000"/>
                <a:lumOff val="60000"/>
              </a:srgbClr>
            </a:solidFill>
            <a:prstDash val="solid"/>
          </a:ln>
          <a:effectLst/>
        </p:spPr>
      </p:cxn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xmlns="" xmlns:lc="http://schemas.openxmlformats.org/drawingml/2006/lockedCanvas" id="{7F869959-18A7-4BF4-BEF2-8B81359730F6}"/>
              </a:ext>
            </a:extLst>
          </p:cNvPr>
          <p:cNvCxnSpPr/>
          <p:nvPr/>
        </p:nvCxnSpPr>
        <p:spPr>
          <a:xfrm flipH="1">
            <a:off x="600475" y="3776773"/>
            <a:ext cx="8520166" cy="27161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/>
        </p:nvSpPr>
        <p:spPr>
          <a:xfrm>
            <a:off x="93629" y="857316"/>
            <a:ext cx="16147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0000"/>
                </a:solidFill>
                <a:ea typeface="Times New Roman" panose="02020603050405020304" pitchFamily="18" charset="0"/>
              </a:rPr>
              <a:t>Мероприятие</a:t>
            </a:r>
            <a:endParaRPr lang="ru-RU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60025" y="1442092"/>
            <a:ext cx="1605665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ru-RU" altLang="ru-RU" sz="1400" dirty="0">
                <a:solidFill>
                  <a:prstClr val="black"/>
                </a:solidFill>
                <a:latin typeface="+mn-lt"/>
                <a:ea typeface="Times New Roman" panose="02020603050405020304" pitchFamily="18" charset="0"/>
              </a:rPr>
              <a:t>Показатель «Доля населения, систематически занимающегося физической культурой и спортом, в общей численности населения» </a:t>
            </a:r>
            <a:r>
              <a:rPr lang="ru-RU" sz="1600" dirty="0">
                <a:solidFill>
                  <a:prstClr val="black"/>
                </a:solidFill>
                <a:latin typeface="+mn-lt"/>
              </a:rPr>
              <a:t>(</a:t>
            </a:r>
            <a:r>
              <a:rPr lang="ru-RU" sz="1600" dirty="0" err="1">
                <a:solidFill>
                  <a:prstClr val="black"/>
                </a:solidFill>
                <a:latin typeface="+mn-lt"/>
                <a:ea typeface="Times New Roman" panose="02020603050405020304" pitchFamily="18" charset="0"/>
              </a:rPr>
              <a:t>УКСиДМ</a:t>
            </a:r>
            <a:r>
              <a:rPr lang="ru-RU" sz="1600" dirty="0">
                <a:solidFill>
                  <a:prstClr val="black"/>
                </a:solidFill>
                <a:latin typeface="+mn-lt"/>
                <a:ea typeface="Times New Roman" panose="02020603050405020304" pitchFamily="18" charset="0"/>
              </a:rPr>
              <a:t>)</a:t>
            </a:r>
            <a:endParaRPr lang="ru-RU" sz="1600" dirty="0">
              <a:solidFill>
                <a:prstClr val="black"/>
              </a:solidFill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2431802"/>
              </p:ext>
            </p:extLst>
          </p:nvPr>
        </p:nvGraphicFramePr>
        <p:xfrm>
          <a:off x="1843900" y="1159116"/>
          <a:ext cx="9437452" cy="490728"/>
        </p:xfrm>
        <a:graphic>
          <a:graphicData uri="http://schemas.openxmlformats.org/drawingml/2006/table">
            <a:tbl>
              <a:tblPr/>
              <a:tblGrid>
                <a:gridCol w="9437452"/>
              </a:tblGrid>
              <a:tr h="0">
                <a:tc>
                  <a:txBody>
                    <a:bodyPr/>
                    <a:lstStyle/>
                    <a:p>
                      <a:pPr marL="21590" indent="381635"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Требуется актуализация целевого показателя, с учетом фактически сложившихся значений за 2021-2022 годы для синхронизации показателей в документах стратегического планирования (МП и Стратегии)</a:t>
                      </a: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1843900" y="1159116"/>
            <a:ext cx="10009434" cy="19082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ru-RU" sz="14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(на основании заключения Контрольно-счетной палаты г. Твери на проект решения ТГД «О бюджете города Твери на 2023 год и на плановый период 2024 и 2025 годов»</a:t>
            </a:r>
            <a:r>
              <a:rPr kumimoji="0" lang="ru-RU" altLang="ru-R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по муниципальной программе «Развитие физической культуры, спорта и молодежной политики города Твери» на 2021-2026 годы)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ru-RU" sz="12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ru-RU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4335035"/>
              </p:ext>
            </p:extLst>
          </p:nvPr>
        </p:nvGraphicFramePr>
        <p:xfrm>
          <a:off x="1826942" y="2461139"/>
          <a:ext cx="10174152" cy="1236347"/>
        </p:xfrm>
        <a:graphic>
          <a:graphicData uri="http://schemas.openxmlformats.org/drawingml/2006/table">
            <a:tbl>
              <a:tblPr firstRow="1" firstCol="1" bandRow="1"/>
              <a:tblGrid>
                <a:gridCol w="1978458"/>
                <a:gridCol w="515281"/>
                <a:gridCol w="575843"/>
                <a:gridCol w="514554"/>
                <a:gridCol w="551450"/>
                <a:gridCol w="576520"/>
                <a:gridCol w="480321"/>
                <a:gridCol w="575843"/>
                <a:gridCol w="576520"/>
                <a:gridCol w="479644"/>
                <a:gridCol w="480321"/>
                <a:gridCol w="480321"/>
                <a:gridCol w="478064"/>
                <a:gridCol w="447473"/>
                <a:gridCol w="515566"/>
                <a:gridCol w="457200"/>
                <a:gridCol w="490773"/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 CYR" panose="02020603050405020304" pitchFamily="18" charset="0"/>
                          <a:ea typeface="Times New Roman" panose="02020603050405020304" pitchFamily="18" charset="0"/>
                        </a:rPr>
                        <a:t>Наименование показателя</a:t>
                      </a:r>
                      <a:endParaRPr lang="ru-RU" sz="1200" dirty="0">
                        <a:effectLst/>
                        <a:latin typeface="Times New Roman CYR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 CYR" panose="02020603050405020304" pitchFamily="18" charset="0"/>
                          <a:ea typeface="Times New Roman" panose="02020603050405020304" pitchFamily="18" charset="0"/>
                        </a:rPr>
                        <a:t>Ед. изм.</a:t>
                      </a:r>
                      <a:endParaRPr lang="ru-RU" sz="1200">
                        <a:effectLst/>
                        <a:latin typeface="Times New Roman CYR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 CYR" panose="02020603050405020304" pitchFamily="18" charset="0"/>
                          <a:ea typeface="Times New Roman" panose="02020603050405020304" pitchFamily="18" charset="0"/>
                        </a:rPr>
                        <a:t>Годы</a:t>
                      </a:r>
                      <a:endParaRPr lang="ru-RU" sz="1200">
                        <a:effectLst/>
                        <a:latin typeface="Times New Roman CYR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98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2021</a:t>
                      </a:r>
                      <a:endParaRPr lang="ru-RU" sz="1200">
                        <a:effectLst/>
                        <a:latin typeface="Times New Roman CYR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2022</a:t>
                      </a:r>
                      <a:endParaRPr lang="ru-RU" sz="1200">
                        <a:effectLst/>
                        <a:latin typeface="Times New Roman CYR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2023</a:t>
                      </a:r>
                      <a:endParaRPr lang="ru-RU" sz="1200" dirty="0">
                        <a:effectLst/>
                        <a:latin typeface="Times New Roman CYR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 CYR" panose="02020603050405020304" pitchFamily="18" charset="0"/>
                          <a:ea typeface="Times New Roman" panose="02020603050405020304" pitchFamily="18" charset="0"/>
                        </a:rPr>
                        <a:t>2024</a:t>
                      </a:r>
                      <a:endParaRPr lang="ru-RU" sz="1200">
                        <a:effectLst/>
                        <a:latin typeface="Times New Roman CYR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 CYR" panose="02020603050405020304" pitchFamily="18" charset="0"/>
                          <a:ea typeface="Times New Roman" panose="02020603050405020304" pitchFamily="18" charset="0"/>
                        </a:rPr>
                        <a:t>2025</a:t>
                      </a:r>
                      <a:endParaRPr lang="ru-RU" sz="1200">
                        <a:effectLst/>
                        <a:latin typeface="Times New Roman CYR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 CYR" panose="02020603050405020304" pitchFamily="18" charset="0"/>
                          <a:ea typeface="Times New Roman" panose="02020603050405020304" pitchFamily="18" charset="0"/>
                        </a:rPr>
                        <a:t>2026</a:t>
                      </a:r>
                      <a:endParaRPr lang="ru-RU" sz="1200">
                        <a:effectLst/>
                        <a:latin typeface="Times New Roman CYR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 CYR" panose="02020603050405020304" pitchFamily="18" charset="0"/>
                          <a:ea typeface="Times New Roman" panose="02020603050405020304" pitchFamily="18" charset="0"/>
                        </a:rPr>
                        <a:t>2027</a:t>
                      </a:r>
                      <a:endParaRPr lang="ru-RU" sz="1200">
                        <a:effectLst/>
                        <a:latin typeface="Times New Roman CYR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 CYR" panose="02020603050405020304" pitchFamily="18" charset="0"/>
                          <a:ea typeface="Times New Roman" panose="02020603050405020304" pitchFamily="18" charset="0"/>
                        </a:rPr>
                        <a:t>2028</a:t>
                      </a:r>
                      <a:endParaRPr lang="ru-RU" sz="1200">
                        <a:effectLst/>
                        <a:latin typeface="Times New Roman CYR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 CYR" panose="02020603050405020304" pitchFamily="18" charset="0"/>
                          <a:ea typeface="Times New Roman" panose="02020603050405020304" pitchFamily="18" charset="0"/>
                        </a:rPr>
                        <a:t>2029</a:t>
                      </a:r>
                      <a:endParaRPr lang="ru-RU" sz="1200">
                        <a:effectLst/>
                        <a:latin typeface="Times New Roman CYR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 CYR" panose="02020603050405020304" pitchFamily="18" charset="0"/>
                          <a:ea typeface="Times New Roman" panose="02020603050405020304" pitchFamily="18" charset="0"/>
                        </a:rPr>
                        <a:t>2030</a:t>
                      </a:r>
                      <a:endParaRPr lang="ru-RU" sz="1200">
                        <a:effectLst/>
                        <a:latin typeface="Times New Roman CYR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 CYR" panose="02020603050405020304" pitchFamily="18" charset="0"/>
                          <a:ea typeface="Times New Roman" panose="02020603050405020304" pitchFamily="18" charset="0"/>
                        </a:rPr>
                        <a:t>2031</a:t>
                      </a:r>
                      <a:endParaRPr lang="ru-RU" sz="1200">
                        <a:effectLst/>
                        <a:latin typeface="Times New Roman CYR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 CYR" panose="02020603050405020304" pitchFamily="18" charset="0"/>
                          <a:ea typeface="Times New Roman" panose="02020603050405020304" pitchFamily="18" charset="0"/>
                        </a:rPr>
                        <a:t>2032</a:t>
                      </a:r>
                      <a:endParaRPr lang="ru-RU" sz="1200" dirty="0">
                        <a:effectLst/>
                        <a:latin typeface="Times New Roman CYR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 CYR" panose="02020603050405020304" pitchFamily="18" charset="0"/>
                          <a:ea typeface="Times New Roman" panose="02020603050405020304" pitchFamily="18" charset="0"/>
                        </a:rPr>
                        <a:t>2033</a:t>
                      </a:r>
                      <a:endParaRPr lang="ru-RU" sz="1200" dirty="0">
                        <a:effectLst/>
                        <a:latin typeface="Times New Roman CYR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 CYR" panose="02020603050405020304" pitchFamily="18" charset="0"/>
                          <a:ea typeface="Times New Roman" panose="02020603050405020304" pitchFamily="18" charset="0"/>
                        </a:rPr>
                        <a:t>2034</a:t>
                      </a:r>
                      <a:endParaRPr lang="ru-RU" sz="1200" dirty="0">
                        <a:effectLst/>
                        <a:latin typeface="Times New Roman CYR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 CYR" panose="02020603050405020304" pitchFamily="18" charset="0"/>
                          <a:ea typeface="Times New Roman" panose="02020603050405020304" pitchFamily="18" charset="0"/>
                        </a:rPr>
                        <a:t>2035</a:t>
                      </a:r>
                      <a:endParaRPr lang="ru-RU" sz="1200" dirty="0">
                        <a:effectLst/>
                        <a:latin typeface="Times New Roman CYR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rowSpan="4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 CYR" panose="02020603050405020304" pitchFamily="18" charset="0"/>
                          <a:ea typeface="Times New Roman" panose="02020603050405020304" pitchFamily="18" charset="0"/>
                        </a:rPr>
                        <a:t>Доля населения, систематически занимающегося физической культурой и спортом, в общей численности населения</a:t>
                      </a:r>
                      <a:endParaRPr lang="ru-RU" sz="1200" dirty="0">
                        <a:effectLst/>
                        <a:latin typeface="Times New Roman CYR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6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50" b="1" i="1" dirty="0">
                          <a:effectLst/>
                          <a:latin typeface="Times New Roman CYR" panose="02020603050405020304" pitchFamily="18" charset="0"/>
                          <a:ea typeface="Times New Roman" panose="02020603050405020304" pitchFamily="18" charset="0"/>
                        </a:rPr>
                        <a:t>Действующая редакция</a:t>
                      </a:r>
                      <a:endParaRPr lang="ru-RU" sz="1200" dirty="0">
                        <a:effectLst/>
                        <a:latin typeface="Times New Roman CYR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 CYR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200">
                        <a:effectLst/>
                        <a:latin typeface="Times New Roman CYR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 CYR" panose="02020603050405020304" pitchFamily="18" charset="0"/>
                          <a:ea typeface="Times New Roman" panose="02020603050405020304" pitchFamily="18" charset="0"/>
                        </a:rPr>
                        <a:t>38,5</a:t>
                      </a:r>
                      <a:endParaRPr lang="ru-RU" sz="1200">
                        <a:effectLst/>
                        <a:latin typeface="Times New Roman CYR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 CYR" panose="02020603050405020304" pitchFamily="18" charset="0"/>
                          <a:ea typeface="Times New Roman" panose="02020603050405020304" pitchFamily="18" charset="0"/>
                        </a:rPr>
                        <a:t>39,0</a:t>
                      </a:r>
                      <a:endParaRPr lang="ru-RU" sz="1200">
                        <a:effectLst/>
                        <a:latin typeface="Times New Roman CYR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 CYR" panose="02020603050405020304" pitchFamily="18" charset="0"/>
                          <a:ea typeface="Times New Roman" panose="02020603050405020304" pitchFamily="18" charset="0"/>
                        </a:rPr>
                        <a:t>39,3</a:t>
                      </a:r>
                      <a:endParaRPr lang="ru-RU" sz="1200" dirty="0">
                        <a:effectLst/>
                        <a:latin typeface="Times New Roman CYR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 CYR" panose="02020603050405020304" pitchFamily="18" charset="0"/>
                          <a:ea typeface="Times New Roman" panose="02020603050405020304" pitchFamily="18" charset="0"/>
                        </a:rPr>
                        <a:t>39,5</a:t>
                      </a:r>
                      <a:endParaRPr lang="ru-RU" sz="1200">
                        <a:effectLst/>
                        <a:latin typeface="Times New Roman CYR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 CYR" panose="02020603050405020304" pitchFamily="18" charset="0"/>
                          <a:ea typeface="Times New Roman" panose="02020603050405020304" pitchFamily="18" charset="0"/>
                        </a:rPr>
                        <a:t>40,0</a:t>
                      </a:r>
                      <a:endParaRPr lang="ru-RU" sz="1200">
                        <a:effectLst/>
                        <a:latin typeface="Times New Roman CYR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 CYR" panose="02020603050405020304" pitchFamily="18" charset="0"/>
                          <a:ea typeface="Times New Roman" panose="02020603050405020304" pitchFamily="18" charset="0"/>
                        </a:rPr>
                        <a:t>42,0</a:t>
                      </a:r>
                      <a:endParaRPr lang="ru-RU" sz="1200">
                        <a:effectLst/>
                        <a:latin typeface="Times New Roman CYR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 CYR" panose="02020603050405020304" pitchFamily="18" charset="0"/>
                          <a:ea typeface="Times New Roman" panose="02020603050405020304" pitchFamily="18" charset="0"/>
                        </a:rPr>
                        <a:t>45,0</a:t>
                      </a:r>
                      <a:endParaRPr lang="ru-RU" sz="1200">
                        <a:effectLst/>
                        <a:latin typeface="Times New Roman CYR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 CYR" panose="02020603050405020304" pitchFamily="18" charset="0"/>
                          <a:ea typeface="Times New Roman" panose="02020603050405020304" pitchFamily="18" charset="0"/>
                        </a:rPr>
                        <a:t>50,0</a:t>
                      </a:r>
                      <a:endParaRPr lang="ru-RU" sz="1200">
                        <a:effectLst/>
                        <a:latin typeface="Times New Roman CYR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 CYR" panose="02020603050405020304" pitchFamily="18" charset="0"/>
                          <a:ea typeface="Times New Roman" panose="02020603050405020304" pitchFamily="18" charset="0"/>
                        </a:rPr>
                        <a:t>52,0</a:t>
                      </a:r>
                      <a:endParaRPr lang="ru-RU" sz="1200">
                        <a:effectLst/>
                        <a:latin typeface="Times New Roman CYR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 CYR" panose="02020603050405020304" pitchFamily="18" charset="0"/>
                          <a:ea typeface="Times New Roman" panose="02020603050405020304" pitchFamily="18" charset="0"/>
                        </a:rPr>
                        <a:t>55,0</a:t>
                      </a:r>
                      <a:endParaRPr lang="ru-RU" sz="1200">
                        <a:effectLst/>
                        <a:latin typeface="Times New Roman CYR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 CYR" panose="02020603050405020304" pitchFamily="18" charset="0"/>
                          <a:ea typeface="Times New Roman" panose="02020603050405020304" pitchFamily="18" charset="0"/>
                        </a:rPr>
                        <a:t>58,0</a:t>
                      </a:r>
                      <a:endParaRPr lang="ru-RU" sz="1200">
                        <a:effectLst/>
                        <a:latin typeface="Times New Roman CYR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 CYR" panose="02020603050405020304" pitchFamily="18" charset="0"/>
                          <a:ea typeface="Times New Roman" panose="02020603050405020304" pitchFamily="18" charset="0"/>
                        </a:rPr>
                        <a:t>60,0</a:t>
                      </a:r>
                      <a:endParaRPr lang="ru-RU" sz="1200" dirty="0">
                        <a:effectLst/>
                        <a:latin typeface="Times New Roman CYR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 CYR" panose="02020603050405020304" pitchFamily="18" charset="0"/>
                          <a:ea typeface="Times New Roman" panose="02020603050405020304" pitchFamily="18" charset="0"/>
                        </a:rPr>
                        <a:t>63,0</a:t>
                      </a:r>
                      <a:endParaRPr lang="ru-RU" sz="1200" dirty="0">
                        <a:effectLst/>
                        <a:latin typeface="Times New Roman CYR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 CYR" panose="02020603050405020304" pitchFamily="18" charset="0"/>
                          <a:ea typeface="Times New Roman" panose="02020603050405020304" pitchFamily="18" charset="0"/>
                        </a:rPr>
                        <a:t>68,0</a:t>
                      </a:r>
                      <a:endParaRPr lang="ru-RU" sz="1200" dirty="0">
                        <a:effectLst/>
                        <a:latin typeface="Times New Roman CYR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 CYR" panose="02020603050405020304" pitchFamily="18" charset="0"/>
                          <a:ea typeface="Times New Roman" panose="02020603050405020304" pitchFamily="18" charset="0"/>
                        </a:rPr>
                        <a:t>70,0</a:t>
                      </a:r>
                      <a:endParaRPr lang="ru-RU" sz="1200" dirty="0">
                        <a:effectLst/>
                        <a:latin typeface="Times New Roman CYR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6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50" b="1" i="1">
                          <a:effectLst/>
                          <a:latin typeface="Times New Roman CYR" panose="02020603050405020304" pitchFamily="18" charset="0"/>
                          <a:ea typeface="Times New Roman" panose="02020603050405020304" pitchFamily="18" charset="0"/>
                        </a:rPr>
                        <a:t>Предлагаемая редакция</a:t>
                      </a:r>
                      <a:endParaRPr lang="ru-RU" sz="1200">
                        <a:effectLst/>
                        <a:latin typeface="Times New Roman CYR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24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 CYR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200">
                        <a:effectLst/>
                        <a:latin typeface="Times New Roman CYR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43,6</a:t>
                      </a:r>
                      <a:endParaRPr lang="ru-RU" sz="1200">
                        <a:effectLst/>
                        <a:latin typeface="Times New Roman CYR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(факт)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47,6</a:t>
                      </a:r>
                      <a:endParaRPr lang="ru-RU" sz="1200">
                        <a:effectLst/>
                        <a:latin typeface="Times New Roman CYR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(факт)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50,0</a:t>
                      </a:r>
                      <a:endParaRPr lang="ru-RU" sz="1200" dirty="0">
                        <a:effectLst/>
                        <a:latin typeface="Times New Roman CYR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55,0</a:t>
                      </a:r>
                      <a:endParaRPr lang="ru-RU" sz="1200">
                        <a:effectLst/>
                        <a:latin typeface="Times New Roman CYR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56,0</a:t>
                      </a:r>
                      <a:endParaRPr lang="ru-RU" sz="1200">
                        <a:effectLst/>
                        <a:latin typeface="Times New Roman CYR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57,0</a:t>
                      </a:r>
                      <a:endParaRPr lang="ru-RU" sz="1200">
                        <a:effectLst/>
                        <a:latin typeface="Times New Roman CYR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61,5</a:t>
                      </a:r>
                      <a:endParaRPr lang="ru-RU" sz="1200">
                        <a:effectLst/>
                        <a:latin typeface="Times New Roman CYR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64,0</a:t>
                      </a:r>
                      <a:endParaRPr lang="ru-RU" sz="1200">
                        <a:effectLst/>
                        <a:latin typeface="Times New Roman CYR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67,0</a:t>
                      </a:r>
                      <a:endParaRPr lang="ru-RU" sz="1200">
                        <a:effectLst/>
                        <a:latin typeface="Times New Roman CYR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70,0</a:t>
                      </a:r>
                      <a:endParaRPr lang="ru-RU" sz="1200">
                        <a:effectLst/>
                        <a:latin typeface="Times New Roman CYR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70,5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71,0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 CYR" panose="02020603050405020304" pitchFamily="18" charset="0"/>
                          <a:ea typeface="Times New Roman" panose="02020603050405020304" pitchFamily="18" charset="0"/>
                        </a:rPr>
                        <a:t>71,5</a:t>
                      </a:r>
                      <a:endParaRPr lang="ru-RU" sz="1200" dirty="0">
                        <a:effectLst/>
                        <a:latin typeface="Times New Roman CYR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 CYR" panose="02020603050405020304" pitchFamily="18" charset="0"/>
                          <a:ea typeface="Times New Roman" panose="02020603050405020304" pitchFamily="18" charset="0"/>
                        </a:rPr>
                        <a:t>72,0</a:t>
                      </a:r>
                      <a:endParaRPr lang="ru-RU" sz="1200" dirty="0">
                        <a:effectLst/>
                        <a:latin typeface="Times New Roman CYR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 CYR" panose="02020603050405020304" pitchFamily="18" charset="0"/>
                          <a:ea typeface="Times New Roman" panose="02020603050405020304" pitchFamily="18" charset="0"/>
                        </a:rPr>
                        <a:t>72,5</a:t>
                      </a:r>
                      <a:endParaRPr lang="ru-RU" sz="1200" dirty="0">
                        <a:effectLst/>
                        <a:latin typeface="Times New Roman CYR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238235" y="4153007"/>
            <a:ext cx="1605665" cy="10618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spcAft>
                <a:spcPts val="0"/>
              </a:spcAft>
            </a:pPr>
            <a:r>
              <a:rPr lang="ru-RU" sz="1400" dirty="0"/>
              <a:t>Среднегодовая численность </a:t>
            </a:r>
            <a:r>
              <a:rPr lang="ru-RU" sz="1400" dirty="0" smtClean="0"/>
              <a:t>населения</a:t>
            </a:r>
          </a:p>
          <a:p>
            <a:pPr>
              <a:lnSpc>
                <a:spcPct val="90000"/>
              </a:lnSpc>
              <a:spcAft>
                <a:spcPts val="0"/>
              </a:spcAft>
            </a:pPr>
            <a:endParaRPr kumimoji="0" lang="ru-RU" altLang="ru-R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spcAft>
                <a:spcPts val="0"/>
              </a:spcAft>
            </a:pPr>
            <a:r>
              <a:rPr lang="ru-RU" altLang="ru-RU" sz="1400" dirty="0" smtClean="0">
                <a:latin typeface="Arial" panose="020B0604020202020204" pitchFamily="34" charset="0"/>
              </a:rPr>
              <a:t>(ДЭР)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3265506"/>
              </p:ext>
            </p:extLst>
          </p:nvPr>
        </p:nvGraphicFramePr>
        <p:xfrm>
          <a:off x="1962433" y="3996637"/>
          <a:ext cx="9476034" cy="2173224"/>
        </p:xfrm>
        <a:graphic>
          <a:graphicData uri="http://schemas.openxmlformats.org/drawingml/2006/table">
            <a:tbl>
              <a:tblPr/>
              <a:tblGrid>
                <a:gridCol w="9476034"/>
              </a:tblGrid>
              <a:tr h="193039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Следует обратить внимание</a:t>
                      </a:r>
                    </a:p>
                    <a:p>
                      <a:pPr marL="0" indent="3556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 итогам ВПН-2020 численность населения г. Твери в 2022 году сократилась на 8 тыс. человек (с 424,97 тыс. чел. на 01.01.2021 до 416,97 </a:t>
                      </a:r>
                      <a:r>
                        <a:rPr lang="ru-RU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тыс.чел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на 01.01.2022). Основные факторы: сокращение рождаемости с 2017 года, последствия пандемии, снижение доходов населения, зарплаты при опережающем росте инфляции,.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настоящее время позитивных сдвигов в демографии не наблюдается, т.к. потери в естественном движении населения (смертность «минус» рождаемость) перестали восполняться за счет прироста мигрантов (проведение СВО и ужесточение миграционного законодательства.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 оценке достижения параметров численности к 2035 году, запланированных Стратегией требует пересмотра в сторону уменьшения. 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44531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11B2D-1EEF-41B7-8624-A8597471F5A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384678" y="182906"/>
            <a:ext cx="11616416" cy="5404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Calibri"/>
              </a:rPr>
              <a:t>Предложения по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Calibri"/>
              </a:rPr>
              <a:t>внесению изменений в План 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Calibri"/>
              </a:rPr>
              <a:t>реализации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Calibri"/>
              </a:rPr>
              <a:t>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Calibri"/>
              </a:rPr>
              <a:t>Стратегии - 2035 </a:t>
            </a:r>
          </a:p>
        </p:txBody>
      </p: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xmlns="" xmlns:lc="http://schemas.openxmlformats.org/drawingml/2006/lockedCanvas" id="{7F869959-18A7-4BF4-BEF2-8B81359730F6}"/>
              </a:ext>
            </a:extLst>
          </p:cNvPr>
          <p:cNvCxnSpPr/>
          <p:nvPr/>
        </p:nvCxnSpPr>
        <p:spPr>
          <a:xfrm>
            <a:off x="1712174" y="1262720"/>
            <a:ext cx="2740" cy="5276200"/>
          </a:xfrm>
          <a:prstGeom prst="line">
            <a:avLst/>
          </a:prstGeom>
          <a:noFill/>
          <a:ln w="9525" cap="flat" cmpd="sng" algn="ctr">
            <a:solidFill>
              <a:srgbClr val="1F497D">
                <a:lumMod val="40000"/>
                <a:lumOff val="60000"/>
              </a:srgbClr>
            </a:solidFill>
            <a:prstDash val="solid"/>
          </a:ln>
          <a:effectLst/>
        </p:spPr>
      </p:cxn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xmlns="" xmlns:lc="http://schemas.openxmlformats.org/drawingml/2006/lockedCanvas" id="{7F869959-18A7-4BF4-BEF2-8B81359730F6}"/>
              </a:ext>
            </a:extLst>
          </p:cNvPr>
          <p:cNvCxnSpPr/>
          <p:nvPr/>
        </p:nvCxnSpPr>
        <p:spPr>
          <a:xfrm flipH="1">
            <a:off x="384678" y="4242619"/>
            <a:ext cx="8520166" cy="27161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/>
        </p:nvSpPr>
        <p:spPr>
          <a:xfrm>
            <a:off x="93629" y="857316"/>
            <a:ext cx="16147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0000"/>
                </a:solidFill>
                <a:ea typeface="Times New Roman" panose="02020603050405020304" pitchFamily="18" charset="0"/>
              </a:rPr>
              <a:t>Мероприятие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32971" y="1511405"/>
            <a:ext cx="148194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0000"/>
                </a:solidFill>
                <a:ea typeface="Times New Roman" panose="02020603050405020304" pitchFamily="18" charset="0"/>
              </a:rPr>
              <a:t>Новое </a:t>
            </a:r>
            <a:endParaRPr lang="ru-RU" b="1" dirty="0" smtClean="0">
              <a:solidFill>
                <a:srgbClr val="000000"/>
              </a:solidFill>
              <a:ea typeface="Times New Roman" panose="02020603050405020304" pitchFamily="18" charset="0"/>
            </a:endParaRPr>
          </a:p>
          <a:p>
            <a:r>
              <a:rPr lang="ru-RU" sz="1600" dirty="0">
                <a:solidFill>
                  <a:prstClr val="black"/>
                </a:solidFill>
                <a:ea typeface="Times New Roman" panose="02020603050405020304" pitchFamily="18" charset="0"/>
              </a:rPr>
              <a:t>(</a:t>
            </a:r>
            <a:r>
              <a:rPr lang="ru-RU" sz="1400" dirty="0">
                <a:solidFill>
                  <a:prstClr val="black"/>
                </a:solidFill>
                <a:ea typeface="Times New Roman" panose="02020603050405020304" pitchFamily="18" charset="0"/>
              </a:rPr>
              <a:t>МКУ «Управление </a:t>
            </a:r>
          </a:p>
          <a:p>
            <a:r>
              <a:rPr lang="ru-RU" sz="1400" dirty="0">
                <a:solidFill>
                  <a:prstClr val="black"/>
                </a:solidFill>
                <a:ea typeface="Times New Roman" panose="02020603050405020304" pitchFamily="18" charset="0"/>
              </a:rPr>
              <a:t>социальной политики»)</a:t>
            </a:r>
          </a:p>
          <a:p>
            <a:r>
              <a:rPr lang="ru-RU" sz="1400" dirty="0">
                <a:solidFill>
                  <a:prstClr val="black"/>
                </a:solidFill>
                <a:ea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22" name="Таблица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9060778"/>
              </p:ext>
            </p:extLst>
          </p:nvPr>
        </p:nvGraphicFramePr>
        <p:xfrm>
          <a:off x="1890467" y="1073688"/>
          <a:ext cx="10238033" cy="2816352"/>
        </p:xfrm>
        <a:graphic>
          <a:graphicData uri="http://schemas.openxmlformats.org/drawingml/2006/table">
            <a:tbl>
              <a:tblPr/>
              <a:tblGrid>
                <a:gridCol w="10238033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Предлагается </a:t>
                      </a:r>
                      <a:r>
                        <a:rPr lang="ru-RU" sz="14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включить  в План</a:t>
                      </a: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u="sng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новое мероприятие</a:t>
                      </a:r>
                      <a:r>
                        <a:rPr lang="ru-RU" sz="1400" b="1" i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по оказанию  адресной социальной помощи в натуральном и денежном видах малообеспеченным гражданам и гражданам, оказавшимся в трудной жизненной и экстремальной ситуациях, на муниципальном уровне</a:t>
                      </a: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Данное мероприятие </a:t>
                      </a:r>
                      <a:r>
                        <a:rPr lang="ru-RU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реализуется в </a:t>
                      </a: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рамках муниципальной программы </a:t>
                      </a:r>
                      <a:r>
                        <a:rPr lang="ru-RU" sz="1400" dirty="0" err="1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г.Твери</a:t>
                      </a:r>
                      <a:r>
                        <a:rPr lang="ru-RU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«Социальная поддержка населения города Твери» на 2021– 2026 </a:t>
                      </a:r>
                      <a:r>
                        <a:rPr lang="ru-RU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годы</a:t>
                      </a:r>
                      <a:r>
                        <a:rPr lang="ru-RU" sz="1400" baseline="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целях поддержки социально незащищенных жителей города (семей с детьми (малообеспеченных многодетных семей, неполных семей, семей с детьми-инвалидами и др.), инвалидов, пожилых граждан, а также граждан и семей, оказавшихся в трудной жизненной или экстремальной ситуациях) </a:t>
                      </a:r>
                      <a:r>
                        <a:rPr lang="ru-RU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 </a:t>
                      </a: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позволяет усилить социальную поддержку граждан в дополнение к мерам поддержки, оказываемым гражданам на региональном и федеральном уровнях. 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Реализация на муниципальном уровне дополнительных мер социальной поддержки населения </a:t>
                      </a:r>
                      <a:r>
                        <a:rPr lang="ru-RU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 </a:t>
                      </a: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Твери способствует </a:t>
                      </a:r>
                      <a:r>
                        <a:rPr lang="ru-RU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снижению уровня </a:t>
                      </a: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бедности и уменьшению дифференциации населения по уровню доходов, направлена на улучшение демографических показателей и социального климата в обществе. </a:t>
                      </a:r>
                      <a:r>
                        <a:rPr lang="ru-RU" sz="14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Предлагаемое мероприятие соответствует направлениям реализации регионального проекта «Финансовая поддержка семей при рождении детей» национального проекта «Демография». 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232971" y="4738783"/>
            <a:ext cx="1495285" cy="13311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  <a:tabLst>
                <a:tab pos="450215" algn="l"/>
              </a:tabLst>
            </a:pPr>
            <a:r>
              <a:rPr lang="ru-RU" sz="1400" dirty="0">
                <a:latin typeface="Arial" panose="020B0604020202020204" pitchFamily="34" charset="0"/>
              </a:rPr>
              <a:t>ДАГ</a:t>
            </a: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450215" algn="l"/>
              </a:tabLst>
            </a:pPr>
            <a:r>
              <a:rPr lang="ru-RU" sz="1400" dirty="0" smtClean="0">
                <a:latin typeface="Arial" panose="020B0604020202020204" pitchFamily="34" charset="0"/>
              </a:rPr>
              <a:t>(</a:t>
            </a:r>
            <a:r>
              <a:rPr lang="ru-RU" sz="1400" dirty="0">
                <a:latin typeface="Arial" panose="020B0604020202020204" pitchFamily="34" charset="0"/>
              </a:rPr>
              <a:t>отдел архитектуры и городской эстетики)</a:t>
            </a: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0192720"/>
              </p:ext>
            </p:extLst>
          </p:nvPr>
        </p:nvGraphicFramePr>
        <p:xfrm>
          <a:off x="1902116" y="4801005"/>
          <a:ext cx="9892894" cy="10241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892894"/>
              </a:tblGrid>
              <a:tr h="7785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соответствии с постановлением  Администрации города Твери от 11.01.2021 №2 департамент архитектуры и строительства администрации города Твери находится в стадии ликвидации, в связи с чем ответственный исполнитель (соисполнитель) переименован в отдел архитектуры и городской эстетики администрации города Твери по соответствующим мероприятиям Плана.</a:t>
                      </a:r>
                    </a:p>
                  </a:txBody>
                  <a:tcPr marL="114300" marR="114300" marT="0" marB="0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38928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Заголовок 1"/>
          <p:cNvSpPr txBox="1">
            <a:spLocks/>
          </p:cNvSpPr>
          <p:nvPr/>
        </p:nvSpPr>
        <p:spPr bwMode="auto">
          <a:xfrm>
            <a:off x="3930495" y="2705434"/>
            <a:ext cx="4826000" cy="693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Calibri"/>
              </a:rPr>
              <a:t>СПАСИБО ЗА ВНИМАНИЕ</a:t>
            </a:r>
          </a:p>
        </p:txBody>
      </p:sp>
    </p:spTree>
    <p:extLst>
      <p:ext uri="{BB962C8B-B14F-4D97-AF65-F5344CB8AC3E}">
        <p14:creationId xmlns:p14="http://schemas.microsoft.com/office/powerpoint/2010/main" val="2974932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57218" y="273058"/>
            <a:ext cx="588212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000" b="1" dirty="0">
                <a:solidFill>
                  <a:srgbClr val="002060"/>
                </a:solidFill>
              </a:rPr>
              <a:t>→ </a:t>
            </a:r>
            <a:r>
              <a:rPr lang="ru-RU" sz="3200" dirty="0">
                <a:solidFill>
                  <a:srgbClr val="002060"/>
                </a:solidFill>
                <a:latin typeface="Calibri"/>
                <a:ea typeface="+mj-ea"/>
                <a:cs typeface="+mj-cs"/>
              </a:rPr>
              <a:t>ЧЕЛОВЕЧЕСКИЙ </a:t>
            </a:r>
            <a:r>
              <a:rPr lang="ru-RU" sz="3200" dirty="0" smtClean="0">
                <a:solidFill>
                  <a:srgbClr val="002060"/>
                </a:solidFill>
                <a:latin typeface="Calibri"/>
                <a:ea typeface="+mj-ea"/>
                <a:cs typeface="+mj-cs"/>
              </a:rPr>
              <a:t>КАПИТАЛ 2022</a:t>
            </a:r>
            <a:endParaRPr lang="ru-RU" sz="2000" b="1" dirty="0">
              <a:solidFill>
                <a:srgbClr val="002060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0750955"/>
              </p:ext>
            </p:extLst>
          </p:nvPr>
        </p:nvGraphicFramePr>
        <p:xfrm>
          <a:off x="664243" y="914399"/>
          <a:ext cx="10566052" cy="5246340"/>
        </p:xfrm>
        <a:graphic>
          <a:graphicData uri="http://schemas.openxmlformats.org/drawingml/2006/table">
            <a:tbl>
              <a:tblPr/>
              <a:tblGrid>
                <a:gridCol w="465099"/>
                <a:gridCol w="3715135"/>
                <a:gridCol w="806709"/>
                <a:gridCol w="747632"/>
                <a:gridCol w="836047"/>
                <a:gridCol w="812496"/>
                <a:gridCol w="812496"/>
                <a:gridCol w="765395"/>
                <a:gridCol w="753619"/>
                <a:gridCol w="851424"/>
              </a:tblGrid>
              <a:tr h="22750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Calibri" pitchFamily="34" charset="0"/>
                        </a:rPr>
                        <a:t>№ п/п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Calibri" pitchFamily="34" charset="0"/>
                        </a:rPr>
                        <a:t>Наименование показателей реализации Стратегии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Calibri" pitchFamily="34" charset="0"/>
                        </a:rPr>
                        <a:t>Единицы измерения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 smtClean="0">
                          <a:effectLst/>
                          <a:latin typeface="+mn-lt"/>
                        </a:rPr>
                        <a:t>Справочно</a:t>
                      </a:r>
                      <a:r>
                        <a:rPr lang="ru-RU" sz="1400" b="1" i="0" u="none" strike="noStrike" dirty="0" smtClean="0">
                          <a:effectLst/>
                          <a:latin typeface="+mn-lt"/>
                        </a:rPr>
                        <a:t>:</a:t>
                      </a:r>
                      <a:endParaRPr lang="ru-RU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+mn-lt"/>
                        </a:rPr>
                        <a:t>2022</a:t>
                      </a:r>
                      <a:endParaRPr lang="ru-RU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829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Calibri" pitchFamily="34" charset="0"/>
                        </a:rPr>
                        <a:t>2018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Calibri" pitchFamily="34" charset="0"/>
                        </a:rPr>
                        <a:t>2019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2020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2021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Calibri" pitchFamily="34" charset="0"/>
                        </a:rPr>
                        <a:t/>
                      </a:r>
                      <a:br>
                        <a:rPr lang="ru-RU" sz="1400" b="1" i="0" u="none" strike="noStrike" dirty="0">
                          <a:effectLst/>
                          <a:latin typeface="Calibri" pitchFamily="34" charset="0"/>
                        </a:rPr>
                      </a:br>
                      <a:r>
                        <a:rPr lang="ru-RU" sz="1400" b="1" i="0" u="none" strike="noStrike" dirty="0">
                          <a:effectLst/>
                          <a:latin typeface="Calibri" pitchFamily="34" charset="0"/>
                        </a:rPr>
                        <a:t>план </a:t>
                      </a:r>
                      <a:br>
                        <a:rPr lang="ru-RU" sz="1400" b="1" i="0" u="none" strike="noStrike" dirty="0">
                          <a:effectLst/>
                          <a:latin typeface="Calibri" pitchFamily="34" charset="0"/>
                        </a:rPr>
                      </a:br>
                      <a:endParaRPr lang="ru-RU" sz="1400" b="1" i="0" u="none" strike="noStrike" dirty="0">
                        <a:effectLst/>
                        <a:latin typeface="Calibri" pitchFamily="34" charset="0"/>
                      </a:endParaRP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Calibri" pitchFamily="34" charset="0"/>
                        </a:rPr>
                        <a:t>факт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1" u="none" strike="noStrike" dirty="0" smtClean="0">
                          <a:effectLst/>
                          <a:latin typeface="Calibri" pitchFamily="34" charset="0"/>
                        </a:rPr>
                        <a:t>Выполнение плана</a:t>
                      </a:r>
                    </a:p>
                    <a:p>
                      <a:pPr algn="ctr" fontAlgn="ctr"/>
                      <a:r>
                        <a:rPr lang="ru-RU" sz="1200" b="1" i="1" u="none" strike="noStrike" dirty="0" smtClean="0">
                          <a:effectLst/>
                          <a:latin typeface="Calibri" pitchFamily="34" charset="0"/>
                        </a:rPr>
                        <a:t>(+,-)</a:t>
                      </a:r>
                      <a:endParaRPr lang="ru-RU" sz="1200" b="1" i="1" u="none" strike="noStrike" dirty="0">
                        <a:effectLst/>
                        <a:latin typeface="Calibri" pitchFamily="34" charset="0"/>
                      </a:endParaRP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</a:tr>
              <a:tr h="2616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effectLst/>
                          <a:latin typeface="Calibri" pitchFamily="34" charset="0"/>
                        </a:rPr>
                        <a:t>I.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Calibri" pitchFamily="34" charset="0"/>
                        </a:rPr>
                        <a:t>СЦ-1: Человеческий капитал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1" u="none" strike="noStrike" dirty="0"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</a:tr>
              <a:tr h="37898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effectLst/>
                          <a:latin typeface="Calibri" pitchFamily="34" charset="0"/>
                        </a:rPr>
                        <a:t>Среднегодовая численность населения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Calibri" pitchFamily="34" charset="0"/>
                        </a:rPr>
                        <a:t>тыс. чел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Calibri" pitchFamily="34" charset="0"/>
                        </a:rPr>
                        <a:t>420,50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Calibri" pitchFamily="34" charset="0"/>
                        </a:rPr>
                        <a:t>422,96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Calibri" pitchFamily="34" charset="0"/>
                        </a:rPr>
                        <a:t>425,02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424,94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426,3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415,9 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rgbClr val="C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</a:tr>
              <a:tr h="8829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effectLst/>
                          <a:latin typeface="Calibri" pitchFamily="34" charset="0"/>
                        </a:rPr>
                        <a:t>Население  моложе трудоспособного возраста</a:t>
                      </a:r>
                      <a:br>
                        <a:rPr lang="ru-RU" sz="1400" b="0" i="0" u="none" strike="noStrike" dirty="0">
                          <a:effectLst/>
                          <a:latin typeface="Calibri" pitchFamily="34" charset="0"/>
                        </a:rPr>
                      </a:br>
                      <a:r>
                        <a:rPr lang="ru-RU" sz="1400" b="0" i="0" u="none" strike="noStrike" dirty="0">
                          <a:effectLst/>
                          <a:latin typeface="Calibri" pitchFamily="34" charset="0"/>
                        </a:rPr>
                        <a:t>(к общей численности населения на начало года)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Calibri" pitchFamily="34" charset="0"/>
                        </a:rPr>
                        <a:t>%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Calibri" pitchFamily="34" charset="0"/>
                        </a:rPr>
                        <a:t>16,6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Calibri" pitchFamily="34" charset="0"/>
                        </a:rPr>
                        <a:t>16,8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Calibri" pitchFamily="34" charset="0"/>
                        </a:rPr>
                        <a:t>17,0</a:t>
                      </a:r>
                      <a:endParaRPr lang="ru-RU" sz="1400" b="0" i="0" u="none" strike="noStrike" dirty="0">
                        <a:effectLst/>
                        <a:latin typeface="Calibri" pitchFamily="34" charset="0"/>
                      </a:endParaRP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17,2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17,90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17,3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rgbClr val="C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</a:tr>
              <a:tr h="6644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Calibri" pitchFamily="34" charset="0"/>
                        </a:rPr>
                        <a:t>3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effectLst/>
                          <a:latin typeface="Calibri" pitchFamily="34" charset="0"/>
                        </a:rPr>
                        <a:t>Миграционный прирост</a:t>
                      </a:r>
                      <a:br>
                        <a:rPr lang="ru-RU" sz="1400" b="0" i="0" u="none" strike="noStrike" dirty="0">
                          <a:effectLst/>
                          <a:latin typeface="Calibri" pitchFamily="34" charset="0"/>
                        </a:rPr>
                      </a:br>
                      <a:r>
                        <a:rPr lang="ru-RU" sz="1400" b="0" i="0" u="none" strike="noStrike" dirty="0">
                          <a:effectLst/>
                          <a:latin typeface="Calibri" pitchFamily="34" charset="0"/>
                        </a:rPr>
                        <a:t>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Calibri" pitchFamily="34" charset="0"/>
                        </a:rPr>
                        <a:t>тыс. чел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Calibri" pitchFamily="34" charset="0"/>
                        </a:rPr>
                        <a:t>2,12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Calibri" pitchFamily="34" charset="0"/>
                        </a:rPr>
                        <a:t>5,79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Calibri" pitchFamily="34" charset="0"/>
                        </a:rPr>
                        <a:t>2,71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3,97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2,85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0,4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</a:rPr>
                        <a:t>-</a:t>
                      </a:r>
                    </a:p>
                    <a:p>
                      <a:pPr algn="ctr" fontAlgn="ctr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</a:tr>
              <a:tr h="8829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Calibri" pitchFamily="34" charset="0"/>
                        </a:rPr>
                        <a:t>4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effectLst/>
                          <a:latin typeface="Calibri" pitchFamily="34" charset="0"/>
                        </a:rPr>
                        <a:t>Ожидаемая продолжительность жизни городского населения (оба пола) </a:t>
                      </a:r>
                      <a:r>
                        <a:rPr lang="ru-RU" sz="1400" b="0" i="1" u="none" strike="noStrike" dirty="0">
                          <a:effectLst/>
                          <a:latin typeface="Calibri" pitchFamily="34" charset="0"/>
                        </a:rPr>
                        <a:t>(2018-2019 годы с уточнением Федеральной службы государственной статистики)</a:t>
                      </a:r>
                      <a:endParaRPr lang="ru-RU" sz="1400" b="0" i="0" u="none" strike="noStrike" dirty="0">
                        <a:effectLst/>
                        <a:latin typeface="Calibri" pitchFamily="34" charset="0"/>
                      </a:endParaRP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Calibri" pitchFamily="34" charset="0"/>
                        </a:rPr>
                        <a:t>лет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Calibri" pitchFamily="34" charset="0"/>
                        </a:rPr>
                        <a:t>70,91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Calibri" pitchFamily="34" charset="0"/>
                        </a:rPr>
                        <a:t>71,57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Calibri" pitchFamily="34" charset="0"/>
                        </a:rPr>
                        <a:t>69,87</a:t>
                      </a:r>
                      <a:endParaRPr lang="ru-RU" sz="1400" b="0" i="0" u="none" strike="noStrike" dirty="0">
                        <a:effectLst/>
                        <a:latin typeface="Calibri" pitchFamily="34" charset="0"/>
                      </a:endParaRP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х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72,68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69,97 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i="0" u="none" strike="noStrike" dirty="0" smtClean="0">
                        <a:effectLst/>
                        <a:latin typeface="Calibri" pitchFamily="34" charset="0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</a:rPr>
                        <a:t>-</a:t>
                      </a:r>
                    </a:p>
                    <a:p>
                      <a:pPr algn="ctr" fontAlgn="ctr"/>
                      <a:endParaRPr lang="ru-RU" sz="1400" b="0" i="0" u="none" strike="noStrike" dirty="0">
                        <a:effectLst/>
                        <a:latin typeface="Calibri" pitchFamily="34" charset="0"/>
                      </a:endParaRP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</a:tr>
              <a:tr h="37898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Calibri" pitchFamily="34" charset="0"/>
                        </a:rPr>
                        <a:t>5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effectLst/>
                          <a:latin typeface="Calibri" pitchFamily="34" charset="0"/>
                        </a:rPr>
                        <a:t>Уровень безработицы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Calibri" pitchFamily="34" charset="0"/>
                        </a:rPr>
                        <a:t>%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Calibri" pitchFamily="34" charset="0"/>
                        </a:rPr>
                        <a:t>0,19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Calibri" pitchFamily="34" charset="0"/>
                        </a:rPr>
                        <a:t>0,21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Calibri" pitchFamily="34" charset="0"/>
                        </a:rPr>
                        <a:t>3,32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0,26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0,2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0,2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+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</a:tr>
              <a:tr h="6644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Calibri" pitchFamily="34" charset="0"/>
                        </a:rPr>
                        <a:t>6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effectLst/>
                          <a:latin typeface="Calibri" pitchFamily="34" charset="0"/>
                        </a:rPr>
                        <a:t>Доля населения, систематически занимающегося физической культурой и спортом, в общей численности населения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Calibri" pitchFamily="34" charset="0"/>
                        </a:rPr>
                        <a:t>%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Calibri" pitchFamily="34" charset="0"/>
                        </a:rPr>
                        <a:t>35,10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Calibri" pitchFamily="34" charset="0"/>
                        </a:rPr>
                        <a:t>36,2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Calibri" pitchFamily="34" charset="0"/>
                        </a:rPr>
                        <a:t>39,50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43,6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39,0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47,6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Calibri" pitchFamily="34" charset="0"/>
                        </a:rPr>
                        <a:t>+</a:t>
                      </a:r>
                      <a:endParaRPr lang="ru-RU" sz="1400" b="0" i="0" u="none" strike="noStrike" dirty="0">
                        <a:effectLst/>
                        <a:latin typeface="Calibri" pitchFamily="34" charset="0"/>
                      </a:endParaRP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3690" y="273392"/>
            <a:ext cx="415831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1" fontAlgn="ctr" hangingPunct="1">
              <a:spcBef>
                <a:spcPts val="0"/>
              </a:spcBef>
              <a:spcAft>
                <a:spcPts val="0"/>
              </a:spcAft>
            </a:pPr>
            <a:r>
              <a:rPr lang="ru-RU" sz="2000" b="1" dirty="0">
                <a:solidFill>
                  <a:srgbClr val="002060"/>
                </a:solidFill>
              </a:rPr>
              <a:t>→ </a:t>
            </a:r>
            <a:r>
              <a:rPr lang="ru-RU" sz="3200" dirty="0" smtClean="0">
                <a:solidFill>
                  <a:srgbClr val="002060"/>
                </a:solidFill>
                <a:latin typeface="Calibri"/>
                <a:ea typeface="+mj-ea"/>
                <a:cs typeface="+mj-cs"/>
              </a:rPr>
              <a:t>ПРОСТРАНСТВО 2022</a:t>
            </a:r>
            <a:endParaRPr lang="ru-RU" sz="3200" dirty="0">
              <a:solidFill>
                <a:srgbClr val="002060"/>
              </a:solidFill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2954728"/>
              </p:ext>
            </p:extLst>
          </p:nvPr>
        </p:nvGraphicFramePr>
        <p:xfrm>
          <a:off x="682245" y="1155033"/>
          <a:ext cx="10485850" cy="4757338"/>
        </p:xfrm>
        <a:graphic>
          <a:graphicData uri="http://schemas.openxmlformats.org/drawingml/2006/table">
            <a:tbl>
              <a:tblPr/>
              <a:tblGrid>
                <a:gridCol w="423883"/>
                <a:gridCol w="3712028"/>
                <a:gridCol w="852377"/>
                <a:gridCol w="685481"/>
                <a:gridCol w="827180"/>
                <a:gridCol w="803883"/>
                <a:gridCol w="803883"/>
                <a:gridCol w="757279"/>
                <a:gridCol w="745629"/>
                <a:gridCol w="874227"/>
              </a:tblGrid>
              <a:tr h="23121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№ п/п 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Наименование показателей реализации Стратегии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Единицы измерения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Справочно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2022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322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2018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2019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2020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2021</a:t>
                      </a:r>
                    </a:p>
                    <a:p>
                      <a:endParaRPr lang="ru-RU" dirty="0"/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план </a:t>
                      </a:r>
                      <a:br>
                        <a:rPr lang="ru-RU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факт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1" u="none" strike="noStrike" dirty="0" smtClean="0">
                          <a:effectLst/>
                          <a:latin typeface="Calibri" pitchFamily="34" charset="0"/>
                        </a:rPr>
                        <a:t>Выполнение плана</a:t>
                      </a:r>
                    </a:p>
                    <a:p>
                      <a:pPr algn="ctr" fontAlgn="ctr"/>
                      <a:r>
                        <a:rPr lang="ru-RU" sz="1200" b="1" i="1" u="none" strike="noStrike" dirty="0" smtClean="0">
                          <a:effectLst/>
                          <a:latin typeface="Calibri" pitchFamily="34" charset="0"/>
                        </a:rPr>
                        <a:t>(+,-)</a:t>
                      </a:r>
                      <a:endParaRPr lang="ru-RU" sz="1200" b="1" i="1" u="none" strike="noStrike" dirty="0">
                        <a:effectLst/>
                        <a:latin typeface="Calibri" pitchFamily="34" charset="0"/>
                      </a:endParaRP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</a:tr>
              <a:tr h="2312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effectLst/>
                          <a:latin typeface="+mn-lt"/>
                        </a:rPr>
                        <a:t>II.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СЦ-2: Пространство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1F497D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</a:tr>
              <a:tr h="4564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Степень износа  инженерных сетей,   </a:t>
                      </a:r>
                      <a:br>
                        <a:rPr lang="ru-RU" sz="1400" b="0" i="0" u="none" strike="noStrike" dirty="0">
                          <a:effectLst/>
                          <a:latin typeface="+mn-lt"/>
                        </a:rPr>
                      </a:br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в том числе: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1F497D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</a:tr>
              <a:tr h="38110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теплоснабжения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67,3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72,2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+mn-lt"/>
                        </a:rPr>
                        <a:t>72,3</a:t>
                      </a:r>
                      <a:endParaRPr lang="ru-RU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72,0</a:t>
                      </a:r>
                      <a:endParaRPr lang="ru-RU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+mn-lt"/>
                        </a:rPr>
                        <a:t>62,6</a:t>
                      </a:r>
                      <a:endParaRPr lang="ru-RU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80,4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</a:tr>
              <a:tr h="4564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водоснабжение </a:t>
                      </a:r>
                      <a:r>
                        <a:rPr lang="ru-RU" sz="1400" b="0" i="1" u="none" strike="noStrike" dirty="0">
                          <a:effectLst/>
                          <a:latin typeface="+mn-lt"/>
                        </a:rPr>
                        <a:t>(уличная водопроводная сеть)</a:t>
                      </a:r>
                      <a:endParaRPr lang="ru-RU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81,4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83,1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+mn-lt"/>
                        </a:rPr>
                        <a:t>82,6</a:t>
                      </a:r>
                      <a:endParaRPr lang="ru-RU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82,0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75,7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81,6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</a:tr>
              <a:tr h="4564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водоотведение</a:t>
                      </a:r>
                      <a:r>
                        <a:rPr lang="ru-RU" sz="1400" b="0" i="1" u="none" strike="noStrike" dirty="0">
                          <a:effectLst/>
                          <a:latin typeface="+mn-lt"/>
                        </a:rPr>
                        <a:t> (уличная канализационная сеть)</a:t>
                      </a:r>
                      <a:endParaRPr lang="ru-RU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66,4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66,4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+mn-lt"/>
                        </a:rPr>
                        <a:t>67,3</a:t>
                      </a:r>
                      <a:endParaRPr lang="ru-RU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67,0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61,7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68,2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</a:tr>
              <a:tr h="4564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Средняя обеспеченность площадью жилых помещений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кв.м/ чел.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26,8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27,1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+mn-lt"/>
                        </a:rPr>
                        <a:t>27,5</a:t>
                      </a:r>
                      <a:endParaRPr lang="ru-RU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28,1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28,4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29,2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</a:tr>
              <a:tr h="9069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Доля автомобильных дорог местного значения, соответствующих нормативным требованиям, в их общей протяженности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43,0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49,0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61,5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72,3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79,6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80,6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3507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5435" y="273391"/>
            <a:ext cx="525297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1" fontAlgn="ctr" hangingPunct="1">
              <a:spcBef>
                <a:spcPts val="0"/>
              </a:spcBef>
              <a:spcAft>
                <a:spcPts val="0"/>
              </a:spcAft>
            </a:pPr>
            <a:r>
              <a:rPr lang="ru-RU" sz="2000" b="1" dirty="0">
                <a:solidFill>
                  <a:srgbClr val="002060"/>
                </a:solidFill>
              </a:rPr>
              <a:t>→ </a:t>
            </a:r>
            <a:r>
              <a:rPr lang="ru-RU" sz="3200" dirty="0">
                <a:solidFill>
                  <a:srgbClr val="002060"/>
                </a:solidFill>
                <a:latin typeface="Calibri"/>
                <a:ea typeface="+mj-ea"/>
                <a:cs typeface="+mj-cs"/>
              </a:rPr>
              <a:t>РЫНКИ И ИНСТИТУТЫ </a:t>
            </a:r>
            <a:r>
              <a:rPr lang="ru-RU" sz="3200" dirty="0" smtClean="0">
                <a:solidFill>
                  <a:srgbClr val="002060"/>
                </a:solidFill>
                <a:latin typeface="Calibri"/>
                <a:ea typeface="+mj-ea"/>
                <a:cs typeface="+mj-cs"/>
              </a:rPr>
              <a:t>2022</a:t>
            </a:r>
            <a:endParaRPr lang="ru-RU" sz="3200" dirty="0">
              <a:solidFill>
                <a:srgbClr val="002060"/>
              </a:solidFill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1946371"/>
              </p:ext>
            </p:extLst>
          </p:nvPr>
        </p:nvGraphicFramePr>
        <p:xfrm>
          <a:off x="523893" y="1387641"/>
          <a:ext cx="10744722" cy="4442094"/>
        </p:xfrm>
        <a:graphic>
          <a:graphicData uri="http://schemas.openxmlformats.org/drawingml/2006/table">
            <a:tbl>
              <a:tblPr/>
              <a:tblGrid>
                <a:gridCol w="483292"/>
                <a:gridCol w="3756655"/>
                <a:gridCol w="873191"/>
                <a:gridCol w="703353"/>
                <a:gridCol w="847991"/>
                <a:gridCol w="824103"/>
                <a:gridCol w="824103"/>
                <a:gridCol w="776328"/>
                <a:gridCol w="764385"/>
                <a:gridCol w="891321"/>
              </a:tblGrid>
              <a:tr h="23840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№ п/п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+mn-lt"/>
                        </a:rPr>
                        <a:t>Наименование показателей реализации Стратегии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+mn-lt"/>
                        </a:rPr>
                        <a:t>Единицы измерения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 smtClean="0">
                          <a:effectLst/>
                          <a:latin typeface="+mn-lt"/>
                        </a:rPr>
                        <a:t>Справочно</a:t>
                      </a:r>
                      <a:r>
                        <a:rPr lang="ru-RU" sz="1400" b="1" i="0" u="none" strike="noStrike" dirty="0" smtClean="0">
                          <a:effectLst/>
                          <a:latin typeface="+mn-lt"/>
                        </a:rPr>
                        <a:t>:</a:t>
                      </a:r>
                      <a:endParaRPr lang="ru-RU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+mn-lt"/>
                        </a:rPr>
                        <a:t>2022</a:t>
                      </a:r>
                      <a:endParaRPr lang="ru-RU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252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+mn-lt"/>
                        </a:rPr>
                        <a:t>2018</a:t>
                      </a:r>
                      <a:endParaRPr lang="ru-RU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+mn-lt"/>
                        </a:rPr>
                        <a:t>2019</a:t>
                      </a:r>
                      <a:endParaRPr lang="ru-RU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+mn-lt"/>
                        </a:rPr>
                        <a:t>2020</a:t>
                      </a:r>
                      <a:endParaRPr lang="ru-RU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+mn-lt"/>
                        </a:rPr>
                        <a:t>2021</a:t>
                      </a:r>
                      <a:endParaRPr lang="ru-RU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/>
                      </a:r>
                      <a:br>
                        <a:rPr lang="ru-RU" sz="1400" b="1" i="0" u="none" strike="noStrike" dirty="0">
                          <a:effectLst/>
                          <a:latin typeface="+mn-lt"/>
                        </a:rPr>
                      </a:br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план </a:t>
                      </a:r>
                      <a:br>
                        <a:rPr lang="ru-RU" sz="1400" b="1" i="0" u="none" strike="noStrike" dirty="0">
                          <a:effectLst/>
                          <a:latin typeface="+mn-lt"/>
                        </a:rPr>
                      </a:br>
                      <a:endParaRPr lang="ru-RU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+mn-lt"/>
                        </a:rPr>
                        <a:t>факт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+mn-ea"/>
                          <a:cs typeface="+mn-cs"/>
                        </a:rPr>
                        <a:t>Выполнение плана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+mn-ea"/>
                          <a:cs typeface="+mn-cs"/>
                        </a:rPr>
                        <a:t>(+,-)</a:t>
                      </a:r>
                      <a:endParaRPr kumimoji="0" lang="ru-RU" sz="12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</a:tr>
              <a:tr h="2384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effectLst/>
                          <a:latin typeface="+mn-lt"/>
                        </a:rPr>
                        <a:t>III.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+mn-lt"/>
                        </a:rPr>
                        <a:t>СЦ-3: Рынки и Институты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1F497D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</a:tr>
              <a:tr h="4673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Загрузка номерного фонда коллективных средств размещения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35,4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45,2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33,9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32,0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+mn-lt"/>
                        </a:rPr>
                        <a:t>37,4</a:t>
                      </a:r>
                      <a:endParaRPr lang="ru-RU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32,6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</a:tr>
              <a:tr h="2384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Численность занятых в экономике города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тыс. чел.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214,0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215,1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+mn-lt"/>
                        </a:rPr>
                        <a:t>215,8</a:t>
                      </a:r>
                      <a:endParaRPr lang="ru-RU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218,3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+mn-lt"/>
                        </a:rPr>
                        <a:t>216,7</a:t>
                      </a:r>
                      <a:endParaRPr lang="ru-RU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219,15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+mn-lt"/>
                        </a:rPr>
                        <a:t>+</a:t>
                      </a:r>
                      <a:endParaRPr lang="ru-RU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</a:tr>
              <a:tr h="4673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Рост оборота розничной торговли в сопоставимых ценах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102,9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103,5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102,5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108,4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+mn-lt"/>
                        </a:rPr>
                        <a:t>103,0</a:t>
                      </a:r>
                      <a:endParaRPr lang="ru-RU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85,3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</a:t>
                      </a:r>
                    </a:p>
                    <a:p>
                      <a:pPr algn="ctr" fontAlgn="ctr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</a:tr>
              <a:tr h="4673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Рост оборота общественного питания в сопоставимых ценах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103,5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104,2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90,0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120,0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+mn-lt"/>
                        </a:rPr>
                        <a:t>104,0</a:t>
                      </a:r>
                      <a:endParaRPr lang="ru-RU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97,1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</a:t>
                      </a:r>
                    </a:p>
                    <a:p>
                      <a:pPr algn="ctr" fontAlgn="ctr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</a:tr>
              <a:tr h="4673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Число субъектов МСП  в расчете на 10 тыс. человек населения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ед.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608,0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598,8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560,2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550,7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+mn-lt"/>
                        </a:rPr>
                        <a:t>618,0</a:t>
                      </a:r>
                      <a:endParaRPr lang="ru-RU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566,1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</a:tr>
              <a:tr h="9252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Количество созданных социально-ориентированных некоммерческих организаций  на территории города  Твери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ед.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+mn-lt"/>
                        </a:rPr>
                        <a:t>2</a:t>
                      </a:r>
                      <a:endParaRPr lang="ru-RU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+mn-lt"/>
                        </a:rPr>
                        <a:t>+</a:t>
                      </a:r>
                      <a:endParaRPr lang="ru-RU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7293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6220" y="266037"/>
            <a:ext cx="677538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1" fontAlgn="ctr" hangingPunct="1">
              <a:spcBef>
                <a:spcPts val="0"/>
              </a:spcBef>
              <a:spcAft>
                <a:spcPts val="0"/>
              </a:spcAft>
            </a:pPr>
            <a:r>
              <a:rPr lang="ru-RU" sz="2000" b="1" dirty="0">
                <a:solidFill>
                  <a:srgbClr val="002060"/>
                </a:solidFill>
              </a:rPr>
              <a:t>→ </a:t>
            </a:r>
            <a:r>
              <a:rPr lang="ru-RU" sz="3200" dirty="0">
                <a:solidFill>
                  <a:srgbClr val="002060"/>
                </a:solidFill>
                <a:latin typeface="Calibri"/>
                <a:ea typeface="+mj-ea"/>
                <a:cs typeface="+mj-cs"/>
              </a:rPr>
              <a:t>ИННОВАЦИИ И ИНФОРМАЦИЯ </a:t>
            </a:r>
            <a:r>
              <a:rPr lang="ru-RU" sz="3200" dirty="0" smtClean="0">
                <a:solidFill>
                  <a:srgbClr val="002060"/>
                </a:solidFill>
                <a:latin typeface="Calibri"/>
                <a:ea typeface="+mj-ea"/>
                <a:cs typeface="+mj-cs"/>
              </a:rPr>
              <a:t>2022</a:t>
            </a:r>
            <a:endParaRPr lang="ru-RU" sz="3200" dirty="0">
              <a:solidFill>
                <a:srgbClr val="002060"/>
              </a:solidFill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1218746"/>
              </p:ext>
            </p:extLst>
          </p:nvPr>
        </p:nvGraphicFramePr>
        <p:xfrm>
          <a:off x="392906" y="1379629"/>
          <a:ext cx="10857873" cy="2635129"/>
        </p:xfrm>
        <a:graphic>
          <a:graphicData uri="http://schemas.openxmlformats.org/drawingml/2006/table">
            <a:tbl>
              <a:tblPr/>
              <a:tblGrid>
                <a:gridCol w="472741"/>
                <a:gridCol w="3963032"/>
                <a:gridCol w="758197"/>
                <a:gridCol w="708628"/>
                <a:gridCol w="860544"/>
                <a:gridCol w="836303"/>
                <a:gridCol w="836303"/>
                <a:gridCol w="787821"/>
                <a:gridCol w="775701"/>
                <a:gridCol w="858603"/>
              </a:tblGrid>
              <a:tr h="23383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№ п/п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+mn-lt"/>
                        </a:rPr>
                        <a:t>Наименование показателей реализации Стратегии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+mn-lt"/>
                        </a:rPr>
                        <a:t>Единицы измерения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 smtClean="0">
                          <a:effectLst/>
                          <a:latin typeface="+mn-lt"/>
                        </a:rPr>
                        <a:t>Справочно</a:t>
                      </a:r>
                      <a:r>
                        <a:rPr lang="ru-RU" sz="1400" b="1" i="0" u="none" strike="noStrike" dirty="0" smtClean="0">
                          <a:effectLst/>
                          <a:latin typeface="+mn-lt"/>
                        </a:rPr>
                        <a:t>:</a:t>
                      </a:r>
                      <a:endParaRPr lang="ru-RU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+mn-lt"/>
                        </a:rPr>
                        <a:t>2022</a:t>
                      </a:r>
                      <a:endParaRPr lang="ru-RU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075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+mn-lt"/>
                        </a:rPr>
                        <a:t>2018</a:t>
                      </a:r>
                      <a:endParaRPr lang="ru-RU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+mn-lt"/>
                        </a:rPr>
                        <a:t>2019</a:t>
                      </a:r>
                      <a:endParaRPr lang="ru-RU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+mn-lt"/>
                        </a:rPr>
                        <a:t>2020</a:t>
                      </a:r>
                      <a:endParaRPr lang="ru-RU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+mn-lt"/>
                        </a:rPr>
                        <a:t>2021</a:t>
                      </a:r>
                      <a:endParaRPr lang="ru-RU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/>
                      </a:r>
                      <a:br>
                        <a:rPr lang="ru-RU" sz="1400" b="1" i="0" u="none" strike="noStrike" dirty="0">
                          <a:effectLst/>
                          <a:latin typeface="+mn-lt"/>
                        </a:rPr>
                      </a:br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план </a:t>
                      </a:r>
                      <a:br>
                        <a:rPr lang="ru-RU" sz="1400" b="1" i="0" u="none" strike="noStrike" dirty="0">
                          <a:effectLst/>
                          <a:latin typeface="+mn-lt"/>
                        </a:rPr>
                      </a:br>
                      <a:endParaRPr lang="ru-RU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+mn-lt"/>
                        </a:rPr>
                        <a:t>факт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+mn-ea"/>
                          <a:cs typeface="+mn-cs"/>
                        </a:rPr>
                        <a:t>Выполнение плана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+mn-ea"/>
                          <a:cs typeface="+mn-cs"/>
                        </a:rPr>
                        <a:t>(+,-)</a:t>
                      </a:r>
                    </a:p>
                    <a:p>
                      <a:pPr marL="0" algn="ctr" defTabSz="914400" rtl="0" eaLnBrk="1" fontAlgn="ctr" latinLnBrk="0" hangingPunct="1"/>
                      <a:endParaRPr lang="ru-RU" sz="1200" b="1" i="1" u="none" strike="noStrike" kern="1200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</a:tr>
              <a:tr h="36170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effectLst/>
                          <a:latin typeface="+mn-lt"/>
                        </a:rPr>
                        <a:t>IV.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СЦ-4: Инновации и информация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1F497D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</a:tr>
              <a:tr h="113207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Доля инновационных товаров, работ, услуг в общем объеме отгруженных товаров, выполненных работ, </a:t>
                      </a:r>
                      <a:r>
                        <a:rPr lang="ru-RU" sz="1400" b="0" i="0" u="none" strike="noStrike" dirty="0" smtClean="0">
                          <a:effectLst/>
                          <a:latin typeface="+mn-lt"/>
                        </a:rPr>
                        <a:t>услуг </a:t>
                      </a:r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организаций промышленного производства *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5,9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+mn-lt"/>
                        </a:rPr>
                        <a:t>12,7</a:t>
                      </a:r>
                      <a:endParaRPr lang="ru-RU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14,6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24,8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+mn-lt"/>
                        </a:rPr>
                        <a:t>8,1</a:t>
                      </a:r>
                      <a:endParaRPr lang="ru-RU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i="1" dirty="0" smtClean="0"/>
                        <a:t>IV</a:t>
                      </a:r>
                    </a:p>
                    <a:p>
                      <a:pPr algn="ctr" fontAlgn="ctr"/>
                      <a:r>
                        <a:rPr lang="ru-RU" sz="1100" i="1" dirty="0" smtClean="0"/>
                        <a:t> квартал</a:t>
                      </a:r>
                    </a:p>
                    <a:p>
                      <a:pPr algn="ctr" fontAlgn="ctr"/>
                      <a:r>
                        <a:rPr lang="ru-RU" sz="11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2023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х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36737" y="4228442"/>
            <a:ext cx="1130510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i="1" dirty="0" smtClean="0"/>
              <a:t>* </a:t>
            </a:r>
            <a:r>
              <a:rPr lang="ru-RU" sz="1000" i="1" dirty="0"/>
              <a:t>Выполнение  показателя «Доля инновационных товаров, работ, услуг в общем объеме отгруженных товаров, выполненных работ, услуг организаций промышленного производства»  невозможно оценить, т.к. данные предоставляется в IV </a:t>
            </a:r>
            <a:r>
              <a:rPr lang="ru-RU" sz="1000" i="1" dirty="0" smtClean="0"/>
              <a:t>квартале 2023 года. </a:t>
            </a:r>
            <a:endParaRPr lang="ru-RU" sz="1000" i="1" dirty="0"/>
          </a:p>
          <a:p>
            <a:r>
              <a:rPr lang="ru-RU" sz="1000" i="1" dirty="0">
                <a:solidFill>
                  <a:prstClr val="black"/>
                </a:solidFill>
              </a:rPr>
              <a:t>Для сведения: </a:t>
            </a:r>
            <a:r>
              <a:rPr lang="ru-RU" sz="1000" i="1" dirty="0"/>
              <a:t>за 2020 год информация по вышеуказанному показателю </a:t>
            </a:r>
            <a:r>
              <a:rPr lang="ru-RU" sz="1000" i="1" dirty="0" smtClean="0"/>
              <a:t>приведена </a:t>
            </a:r>
            <a:r>
              <a:rPr lang="ru-RU" sz="1000" i="1" dirty="0"/>
              <a:t>без разбивки по видам экономической </a:t>
            </a:r>
            <a:r>
              <a:rPr lang="ru-RU" sz="1000" i="1" dirty="0" smtClean="0"/>
              <a:t>деятельности.</a:t>
            </a:r>
            <a:endParaRPr lang="ru-RU" sz="1000" i="1" dirty="0"/>
          </a:p>
          <a:p>
            <a:endParaRPr lang="ru-RU" sz="1000" i="1" dirty="0" smtClean="0"/>
          </a:p>
        </p:txBody>
      </p:sp>
    </p:spTree>
    <p:extLst>
      <p:ext uri="{BB962C8B-B14F-4D97-AF65-F5344CB8AC3E}">
        <p14:creationId xmlns:p14="http://schemas.microsoft.com/office/powerpoint/2010/main" val="3954549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9507" y="273391"/>
            <a:ext cx="572483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1" fontAlgn="ctr" hangingPunct="1">
              <a:spcBef>
                <a:spcPts val="0"/>
              </a:spcBef>
              <a:spcAft>
                <a:spcPts val="0"/>
              </a:spcAft>
            </a:pPr>
            <a:r>
              <a:rPr lang="ru-RU" sz="2000" b="1" dirty="0">
                <a:solidFill>
                  <a:srgbClr val="002060"/>
                </a:solidFill>
              </a:rPr>
              <a:t>→ </a:t>
            </a:r>
            <a:r>
              <a:rPr lang="ru-RU" sz="3200" dirty="0">
                <a:solidFill>
                  <a:srgbClr val="002060"/>
                </a:solidFill>
                <a:latin typeface="Calibri"/>
                <a:ea typeface="+mj-ea"/>
                <a:cs typeface="+mj-cs"/>
              </a:rPr>
              <a:t>ФИНАНСОВЫЙ КАПИТАЛ </a:t>
            </a:r>
            <a:r>
              <a:rPr lang="ru-RU" sz="3200" dirty="0" smtClean="0">
                <a:solidFill>
                  <a:srgbClr val="002060"/>
                </a:solidFill>
                <a:latin typeface="Calibri"/>
                <a:ea typeface="+mj-ea"/>
                <a:cs typeface="+mj-cs"/>
              </a:rPr>
              <a:t>2022</a:t>
            </a:r>
            <a:endParaRPr lang="ru-RU" sz="3200" dirty="0">
              <a:solidFill>
                <a:srgbClr val="002060"/>
              </a:solidFill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5270145"/>
              </p:ext>
            </p:extLst>
          </p:nvPr>
        </p:nvGraphicFramePr>
        <p:xfrm>
          <a:off x="588715" y="1179094"/>
          <a:ext cx="10608580" cy="4554956"/>
        </p:xfrm>
        <a:graphic>
          <a:graphicData uri="http://schemas.openxmlformats.org/drawingml/2006/table">
            <a:tbl>
              <a:tblPr/>
              <a:tblGrid>
                <a:gridCol w="504421"/>
                <a:gridCol w="3688933"/>
                <a:gridCol w="796408"/>
                <a:gridCol w="762811"/>
                <a:gridCol w="838671"/>
                <a:gridCol w="815047"/>
                <a:gridCol w="815047"/>
                <a:gridCol w="767797"/>
                <a:gridCol w="755984"/>
                <a:gridCol w="863461"/>
              </a:tblGrid>
              <a:tr h="23022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№ п/п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+mn-lt"/>
                        </a:rPr>
                        <a:t>Наименование показателей реализации Стратегии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+mn-lt"/>
                        </a:rPr>
                        <a:t>Единицы измерения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 smtClean="0">
                          <a:effectLst/>
                          <a:latin typeface="+mn-lt"/>
                        </a:rPr>
                        <a:t>Справочно</a:t>
                      </a:r>
                      <a:r>
                        <a:rPr lang="ru-RU" sz="1400" b="1" i="0" u="none" strike="noStrike" dirty="0" smtClean="0">
                          <a:effectLst/>
                          <a:latin typeface="+mn-lt"/>
                        </a:rPr>
                        <a:t>:</a:t>
                      </a:r>
                      <a:endParaRPr lang="ru-RU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+mn-lt"/>
                        </a:rPr>
                        <a:t>2022</a:t>
                      </a:r>
                      <a:endParaRPr lang="ru-RU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935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+mn-lt"/>
                        </a:rPr>
                        <a:t>2018</a:t>
                      </a:r>
                      <a:endParaRPr lang="ru-RU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+mn-lt"/>
                        </a:rPr>
                        <a:t>2019</a:t>
                      </a:r>
                      <a:endParaRPr lang="ru-RU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+mn-lt"/>
                        </a:rPr>
                        <a:t>2020</a:t>
                      </a:r>
                      <a:endParaRPr lang="ru-RU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+mn-lt"/>
                        </a:rPr>
                        <a:t>2021</a:t>
                      </a:r>
                      <a:endParaRPr lang="ru-RU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/>
                      </a:r>
                      <a:br>
                        <a:rPr lang="ru-RU" sz="1400" b="1" i="0" u="none" strike="noStrike" dirty="0">
                          <a:effectLst/>
                          <a:latin typeface="+mn-lt"/>
                        </a:rPr>
                      </a:br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план </a:t>
                      </a:r>
                      <a:br>
                        <a:rPr lang="ru-RU" sz="1400" b="1" i="0" u="none" strike="noStrike" dirty="0">
                          <a:effectLst/>
                          <a:latin typeface="+mn-lt"/>
                        </a:rPr>
                      </a:br>
                      <a:endParaRPr lang="ru-RU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+mn-lt"/>
                        </a:rPr>
                        <a:t>факт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+mn-ea"/>
                          <a:cs typeface="+mn-cs"/>
                        </a:rPr>
                        <a:t>Выполнение плана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+mn-ea"/>
                          <a:cs typeface="+mn-cs"/>
                        </a:rPr>
                        <a:t>(+,-)</a:t>
                      </a:r>
                      <a:endParaRPr kumimoji="0" lang="ru-RU" sz="12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</a:tr>
              <a:tr h="2302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effectLst/>
                          <a:latin typeface="+mn-lt"/>
                        </a:rPr>
                        <a:t>V.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+mn-lt"/>
                        </a:rPr>
                        <a:t>СЦ-5: Финансовый капитал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0" i="0" u="none" strike="noStrike" dirty="0">
                        <a:solidFill>
                          <a:srgbClr val="1F497D"/>
                        </a:solidFill>
                        <a:effectLst/>
                        <a:latin typeface="+mn-lt"/>
                      </a:endParaRP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</a:tr>
              <a:tr h="6724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Доля собственных  (налоговых и неналоговых) доходов в общем объеме бюджетных доходов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50,4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42,8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41,4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42,6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51,4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45,8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</a:tr>
              <a:tr h="5022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Инвестиции в основной капитал  по крупным и средним предприятиям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млрд. руб.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18,6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19,7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23,6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25,8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21,6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22,0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+mn-lt"/>
                        </a:rPr>
                        <a:t>+</a:t>
                      </a:r>
                      <a:endParaRPr lang="ru-RU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</a:tr>
              <a:tr h="4513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Доля частных инвестиций в основной капитал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77,9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80,3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77,2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69,1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74,7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74,4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</a:tr>
              <a:tr h="4513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Расходы бюджета города Твери  на 1 жителя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тыс. руб.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19,4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23,7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23,1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24,1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18,7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26,6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+mn-lt"/>
                        </a:rPr>
                        <a:t>+</a:t>
                      </a:r>
                      <a:endParaRPr lang="ru-RU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</a:tr>
              <a:tr h="4513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Доходы бюджета города Твери  на 1 жителя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тыс. руб.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18,5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23,0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22,3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23,7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18,4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26,3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+mn-lt"/>
                        </a:rPr>
                        <a:t>+</a:t>
                      </a:r>
                      <a:endParaRPr lang="ru-RU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</a:tr>
              <a:tr h="6724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Объем отгруженной продукции собственного производства в действующих ценах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млрд. руб.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142,7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171,5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174,0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177,7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218,4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224,1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9352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Прямоугольник 234"/>
          <p:cNvSpPr/>
          <p:nvPr/>
        </p:nvSpPr>
        <p:spPr>
          <a:xfrm>
            <a:off x="304799" y="500891"/>
            <a:ext cx="1153056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1400" dirty="0" smtClean="0">
                <a:latin typeface="+mn-lt"/>
                <a:ea typeface="Calibri"/>
                <a:cs typeface="Calibri"/>
              </a:rPr>
              <a:t>В </a:t>
            </a:r>
            <a:r>
              <a:rPr lang="ru-RU" sz="1400" dirty="0">
                <a:latin typeface="+mn-lt"/>
                <a:ea typeface="Calibri"/>
                <a:cs typeface="Calibri"/>
              </a:rPr>
              <a:t>целях контроля реализации Стратегии социально - экономического развития города Твери до 2035 года (далее – Стратегия)  </a:t>
            </a:r>
            <a:r>
              <a:rPr lang="ru-RU" sz="2000" b="1" dirty="0">
                <a:solidFill>
                  <a:srgbClr val="003366"/>
                </a:solidFill>
                <a:latin typeface="+mn-lt"/>
              </a:rPr>
              <a:t>по 24* целевым индикаторам</a:t>
            </a:r>
            <a:r>
              <a:rPr lang="ru-RU" sz="1400" dirty="0">
                <a:latin typeface="+mn-lt"/>
                <a:ea typeface="Calibri"/>
                <a:cs typeface="Calibri"/>
              </a:rPr>
              <a:t> и более 100 мероприятиям осуществляется мониторинг исполнения Плана мероприятий по реализации Стратегии</a:t>
            </a:r>
            <a:r>
              <a:rPr lang="ru-RU" sz="1400" dirty="0" smtClean="0">
                <a:latin typeface="+mn-lt"/>
                <a:ea typeface="Calibri"/>
                <a:cs typeface="Calibri"/>
              </a:rPr>
              <a:t>.</a:t>
            </a:r>
          </a:p>
          <a:p>
            <a:pPr indent="450215" algn="just">
              <a:spcAft>
                <a:spcPts val="0"/>
              </a:spcAft>
            </a:pPr>
            <a:r>
              <a:rPr lang="ru-RU" sz="1400" dirty="0">
                <a:latin typeface="+mn-lt"/>
                <a:ea typeface="Calibri"/>
              </a:rPr>
              <a:t>Оценка показателей достижения целей социально-экономического развития города Твери Стратегии </a:t>
            </a:r>
            <a:r>
              <a:rPr lang="ru-RU" sz="1400" dirty="0" smtClean="0">
                <a:latin typeface="+mn-lt"/>
                <a:ea typeface="Calibri"/>
              </a:rPr>
              <a:t>за 2022 год свидетельствует </a:t>
            </a:r>
            <a:r>
              <a:rPr lang="ru-RU" sz="2000" b="1" dirty="0" smtClean="0">
                <a:solidFill>
                  <a:srgbClr val="003366"/>
                </a:solidFill>
                <a:latin typeface="+mn-lt"/>
              </a:rPr>
              <a:t>о</a:t>
            </a:r>
            <a:r>
              <a:rPr lang="ru-RU" sz="1400" dirty="0" smtClean="0">
                <a:latin typeface="+mn-lt"/>
                <a:ea typeface="Calibri"/>
              </a:rPr>
              <a:t> </a:t>
            </a:r>
            <a:r>
              <a:rPr lang="ru-RU" sz="2000" b="1" dirty="0" smtClean="0">
                <a:solidFill>
                  <a:srgbClr val="003366"/>
                </a:solidFill>
                <a:latin typeface="+mn-lt"/>
              </a:rPr>
              <a:t>выполнении 10 показателей</a:t>
            </a:r>
            <a:r>
              <a:rPr lang="ru-RU" sz="1400" dirty="0" smtClean="0">
                <a:latin typeface="+mn-lt"/>
                <a:ea typeface="Calibri"/>
              </a:rPr>
              <a:t>.  </a:t>
            </a:r>
            <a:r>
              <a:rPr lang="ru-RU" sz="1400" dirty="0">
                <a:latin typeface="+mn-lt"/>
                <a:ea typeface="Calibri"/>
              </a:rPr>
              <a:t>По </a:t>
            </a:r>
            <a:r>
              <a:rPr lang="ru-RU" sz="1400" dirty="0" smtClean="0">
                <a:latin typeface="+mn-lt"/>
                <a:ea typeface="Calibri"/>
              </a:rPr>
              <a:t>13 </a:t>
            </a:r>
            <a:r>
              <a:rPr lang="ru-RU" sz="1400" dirty="0">
                <a:latin typeface="+mn-lt"/>
                <a:ea typeface="Calibri"/>
              </a:rPr>
              <a:t>показателям темпы роста не достигли заложенных значений, что во многом определяется  факторами, </a:t>
            </a:r>
            <a:r>
              <a:rPr lang="ru-RU" sz="1400" dirty="0" smtClean="0">
                <a:latin typeface="+mn-lt"/>
                <a:ea typeface="Calibri"/>
              </a:rPr>
              <a:t>вызванными социально-экономической ситуацией в стране, </a:t>
            </a:r>
            <a:r>
              <a:rPr lang="ru-RU" sz="1400" dirty="0">
                <a:latin typeface="+mn-lt"/>
                <a:ea typeface="Calibri"/>
              </a:rPr>
              <a:t>итогами Всероссийской переписи населения 2020 года, последствиями пандемии </a:t>
            </a:r>
            <a:r>
              <a:rPr lang="ru-RU" sz="1400" dirty="0" err="1">
                <a:latin typeface="+mn-lt"/>
                <a:ea typeface="Calibri"/>
              </a:rPr>
              <a:t>коронавируса</a:t>
            </a:r>
            <a:r>
              <a:rPr lang="ru-RU" sz="1400" dirty="0">
                <a:latin typeface="+mn-lt"/>
                <a:ea typeface="Calibri"/>
              </a:rPr>
              <a:t> (выполнение показателей в годовой динамике планировалось в период благоприятного развития экономики).  Это показатели:</a:t>
            </a:r>
          </a:p>
          <a:p>
            <a:pPr indent="450215" algn="just">
              <a:spcAft>
                <a:spcPts val="0"/>
              </a:spcAft>
            </a:pPr>
            <a:endParaRPr lang="ru-RU" sz="1400" dirty="0">
              <a:latin typeface="Times New Roman"/>
              <a:ea typeface="Calibri"/>
            </a:endParaRPr>
          </a:p>
          <a:p>
            <a:pPr indent="450215" algn="just">
              <a:spcAft>
                <a:spcPts val="0"/>
              </a:spcAft>
            </a:pPr>
            <a:endParaRPr lang="ru-RU" sz="1400" dirty="0" smtClean="0">
              <a:latin typeface="Times New Roman"/>
              <a:ea typeface="Calibri"/>
            </a:endParaRPr>
          </a:p>
          <a:p>
            <a:pPr indent="450215" algn="just">
              <a:spcAft>
                <a:spcPts val="0"/>
              </a:spcAft>
            </a:pPr>
            <a:endParaRPr lang="ru-RU" sz="1400" dirty="0">
              <a:latin typeface="Times New Roman"/>
              <a:ea typeface="Calibri"/>
            </a:endParaRPr>
          </a:p>
          <a:p>
            <a:pPr indent="450215" algn="just">
              <a:spcAft>
                <a:spcPts val="0"/>
              </a:spcAft>
            </a:pPr>
            <a:endParaRPr lang="ru-RU" sz="1400" dirty="0" smtClean="0">
              <a:latin typeface="Times New Roman"/>
              <a:ea typeface="Calibri"/>
            </a:endParaRPr>
          </a:p>
          <a:p>
            <a:pPr indent="450215" algn="just">
              <a:spcAft>
                <a:spcPts val="0"/>
              </a:spcAft>
            </a:pPr>
            <a:endParaRPr lang="ru-RU" sz="1400" dirty="0">
              <a:latin typeface="Times New Roman"/>
              <a:ea typeface="Calibri"/>
            </a:endParaRPr>
          </a:p>
          <a:p>
            <a:pPr indent="450215" algn="just">
              <a:spcAft>
                <a:spcPts val="0"/>
              </a:spcAft>
            </a:pPr>
            <a:endParaRPr lang="ru-RU" sz="1000" dirty="0">
              <a:ea typeface="Calibri"/>
              <a:cs typeface="Calibri"/>
            </a:endParaRPr>
          </a:p>
        </p:txBody>
      </p:sp>
      <p:sp>
        <p:nvSpPr>
          <p:cNvPr id="236" name="Прямоугольник 235"/>
          <p:cNvSpPr/>
          <p:nvPr/>
        </p:nvSpPr>
        <p:spPr>
          <a:xfrm>
            <a:off x="395810" y="39226"/>
            <a:ext cx="43143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1" fontAlgn="ctr" hangingPunct="1">
              <a:spcBef>
                <a:spcPts val="0"/>
              </a:spcBef>
              <a:spcAft>
                <a:spcPts val="0"/>
              </a:spcAft>
            </a:pPr>
            <a:r>
              <a:rPr lang="ru-RU" sz="2400" b="1" dirty="0">
                <a:solidFill>
                  <a:srgbClr val="002060"/>
                </a:solidFill>
                <a:latin typeface="Calibri"/>
                <a:ea typeface="+mj-ea"/>
                <a:cs typeface="+mj-cs"/>
              </a:rPr>
              <a:t>→ 2022 год: ОСНОВНЫЕ ИТОГИ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95810" y="6457890"/>
            <a:ext cx="1134854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 </a:t>
            </a:r>
            <a:r>
              <a:rPr lang="ru-RU" sz="1000" i="1" dirty="0">
                <a:solidFill>
                  <a:prstClr val="white">
                    <a:lumMod val="50000"/>
                  </a:prstClr>
                </a:solidFill>
                <a:latin typeface="Calibri"/>
              </a:rPr>
              <a:t>* </a:t>
            </a:r>
            <a:r>
              <a:rPr lang="ru-RU" sz="1000" i="1" dirty="0" smtClean="0">
                <a:solidFill>
                  <a:prstClr val="white">
                    <a:lumMod val="50000"/>
                  </a:prstClr>
                </a:solidFill>
                <a:latin typeface="Calibri"/>
              </a:rPr>
              <a:t>Выполнение  </a:t>
            </a:r>
            <a:r>
              <a:rPr lang="ru-RU" sz="1000" i="1" dirty="0">
                <a:solidFill>
                  <a:prstClr val="white">
                    <a:lumMod val="50000"/>
                  </a:prstClr>
                </a:solidFill>
                <a:latin typeface="Calibri"/>
              </a:rPr>
              <a:t>показателя «Доля инновационных товаров, работ, услуг в общем объеме отгруженных товаров, выполненных работ, услуг организаций промышленного производства»  невозможно оценить, т.к. </a:t>
            </a:r>
            <a:r>
              <a:rPr lang="ru-RU" sz="1000" i="1" dirty="0" smtClean="0">
                <a:solidFill>
                  <a:prstClr val="white">
                    <a:lumMod val="50000"/>
                  </a:prstClr>
                </a:solidFill>
                <a:latin typeface="Calibri"/>
              </a:rPr>
              <a:t>данные предоставляется </a:t>
            </a:r>
            <a:r>
              <a:rPr lang="ru-RU" sz="1000" i="1" dirty="0">
                <a:solidFill>
                  <a:prstClr val="white">
                    <a:lumMod val="50000"/>
                  </a:prstClr>
                </a:solidFill>
                <a:latin typeface="Calibri"/>
              </a:rPr>
              <a:t>в IV </a:t>
            </a:r>
            <a:r>
              <a:rPr lang="ru-RU" sz="1000" i="1" dirty="0" smtClean="0">
                <a:solidFill>
                  <a:prstClr val="white">
                    <a:lumMod val="50000"/>
                  </a:prstClr>
                </a:solidFill>
                <a:latin typeface="Calibri"/>
              </a:rPr>
              <a:t>квартале 2023 года. </a:t>
            </a:r>
            <a:endParaRPr lang="ru-RU" sz="1000" i="1" dirty="0">
              <a:solidFill>
                <a:prstClr val="white">
                  <a:lumMod val="50000"/>
                </a:prstClr>
              </a:solidFill>
              <a:latin typeface="Calibri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8487020"/>
              </p:ext>
            </p:extLst>
          </p:nvPr>
        </p:nvGraphicFramePr>
        <p:xfrm>
          <a:off x="1375299" y="2583899"/>
          <a:ext cx="9726832" cy="37722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70245"/>
                <a:gridCol w="6643216"/>
                <a:gridCol w="1295271"/>
                <a:gridCol w="1218100"/>
              </a:tblGrid>
              <a:tr h="261620">
                <a:tc>
                  <a:txBody>
                    <a:bodyPr/>
                    <a:lstStyle/>
                    <a:p>
                      <a:pPr fontAlgn="base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№ п/п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Наименование показателей реализации Стратегии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план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/>
                      </a:r>
                      <a:br>
                        <a:rPr lang="ru-RU" sz="1100" dirty="0">
                          <a:effectLst/>
                        </a:rPr>
                      </a:br>
                      <a:r>
                        <a:rPr lang="ru-RU" sz="1100" dirty="0">
                          <a:effectLst/>
                        </a:rPr>
                        <a:t>факт/ </a:t>
                      </a:r>
                      <a:r>
                        <a:rPr lang="ru-RU" sz="1100" dirty="0" smtClean="0">
                          <a:effectLst/>
                        </a:rPr>
                        <a:t>(</a:t>
                      </a:r>
                      <a:r>
                        <a:rPr lang="ru-RU" sz="1100" dirty="0">
                          <a:effectLst/>
                        </a:rPr>
                        <a:t>оценка)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02895">
                <a:tc>
                  <a:txBody>
                    <a:bodyPr/>
                    <a:lstStyle/>
                    <a:p>
                      <a:pPr algn="ctr" fontAlgn="base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Среднегодовая численность населения, тыс. чел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426,3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415,9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93065">
                <a:tc>
                  <a:txBody>
                    <a:bodyPr/>
                    <a:lstStyle/>
                    <a:p>
                      <a:pPr algn="ctr" fontAlgn="base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Население моложе трудоспособного возраста </a:t>
                      </a:r>
                      <a:endParaRPr lang="ru-RU" sz="1100">
                        <a:effectLst/>
                      </a:endParaRPr>
                    </a:p>
                    <a:p>
                      <a:pPr fontAlgn="base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(к общей численности населения на начало года),%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17,9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17,3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31775">
                <a:tc>
                  <a:txBody>
                    <a:bodyPr/>
                    <a:lstStyle/>
                    <a:p>
                      <a:pPr algn="ctr" fontAlgn="base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Миграционный прирост, тыс. чел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2,85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0,4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68065">
                <a:tc>
                  <a:txBody>
                    <a:bodyPr/>
                    <a:lstStyle/>
                    <a:p>
                      <a:pPr algn="ctr" fontAlgn="base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Ожидаемая продолжительность жизни городского населения (оба пола), лет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72,68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69,97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02683">
                <a:tc>
                  <a:txBody>
                    <a:bodyPr/>
                    <a:lstStyle/>
                    <a:p>
                      <a:pPr algn="ctr" fontAlgn="base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Степень износа инженерных сетей, в том числе: %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07645">
                <a:tc>
                  <a:txBody>
                    <a:bodyPr/>
                    <a:lstStyle/>
                    <a:p>
                      <a:pPr algn="ctr" fontAlgn="base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теплоснабжения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62,6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75,0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83515">
                <a:tc>
                  <a:txBody>
                    <a:bodyPr/>
                    <a:lstStyle/>
                    <a:p>
                      <a:pPr algn="ctr" fontAlgn="base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6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водоснабжение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75,7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79,0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83515">
                <a:tc>
                  <a:txBody>
                    <a:bodyPr/>
                    <a:lstStyle/>
                    <a:p>
                      <a:pPr algn="ctr" fontAlgn="base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канализация (водоотведение)</a:t>
                      </a:r>
                      <a:endParaRPr lang="ru-RU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61,7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68,2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55270">
                <a:tc>
                  <a:txBody>
                    <a:bodyPr/>
                    <a:lstStyle/>
                    <a:p>
                      <a:pPr algn="ctr" fontAlgn="base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Загрузка номерного фонда коллективных средств размещения, 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37,4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32,6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67335">
                <a:tc>
                  <a:txBody>
                    <a:bodyPr/>
                    <a:lstStyle/>
                    <a:p>
                      <a:pPr algn="ctr" fontAlgn="base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Рост оборота розничной торговли в сопоставимых ценах, %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103,0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85,3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72085">
                <a:tc>
                  <a:txBody>
                    <a:bodyPr/>
                    <a:lstStyle/>
                    <a:p>
                      <a:pPr algn="ctr" fontAlgn="base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Рост оборота общественного питания в сопоставимых ценах, %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104,0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97,1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65430">
                <a:tc>
                  <a:txBody>
                    <a:bodyPr/>
                    <a:lstStyle/>
                    <a:p>
                      <a:pPr algn="ctr" fontAlgn="base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11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Число субъектов МСП в расчете на 10 тыс. человек населения, ед.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618,0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566,1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68605">
                <a:tc>
                  <a:txBody>
                    <a:bodyPr/>
                    <a:lstStyle/>
                    <a:p>
                      <a:pPr algn="ctr" fontAlgn="base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Доля частных инвестиций в основной капитал </a:t>
                      </a:r>
                      <a:endParaRPr lang="ru-RU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ase" latinLnBrk="0" hangingPunct="1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74,7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ase" latinLnBrk="0" hangingPunct="1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74,4</a:t>
                      </a:r>
                    </a:p>
                  </a:txBody>
                  <a:tcPr marL="68580" marR="68580" marT="0" marB="0" anchor="ctr"/>
                </a:tc>
              </a:tr>
              <a:tr h="268605">
                <a:tc>
                  <a:txBody>
                    <a:bodyPr/>
                    <a:lstStyle/>
                    <a:p>
                      <a:pPr algn="ctr" fontAlgn="base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13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Доля собственных (налоговых и неналоговых) доходов в общем объеме бюджетных доходов, %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51,4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45,8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8442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1221" y="648262"/>
            <a:ext cx="11749343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/>
            <a:r>
              <a:rPr lang="ru-RU" dirty="0" smtClean="0"/>
              <a:t>- Уровень </a:t>
            </a:r>
            <a:r>
              <a:rPr lang="ru-RU" dirty="0"/>
              <a:t>реализации Стратегии-2035 в </a:t>
            </a:r>
            <a:r>
              <a:rPr lang="ru-RU" dirty="0" smtClean="0"/>
              <a:t>2022 </a:t>
            </a:r>
            <a:r>
              <a:rPr lang="ru-RU" dirty="0"/>
              <a:t>году в сложившихся социально-экономических условиях считаем достаточным. </a:t>
            </a:r>
            <a:endParaRPr lang="ru-RU" dirty="0" smtClean="0"/>
          </a:p>
          <a:p>
            <a:pPr indent="355600" algn="just"/>
            <a:r>
              <a:rPr lang="ru-RU" dirty="0" smtClean="0"/>
              <a:t>- Ресурсное </a:t>
            </a:r>
            <a:r>
              <a:rPr lang="ru-RU" dirty="0"/>
              <a:t>обеспечение Стратегии-2035 сохраняется на уровне предыдущего года (4,1 млрд. рублей). </a:t>
            </a:r>
          </a:p>
          <a:p>
            <a:pPr indent="355600" algn="just"/>
            <a:r>
              <a:rPr lang="ru-RU" dirty="0"/>
              <a:t>- </a:t>
            </a:r>
            <a:r>
              <a:rPr lang="ru-RU" dirty="0" smtClean="0"/>
              <a:t>Структура </a:t>
            </a:r>
            <a:r>
              <a:rPr lang="ru-RU" dirty="0"/>
              <a:t>ресурсного </a:t>
            </a:r>
            <a:r>
              <a:rPr lang="ru-RU" dirty="0" smtClean="0"/>
              <a:t>обеспечения не претерпела существенных изменений: </a:t>
            </a:r>
            <a:endParaRPr lang="ru-RU" dirty="0"/>
          </a:p>
          <a:p>
            <a:pPr indent="355600" algn="just"/>
            <a:r>
              <a:rPr lang="ru-RU" dirty="0" smtClean="0"/>
              <a:t>a. сохраняется </a:t>
            </a:r>
            <a:r>
              <a:rPr lang="ru-RU" dirty="0"/>
              <a:t>высокая доля средств государственного бюджета – </a:t>
            </a:r>
            <a:r>
              <a:rPr lang="ru-RU" dirty="0" smtClean="0"/>
              <a:t>75,8% (76% в 2021 </a:t>
            </a:r>
            <a:r>
              <a:rPr lang="ru-RU" dirty="0"/>
              <a:t>году), </a:t>
            </a:r>
          </a:p>
          <a:p>
            <a:pPr indent="355600" algn="just"/>
            <a:r>
              <a:rPr lang="ru-RU" dirty="0" smtClean="0"/>
              <a:t>b. доля </a:t>
            </a:r>
            <a:r>
              <a:rPr lang="ru-RU" dirty="0"/>
              <a:t>средств муниципального бюджета </a:t>
            </a:r>
            <a:r>
              <a:rPr lang="ru-RU" dirty="0" smtClean="0"/>
              <a:t>практически не изменилась -20,2% (21% </a:t>
            </a:r>
            <a:r>
              <a:rPr lang="ru-RU" dirty="0"/>
              <a:t>в 2021 </a:t>
            </a:r>
            <a:r>
              <a:rPr lang="ru-RU" dirty="0" smtClean="0"/>
              <a:t>году),  </a:t>
            </a:r>
            <a:endParaRPr lang="ru-RU" dirty="0"/>
          </a:p>
          <a:p>
            <a:pPr indent="355600" algn="just"/>
            <a:r>
              <a:rPr lang="ru-RU" dirty="0" smtClean="0"/>
              <a:t>c. доля </a:t>
            </a:r>
            <a:r>
              <a:rPr lang="ru-RU" dirty="0"/>
              <a:t>внебюджетных средств </a:t>
            </a:r>
            <a:r>
              <a:rPr lang="ru-RU" dirty="0" smtClean="0"/>
              <a:t>незначительно </a:t>
            </a:r>
            <a:r>
              <a:rPr lang="ru-RU" dirty="0"/>
              <a:t>увеличилась </a:t>
            </a:r>
            <a:r>
              <a:rPr lang="ru-RU" dirty="0" smtClean="0"/>
              <a:t>до </a:t>
            </a:r>
            <a:r>
              <a:rPr lang="ru-RU" dirty="0"/>
              <a:t>4</a:t>
            </a:r>
            <a:r>
              <a:rPr lang="ru-RU" dirty="0" smtClean="0"/>
              <a:t>% (3% в 2021).</a:t>
            </a:r>
            <a:endParaRPr lang="ru-RU" dirty="0"/>
          </a:p>
          <a:p>
            <a:pPr algn="just"/>
            <a:endParaRPr lang="ru-RU" dirty="0" smtClean="0"/>
          </a:p>
          <a:p>
            <a:pPr indent="355600" algn="just"/>
            <a:r>
              <a:rPr lang="ru-RU" dirty="0" smtClean="0"/>
              <a:t>В </a:t>
            </a:r>
            <a:r>
              <a:rPr lang="ru-RU" dirty="0"/>
              <a:t>целях достижения отдельных показателей Стратегии-2035 в </a:t>
            </a:r>
            <a:r>
              <a:rPr lang="ru-RU" dirty="0" smtClean="0"/>
              <a:t>2023 </a:t>
            </a:r>
            <a:r>
              <a:rPr lang="ru-RU" dirty="0"/>
              <a:t>году Администрацией города Твери приняты следующие меры:</a:t>
            </a:r>
          </a:p>
          <a:p>
            <a:pPr indent="355600" algn="just"/>
            <a:r>
              <a:rPr lang="ru-RU" dirty="0" smtClean="0"/>
              <a:t>для </a:t>
            </a:r>
            <a:r>
              <a:rPr lang="ru-RU" dirty="0"/>
              <a:t>увеличения значения показателя «Загрузка номерного фонда коллективных средств размещения» Администрация города Твери приняла участие и стала победителем конкурса по отбору </a:t>
            </a:r>
            <a:r>
              <a:rPr lang="ru-RU" dirty="0" smtClean="0"/>
              <a:t>заявок в 2022 году </a:t>
            </a:r>
            <a:r>
              <a:rPr lang="ru-RU" dirty="0"/>
              <a:t>субъектов Российской Федерации на осуществление государственной поддержки региональных программ по проектированию туристского кода центра </a:t>
            </a:r>
            <a:r>
              <a:rPr lang="ru-RU" dirty="0" smtClean="0"/>
              <a:t>города </a:t>
            </a:r>
            <a:r>
              <a:rPr lang="ru-RU" dirty="0"/>
              <a:t>в </a:t>
            </a:r>
            <a:r>
              <a:rPr lang="ru-RU" dirty="0"/>
              <a:t>2023 году. </a:t>
            </a:r>
            <a:r>
              <a:rPr lang="ru-RU" dirty="0" smtClean="0"/>
              <a:t>В 2022-2023 годах </a:t>
            </a:r>
            <a:r>
              <a:rPr lang="ru-RU" dirty="0"/>
              <a:t>реализует Всероссийскую программу «5 шагов для городов», которая направлена на качественные изменения городской </a:t>
            </a:r>
            <a:r>
              <a:rPr lang="ru-RU" dirty="0" smtClean="0"/>
              <a:t>среды; благоустройство общественной территории «ул. </a:t>
            </a:r>
            <a:r>
              <a:rPr lang="ru-RU" dirty="0" err="1" smtClean="0"/>
              <a:t>Трехсвятская</a:t>
            </a:r>
            <a:r>
              <a:rPr lang="ru-RU" dirty="0" smtClean="0"/>
              <a:t>» в рамках программы «Формирование комфортной городской среды».</a:t>
            </a:r>
            <a:endParaRPr lang="ru-RU" dirty="0"/>
          </a:p>
          <a:p>
            <a:pPr indent="355600" algn="just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236" name="Заголовок 1"/>
          <p:cNvSpPr txBox="1">
            <a:spLocks/>
          </p:cNvSpPr>
          <p:nvPr/>
        </p:nvSpPr>
        <p:spPr bwMode="auto">
          <a:xfrm>
            <a:off x="1323096" y="17515"/>
            <a:ext cx="9485592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rmAutofit fontScale="90000" lnSpcReduction="20000"/>
          </a:bodyPr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r>
              <a:rPr lang="ru-RU" dirty="0" smtClean="0"/>
              <a:t> </a:t>
            </a:r>
            <a:r>
              <a:rPr lang="ru-RU" sz="2700" b="1" dirty="0">
                <a:solidFill>
                  <a:schemeClr val="accent1">
                    <a:lumMod val="50000"/>
                  </a:schemeClr>
                </a:solidFill>
                <a:latin typeface="Calibri"/>
              </a:rPr>
              <a:t>Выводы</a:t>
            </a:r>
          </a:p>
        </p:txBody>
      </p:sp>
    </p:spTree>
    <p:extLst>
      <p:ext uri="{BB962C8B-B14F-4D97-AF65-F5344CB8AC3E}">
        <p14:creationId xmlns:p14="http://schemas.microsoft.com/office/powerpoint/2010/main" val="1420732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11B2D-1EEF-41B7-8624-A8597471F5A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384678" y="258929"/>
            <a:ext cx="11616416" cy="5404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Calibri"/>
              </a:rPr>
              <a:t>Предложения по внесению изменений в План реализации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Calibri"/>
              </a:rPr>
              <a:t> Стратегии - 2035 </a:t>
            </a:r>
          </a:p>
        </p:txBody>
      </p: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xmlns="" xmlns:lc="http://schemas.openxmlformats.org/drawingml/2006/lockedCanvas" id="{7F869959-18A7-4BF4-BEF2-8B81359730F6}"/>
              </a:ext>
            </a:extLst>
          </p:cNvPr>
          <p:cNvCxnSpPr/>
          <p:nvPr/>
        </p:nvCxnSpPr>
        <p:spPr>
          <a:xfrm>
            <a:off x="1708366" y="1105128"/>
            <a:ext cx="2740" cy="5276200"/>
          </a:xfrm>
          <a:prstGeom prst="line">
            <a:avLst/>
          </a:prstGeom>
          <a:noFill/>
          <a:ln w="9525" cap="flat" cmpd="sng" algn="ctr">
            <a:solidFill>
              <a:srgbClr val="1F497D">
                <a:lumMod val="40000"/>
                <a:lumOff val="60000"/>
              </a:srgbClr>
            </a:solidFill>
            <a:prstDash val="solid"/>
          </a:ln>
          <a:effectLst/>
        </p:spPr>
      </p:cxn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xmlns="" xmlns:lc="http://schemas.openxmlformats.org/drawingml/2006/lockedCanvas" id="{7F869959-18A7-4BF4-BEF2-8B81359730F6}"/>
              </a:ext>
            </a:extLst>
          </p:cNvPr>
          <p:cNvCxnSpPr/>
          <p:nvPr/>
        </p:nvCxnSpPr>
        <p:spPr>
          <a:xfrm flipH="1">
            <a:off x="556525" y="4505393"/>
            <a:ext cx="8520166" cy="27161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211734" y="1653908"/>
            <a:ext cx="149663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latin typeface="+mn-lt"/>
                <a:ea typeface="Times New Roman" panose="02020603050405020304" pitchFamily="18" charset="0"/>
              </a:rPr>
              <a:t>Создание муниципального </a:t>
            </a:r>
            <a:r>
              <a:rPr lang="ru-RU" sz="1600" dirty="0" smtClean="0">
                <a:latin typeface="+mn-lt"/>
                <a:ea typeface="Times New Roman" panose="02020603050405020304" pitchFamily="18" charset="0"/>
              </a:rPr>
              <a:t>музея</a:t>
            </a:r>
          </a:p>
          <a:p>
            <a:endParaRPr lang="ru-RU" sz="1600" dirty="0">
              <a:latin typeface="+mn-lt"/>
            </a:endParaRPr>
          </a:p>
          <a:p>
            <a:r>
              <a:rPr lang="ru-RU" sz="1600" dirty="0" smtClean="0">
                <a:latin typeface="+mn-lt"/>
              </a:rPr>
              <a:t>(</a:t>
            </a:r>
            <a:r>
              <a:rPr lang="ru-RU" sz="1600" dirty="0" err="1" smtClean="0">
                <a:latin typeface="+mn-lt"/>
                <a:ea typeface="Times New Roman" panose="02020603050405020304" pitchFamily="18" charset="0"/>
              </a:rPr>
              <a:t>УКСиДМ</a:t>
            </a:r>
            <a:r>
              <a:rPr lang="ru-RU" sz="1600" dirty="0" smtClean="0">
                <a:latin typeface="+mn-lt"/>
                <a:ea typeface="Times New Roman" panose="02020603050405020304" pitchFamily="18" charset="0"/>
              </a:rPr>
              <a:t>)</a:t>
            </a:r>
            <a:endParaRPr lang="ru-RU" sz="1600" dirty="0">
              <a:latin typeface="+mn-lt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6466870"/>
              </p:ext>
            </p:extLst>
          </p:nvPr>
        </p:nvGraphicFramePr>
        <p:xfrm>
          <a:off x="1794932" y="1011677"/>
          <a:ext cx="10075333" cy="3628709"/>
        </p:xfrm>
        <a:graphic>
          <a:graphicData uri="http://schemas.openxmlformats.org/drawingml/2006/table">
            <a:tbl>
              <a:tblPr/>
              <a:tblGrid>
                <a:gridCol w="10075333"/>
              </a:tblGrid>
              <a:tr h="3628709">
                <a:tc>
                  <a:txBody>
                    <a:bodyPr/>
                    <a:lstStyle/>
                    <a:p>
                      <a:pPr indent="38163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Предлагается исключить мероприятие из Плана</a:t>
                      </a: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38163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1F497D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38163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Реализация данного мероприятия планировалась с 2025 по 2030 годы (II этап реализации Стратегии). 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38163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Вместе с тем, за счёт средств областного бюджета в 2021 году реализовано мероприятие по созданию музея -  мультимедийного исторического парка «Россия – моя история». 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38163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2022 году завершены работы по </a:t>
                      </a:r>
                      <a:r>
                        <a:rPr lang="ru-RU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благоустройству </a:t>
                      </a: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территории мультимедийного исторического парка "Россия - Моя история" в рамках гранта в форме субсидии, предоставленного ФГАУ "УИСП" Минобороны России в 2021 году за счет средств областного бюджета Тверской области государственной программы "Молодежь </a:t>
                      </a:r>
                      <a:r>
                        <a:rPr lang="ru-RU" sz="14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Верхневолжья</a:t>
                      </a: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" на 2021-2026 годы.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38163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В 2022 году в мультимедийном историческом парке "Россия - Моя история" реализован федеральный проект "Лаборатория будущего" с привлечением федеральных средств на сумму 1653,6 </a:t>
                      </a:r>
                      <a:r>
                        <a:rPr lang="ru-RU" sz="14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 Выставочные экспозиции в рамках проекта посетили 5388 человек. В ноябре-декабре 2022 года состоялся на территории парка полномасштабный фестиваль "Билет в будущее", в котором приняло участие более 10 тыс. человек (лучший результат в России). Для проведения мероприятия было привлечено 5 900,0 </a:t>
                      </a:r>
                      <a:r>
                        <a:rPr lang="ru-RU" sz="14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 внебюджетных средств."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38163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1F497D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4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В этой связи </a:t>
                      </a:r>
                      <a:r>
                        <a:rPr lang="ru-RU" sz="1400" u="sng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создание муниципального музея</a:t>
                      </a:r>
                      <a:r>
                        <a:rPr lang="ru-RU" sz="14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с аналогичной тематикой </a:t>
                      </a:r>
                      <a:r>
                        <a:rPr lang="ru-RU" sz="1400" u="sng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является не целесообразным.</a:t>
                      </a:r>
                      <a:r>
                        <a:rPr lang="ru-RU" sz="14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678140"/>
              </p:ext>
            </p:extLst>
          </p:nvPr>
        </p:nvGraphicFramePr>
        <p:xfrm>
          <a:off x="65618" y="4626864"/>
          <a:ext cx="1701800" cy="2231136"/>
        </p:xfrm>
        <a:graphic>
          <a:graphicData uri="http://schemas.openxmlformats.org/drawingml/2006/table">
            <a:tbl>
              <a:tblPr/>
              <a:tblGrid>
                <a:gridCol w="1701800"/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Передача в муниципальную собственность бывшего дома офицеров в пос. </a:t>
                      </a:r>
                      <a:r>
                        <a:rPr kumimoji="0" lang="ru-RU" sz="16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Мамулино</a:t>
                      </a:r>
                      <a:r>
                        <a:rPr kumimoji="0" lang="ru-RU" sz="16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 (ул. Дружинная</a:t>
                      </a:r>
                      <a:r>
                        <a:rPr kumimoji="0" lang="ru-RU" sz="16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)</a:t>
                      </a: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ru-RU" sz="16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УКСиДМ</a:t>
                      </a: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)</a:t>
                      </a:r>
                      <a:endParaRPr kumimoji="0" lang="ru-RU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7" name="Таблица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8535952"/>
              </p:ext>
            </p:extLst>
          </p:nvPr>
        </p:nvGraphicFramePr>
        <p:xfrm>
          <a:off x="1767418" y="4928921"/>
          <a:ext cx="10077234" cy="1427437"/>
        </p:xfrm>
        <a:graphic>
          <a:graphicData uri="http://schemas.openxmlformats.org/drawingml/2006/table">
            <a:tbl>
              <a:tblPr/>
              <a:tblGrid>
                <a:gridCol w="10077234"/>
              </a:tblGrid>
              <a:tr h="1427437">
                <a:tc>
                  <a:txBody>
                    <a:bodyPr/>
                    <a:lstStyle/>
                    <a:p>
                      <a:pPr indent="38163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Подготовлена редакция по исключению данного пункта из мероприятий Плана </a:t>
                      </a: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«Модернизация муниципальных учреждений культуры и строительство новых учреждений культурно-досугового типа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</a:p>
                    <a:p>
                      <a:pPr indent="38163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381635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Согласно решению Проектного комитета при Администрации города Твери №13 от 07.07.2022 (п.2.1 Протокола). </a:t>
                      </a:r>
                    </a:p>
                    <a:p>
                      <a:pPr indent="38163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38163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F497D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152681" y="783837"/>
            <a:ext cx="16147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0000"/>
                </a:solidFill>
                <a:ea typeface="Times New Roman" panose="02020603050405020304" pitchFamily="18" charset="0"/>
              </a:rPr>
              <a:t>Мероприятие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843829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8753</TotalTime>
  <Words>1809</Words>
  <Application>Microsoft Office PowerPoint</Application>
  <PresentationFormat>Широкоэкранный</PresentationFormat>
  <Paragraphs>571</Paragraphs>
  <Slides>12</Slides>
  <Notes>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12</vt:i4>
      </vt:variant>
    </vt:vector>
  </HeadingPairs>
  <TitlesOfParts>
    <vt:vector size="20" baseType="lpstr">
      <vt:lpstr>Arial</vt:lpstr>
      <vt:lpstr>Calibri</vt:lpstr>
      <vt:lpstr>Calibri Light</vt:lpstr>
      <vt:lpstr>Lato Light</vt:lpstr>
      <vt:lpstr>Times New Roman</vt:lpstr>
      <vt:lpstr>Times New Roman CYR</vt:lpstr>
      <vt:lpstr>Тема Office</vt:lpstr>
      <vt:lpstr>2_Тема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Еекатерина М. Дроздова</cp:lastModifiedBy>
  <cp:revision>596</cp:revision>
  <cp:lastPrinted>2022-08-03T12:29:11Z</cp:lastPrinted>
  <dcterms:created xsi:type="dcterms:W3CDTF">2020-02-05T15:42:24Z</dcterms:created>
  <dcterms:modified xsi:type="dcterms:W3CDTF">2023-07-24T09:35:05Z</dcterms:modified>
</cp:coreProperties>
</file>