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5"/>
  </p:notesMasterIdLst>
  <p:sldIdLst>
    <p:sldId id="554" r:id="rId2"/>
    <p:sldId id="555" r:id="rId3"/>
    <p:sldId id="258" r:id="rId4"/>
    <p:sldId id="452" r:id="rId5"/>
    <p:sldId id="453" r:id="rId6"/>
    <p:sldId id="454" r:id="rId7"/>
    <p:sldId id="455" r:id="rId8"/>
    <p:sldId id="569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701" r:id="rId18"/>
    <p:sldId id="645" r:id="rId19"/>
    <p:sldId id="702" r:id="rId20"/>
    <p:sldId id="647" r:id="rId21"/>
    <p:sldId id="703" r:id="rId22"/>
    <p:sldId id="440" r:id="rId23"/>
    <p:sldId id="446" r:id="rId24"/>
    <p:sldId id="456" r:id="rId25"/>
    <p:sldId id="630" r:id="rId26"/>
    <p:sldId id="631" r:id="rId27"/>
    <p:sldId id="698" r:id="rId28"/>
    <p:sldId id="699" r:id="rId29"/>
    <p:sldId id="634" r:id="rId30"/>
    <p:sldId id="700" r:id="rId31"/>
    <p:sldId id="292" r:id="rId32"/>
    <p:sldId id="293" r:id="rId33"/>
    <p:sldId id="312" r:id="rId34"/>
    <p:sldId id="288" r:id="rId35"/>
    <p:sldId id="447" r:id="rId36"/>
    <p:sldId id="457" r:id="rId37"/>
    <p:sldId id="287" r:id="rId38"/>
    <p:sldId id="300" r:id="rId39"/>
    <p:sldId id="301" r:id="rId40"/>
    <p:sldId id="303" r:id="rId41"/>
    <p:sldId id="548" r:id="rId42"/>
    <p:sldId id="549" r:id="rId43"/>
    <p:sldId id="306" r:id="rId44"/>
    <p:sldId id="625" r:id="rId45"/>
    <p:sldId id="626" r:id="rId46"/>
    <p:sldId id="627" r:id="rId47"/>
    <p:sldId id="547" r:id="rId48"/>
    <p:sldId id="628" r:id="rId49"/>
    <p:sldId id="317" r:id="rId50"/>
    <p:sldId id="320" r:id="rId51"/>
    <p:sldId id="649" r:id="rId52"/>
    <p:sldId id="650" r:id="rId53"/>
    <p:sldId id="651" r:id="rId54"/>
    <p:sldId id="652" r:id="rId55"/>
    <p:sldId id="653" r:id="rId56"/>
    <p:sldId id="654" r:id="rId57"/>
    <p:sldId id="601" r:id="rId58"/>
    <p:sldId id="602" r:id="rId59"/>
    <p:sldId id="603" r:id="rId60"/>
    <p:sldId id="604" r:id="rId61"/>
    <p:sldId id="655" r:id="rId62"/>
    <p:sldId id="605" r:id="rId63"/>
    <p:sldId id="656" r:id="rId64"/>
    <p:sldId id="606" r:id="rId65"/>
    <p:sldId id="657" r:id="rId66"/>
    <p:sldId id="607" r:id="rId67"/>
    <p:sldId id="658" r:id="rId68"/>
    <p:sldId id="660" r:id="rId69"/>
    <p:sldId id="662" r:id="rId70"/>
    <p:sldId id="663" r:id="rId71"/>
    <p:sldId id="664" r:id="rId72"/>
    <p:sldId id="665" r:id="rId73"/>
    <p:sldId id="666" r:id="rId74"/>
    <p:sldId id="629" r:id="rId75"/>
    <p:sldId id="667" r:id="rId76"/>
    <p:sldId id="668" r:id="rId77"/>
    <p:sldId id="669" r:id="rId78"/>
    <p:sldId id="670" r:id="rId79"/>
    <p:sldId id="671" r:id="rId80"/>
    <p:sldId id="672" r:id="rId81"/>
    <p:sldId id="704" r:id="rId82"/>
    <p:sldId id="674" r:id="rId83"/>
    <p:sldId id="675" r:id="rId84"/>
    <p:sldId id="676" r:id="rId85"/>
    <p:sldId id="677" r:id="rId86"/>
    <p:sldId id="678" r:id="rId87"/>
    <p:sldId id="679" r:id="rId88"/>
    <p:sldId id="680" r:id="rId89"/>
    <p:sldId id="681" r:id="rId90"/>
    <p:sldId id="691" r:id="rId91"/>
    <p:sldId id="692" r:id="rId92"/>
    <p:sldId id="693" r:id="rId93"/>
    <p:sldId id="694" r:id="rId94"/>
    <p:sldId id="695" r:id="rId95"/>
    <p:sldId id="696" r:id="rId96"/>
    <p:sldId id="697" r:id="rId97"/>
    <p:sldId id="682" r:id="rId98"/>
    <p:sldId id="683" r:id="rId99"/>
    <p:sldId id="684" r:id="rId100"/>
    <p:sldId id="685" r:id="rId101"/>
    <p:sldId id="686" r:id="rId102"/>
    <p:sldId id="687" r:id="rId103"/>
    <p:sldId id="688" r:id="rId104"/>
    <p:sldId id="689" r:id="rId105"/>
    <p:sldId id="690" r:id="rId106"/>
    <p:sldId id="459" r:id="rId107"/>
    <p:sldId id="460" r:id="rId108"/>
    <p:sldId id="461" r:id="rId109"/>
    <p:sldId id="462" r:id="rId110"/>
    <p:sldId id="463" r:id="rId111"/>
    <p:sldId id="464" r:id="rId112"/>
    <p:sldId id="465" r:id="rId113"/>
    <p:sldId id="449" r:id="rId1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4337"/>
    <a:srgbClr val="CC766A"/>
    <a:srgbClr val="E4B8B2"/>
    <a:srgbClr val="7A342A"/>
    <a:srgbClr val="AB3355"/>
    <a:srgbClr val="BF5445"/>
    <a:srgbClr val="A9D18E"/>
    <a:srgbClr val="DF9C70"/>
    <a:srgbClr val="AB473A"/>
    <a:srgbClr val="D3D3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9655" autoAdjust="0"/>
  </p:normalViewPr>
  <p:slideViewPr>
    <p:cSldViewPr snapToGrid="0">
      <p:cViewPr>
        <p:scale>
          <a:sx n="100" d="100"/>
          <a:sy n="100" d="100"/>
        </p:scale>
        <p:origin x="-1980" y="-43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502305567064746E-2"/>
          <c:y val="2.1838797140744499E-2"/>
          <c:w val="0.95421975259534964"/>
          <c:h val="0.85643749793785018"/>
        </c:manualLayout>
      </c:layout>
      <c:lineChart>
        <c:grouping val="standard"/>
        <c:ser>
          <c:idx val="1"/>
          <c:order val="0"/>
          <c:spPr>
            <a:ln w="3175">
              <a:solidFill>
                <a:srgbClr val="4F81BD">
                  <a:lumMod val="75000"/>
                </a:srgbClr>
              </a:solidFill>
              <a:prstDash val="sysDash"/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Sheet1!$A$1:$A$12</c:f>
              <c:strCache>
                <c:ptCount val="12"/>
                <c:pt idx="0">
                  <c:v>январь </c:v>
                </c:pt>
                <c:pt idx="1">
                  <c:v>январь-февраль </c:v>
                </c:pt>
                <c:pt idx="2">
                  <c:v>январь-март</c:v>
                </c:pt>
                <c:pt idx="3">
                  <c:v>январь-апрель</c:v>
                </c:pt>
                <c:pt idx="4">
                  <c:v>январь-май</c:v>
                </c:pt>
                <c:pt idx="5">
                  <c:v>январь-июнь</c:v>
                </c:pt>
                <c:pt idx="6">
                  <c:v>январь-июль</c:v>
                </c:pt>
                <c:pt idx="7">
                  <c:v>январь-август</c:v>
                </c:pt>
                <c:pt idx="8">
                  <c:v>январь-сентябрь</c:v>
                </c:pt>
                <c:pt idx="9">
                  <c:v>январь-октябрь</c:v>
                </c:pt>
                <c:pt idx="10">
                  <c:v>январь-ноябрь</c:v>
                </c:pt>
                <c:pt idx="11">
                  <c:v>январь-декабрь</c:v>
                </c:pt>
              </c:strCache>
            </c:strRef>
          </c:cat>
          <c:val>
            <c:numRef>
              <c:f>Sheet1!$B$1:$B$12</c:f>
              <c:numCache>
                <c:formatCode>0.0</c:formatCode>
                <c:ptCount val="12"/>
                <c:pt idx="0" formatCode="General">
                  <c:v>94.4</c:v>
                </c:pt>
                <c:pt idx="1">
                  <c:v>101.2</c:v>
                </c:pt>
                <c:pt idx="2" formatCode="General">
                  <c:v>113.7</c:v>
                </c:pt>
                <c:pt idx="3" formatCode="General">
                  <c:v>110.9</c:v>
                </c:pt>
                <c:pt idx="4" formatCode="General">
                  <c:v>112.3</c:v>
                </c:pt>
                <c:pt idx="5" formatCode="General">
                  <c:v>117.1</c:v>
                </c:pt>
                <c:pt idx="6" formatCode="General">
                  <c:v>122</c:v>
                </c:pt>
                <c:pt idx="7" formatCode="General">
                  <c:v>119.3</c:v>
                </c:pt>
                <c:pt idx="8" formatCode="General">
                  <c:v>120.7</c:v>
                </c:pt>
                <c:pt idx="9" formatCode="General">
                  <c:v>120.3</c:v>
                </c:pt>
                <c:pt idx="10" formatCode="General">
                  <c:v>124.4</c:v>
                </c:pt>
                <c:pt idx="11" formatCode="General">
                  <c:v>126.9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0"/>
          <c:order val="1"/>
          <c:spPr>
            <a:ln w="25432">
              <a:solidFill>
                <a:srgbClr val="000080"/>
              </a:solidFill>
              <a:prstDash val="solid"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157</a:t>
                    </a:r>
                  </a:p>
                </c:rich>
              </c:tx>
              <c:dLblPos val="t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sz="55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Sheet1!$A$1:$A$12</c:f>
              <c:strCache>
                <c:ptCount val="12"/>
                <c:pt idx="0">
                  <c:v>январь </c:v>
                </c:pt>
                <c:pt idx="1">
                  <c:v>январь-февраль </c:v>
                </c:pt>
                <c:pt idx="2">
                  <c:v>январь-март</c:v>
                </c:pt>
                <c:pt idx="3">
                  <c:v>январь-апрель</c:v>
                </c:pt>
                <c:pt idx="4">
                  <c:v>январь-май</c:v>
                </c:pt>
                <c:pt idx="5">
                  <c:v>январь-июнь</c:v>
                </c:pt>
                <c:pt idx="6">
                  <c:v>январь-июль</c:v>
                </c:pt>
                <c:pt idx="7">
                  <c:v>январь-август</c:v>
                </c:pt>
                <c:pt idx="8">
                  <c:v>январь-сентябрь</c:v>
                </c:pt>
                <c:pt idx="9">
                  <c:v>январь-октябрь</c:v>
                </c:pt>
                <c:pt idx="10">
                  <c:v>январь-ноябрь</c:v>
                </c:pt>
                <c:pt idx="11">
                  <c:v>январь-декабрь</c:v>
                </c:pt>
              </c:strCache>
            </c:strRef>
          </c:cat>
          <c:val>
            <c:numRef>
              <c:f>Sheet1!$C$1:$C$12</c:f>
              <c:numCache>
                <c:formatCode>General</c:formatCode>
                <c:ptCount val="12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Val val="1"/>
        </c:dLbls>
        <c:marker val="1"/>
        <c:axId val="84662144"/>
        <c:axId val="84663680"/>
      </c:lineChart>
      <c:catAx>
        <c:axId val="84662144"/>
        <c:scaling>
          <c:orientation val="minMax"/>
        </c:scaling>
        <c:axPos val="b"/>
        <c:numFmt formatCode="General" sourceLinked="1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663680"/>
        <c:crossesAt val="70"/>
        <c:auto val="1"/>
        <c:lblAlgn val="ctr"/>
        <c:lblOffset val="350"/>
        <c:tickLblSkip val="1"/>
      </c:catAx>
      <c:valAx>
        <c:axId val="84663680"/>
        <c:scaling>
          <c:orientation val="minMax"/>
          <c:max val="140"/>
          <c:min val="70"/>
        </c:scaling>
        <c:axPos val="l"/>
        <c:numFmt formatCode="General" sourceLinked="1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4662144"/>
        <c:crosses val="autoZero"/>
        <c:crossBetween val="between"/>
        <c:majorUnit val="10"/>
      </c:valAx>
      <c:spPr>
        <a:noFill/>
        <a:ln w="254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0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A243D"/>
            </a:solidFill>
            <a:ln>
              <a:noFill/>
            </a:ln>
            <a:effectLst/>
          </c:spPr>
          <c:dPt>
            <c:idx val="16"/>
            <c:spPr>
              <a:solidFill>
                <a:srgbClr val="2E3E4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Операции с недвижимым имуществом</c:v>
                </c:pt>
                <c:pt idx="1">
                  <c:v>Деятельность гостинец и предприятий общепита</c:v>
                </c:pt>
                <c:pt idx="2">
                  <c:v>Образование</c:v>
                </c:pt>
                <c:pt idx="3">
                  <c:v>Культура, спорт, организация досуга</c:v>
                </c:pt>
                <c:pt idx="4">
                  <c:v>Административная деятельность</c:v>
                </c:pt>
                <c:pt idx="5">
                  <c:v>Водоснабжение, водоотведение, утилизация отходов</c:v>
                </c:pt>
                <c:pt idx="6">
                  <c:v>Здравоохранение и социальные услуги</c:v>
                </c:pt>
                <c:pt idx="7">
                  <c:v>Транспортировка и хранение</c:v>
                </c:pt>
                <c:pt idx="8">
                  <c:v>Оптовая и розничная торговля, ремонт</c:v>
                </c:pt>
                <c:pt idx="9">
                  <c:v>Строительство</c:v>
                </c:pt>
                <c:pt idx="10">
                  <c:v>Сельское, лесное хозяйство, охота</c:v>
                </c:pt>
                <c:pt idx="11">
                  <c:v>Обеспечение электроэнергией, газом, паром</c:v>
                </c:pt>
                <c:pt idx="12">
                  <c:v>Обрабатывающие производства</c:v>
                </c:pt>
                <c:pt idx="13">
                  <c:v>Финансовая и страховая деятельность</c:v>
                </c:pt>
                <c:pt idx="14">
                  <c:v>Информация и связь</c:v>
                </c:pt>
                <c:pt idx="15">
                  <c:v>Научная и техническая деятельность</c:v>
                </c:pt>
                <c:pt idx="16">
                  <c:v>средняя по городу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35018</c:v>
                </c:pt>
                <c:pt idx="1">
                  <c:v>41145</c:v>
                </c:pt>
                <c:pt idx="2">
                  <c:v>41697</c:v>
                </c:pt>
                <c:pt idx="3">
                  <c:v>42136</c:v>
                </c:pt>
                <c:pt idx="4">
                  <c:v>47011</c:v>
                </c:pt>
                <c:pt idx="5">
                  <c:v>48056</c:v>
                </c:pt>
                <c:pt idx="6">
                  <c:v>50382</c:v>
                </c:pt>
                <c:pt idx="7">
                  <c:v>52409</c:v>
                </c:pt>
                <c:pt idx="8">
                  <c:v>53068</c:v>
                </c:pt>
                <c:pt idx="9">
                  <c:v>53670</c:v>
                </c:pt>
                <c:pt idx="10">
                  <c:v>53787</c:v>
                </c:pt>
                <c:pt idx="11">
                  <c:v>57065</c:v>
                </c:pt>
                <c:pt idx="12">
                  <c:v>58246</c:v>
                </c:pt>
                <c:pt idx="13">
                  <c:v>71714</c:v>
                </c:pt>
                <c:pt idx="14">
                  <c:v>72601</c:v>
                </c:pt>
                <c:pt idx="15">
                  <c:v>95533</c:v>
                </c:pt>
                <c:pt idx="16">
                  <c:v>55786</c:v>
                </c:pt>
              </c:numCache>
            </c:numRef>
          </c:val>
        </c:ser>
        <c:gapWidth val="182"/>
        <c:axId val="100616832"/>
        <c:axId val="100835712"/>
      </c:barChart>
      <c:catAx>
        <c:axId val="100616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35712"/>
        <c:crosses val="autoZero"/>
        <c:auto val="1"/>
        <c:lblAlgn val="ctr"/>
        <c:lblOffset val="100"/>
      </c:catAx>
      <c:valAx>
        <c:axId val="1008357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61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depthPercent val="80"/>
      <c:rAngAx val="1"/>
    </c:view3D>
    <c:floor>
      <c:spPr>
        <a:noFill/>
        <a:ln>
          <a:noFill/>
        </a:ln>
      </c:spPr>
    </c:floor>
    <c:sideWall>
      <c:spPr>
        <a:noFill/>
        <a:ln w="25432">
          <a:noFill/>
        </a:ln>
      </c:spPr>
    </c:sideWall>
    <c:backWall>
      <c:spPr>
        <a:noFill/>
        <a:ln w="25432">
          <a:noFill/>
        </a:ln>
      </c:spPr>
    </c:backWall>
    <c:plotArea>
      <c:layout>
        <c:manualLayout>
          <c:layoutTarget val="inner"/>
          <c:xMode val="edge"/>
          <c:yMode val="edge"/>
          <c:x val="4.2502305567064746E-2"/>
          <c:y val="1.7621320604614247E-2"/>
          <c:w val="0.95421975259534964"/>
          <c:h val="0.86438030232056684"/>
        </c:manualLayout>
      </c:layout>
      <c:line3DChart>
        <c:grouping val="standard"/>
        <c:ser>
          <c:idx val="1"/>
          <c:order val="0"/>
          <c:spPr>
            <a:solidFill>
              <a:srgbClr val="AB473A"/>
            </a:solidFill>
            <a:ln w="0">
              <a:solidFill>
                <a:srgbClr val="DF9C70"/>
              </a:solidFill>
              <a:prstDash val="sys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dLbls>
            <c:dLbl>
              <c:idx val="0"/>
              <c:layout>
                <c:manualLayout>
                  <c:x val="-4.2704068176090314E-2"/>
                  <c:y val="-7.12303913466307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751244014371421E-2"/>
                  <c:y val="-6.42611591384044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054003997257006E-2"/>
                  <c:y val="-7.074631723127042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192389972863423E-2"/>
                  <c:y val="-6.84471573779019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075314886558784E-2"/>
                  <c:y val="-6.4267053105928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90778775030802E-2"/>
                  <c:y val="-0.1803467983661813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24831598847328E-2"/>
                  <c:y val="-0.17211790833838078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701858442072012E-2"/>
                  <c:y val="-0.1243781094527363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37529137529136E-2"/>
                  <c:y val="-0.1326699834162524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792540792540834E-2"/>
                  <c:y val="-0.1077943615257051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AB473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январь</c:v>
                </c:pt>
                <c:pt idx="1">
                  <c:v>апрель</c:v>
                </c:pt>
                <c:pt idx="2">
                  <c:v>июль</c:v>
                </c:pt>
                <c:pt idx="3">
                  <c:v>октябрь</c:v>
                </c:pt>
                <c:pt idx="4">
                  <c:v>январь</c:v>
                </c:pt>
              </c:strCache>
            </c:strRef>
          </c:cat>
          <c:val>
            <c:numRef>
              <c:f>Sheet1!$B$1:$B$5</c:f>
              <c:numCache>
                <c:formatCode>#,##0.00</c:formatCode>
                <c:ptCount val="5"/>
                <c:pt idx="0">
                  <c:v>0.26</c:v>
                </c:pt>
                <c:pt idx="1">
                  <c:v>0.22</c:v>
                </c:pt>
                <c:pt idx="2">
                  <c:v>0.28000000000000008</c:v>
                </c:pt>
                <c:pt idx="3">
                  <c:v>0.29000000000000031</c:v>
                </c:pt>
                <c:pt idx="4">
                  <c:v>0.23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0"/>
          <c:order val="1"/>
          <c:spPr>
            <a:ln w="25432">
              <a:solidFill>
                <a:srgbClr val="000080"/>
              </a:solidFill>
              <a:prstDash val="solid"/>
            </a:ln>
          </c:spPr>
          <c:dLbls>
            <c:dLbl>
              <c:idx val="0"/>
              <c:layout>
                <c:manualLayout>
                  <c:x val="-5.98695443220619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157</a:t>
                    </a:r>
                  </a:p>
                </c:rich>
              </c:tx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sz="55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январь</c:v>
                </c:pt>
                <c:pt idx="1">
                  <c:v>апрель</c:v>
                </c:pt>
                <c:pt idx="2">
                  <c:v>июль</c:v>
                </c:pt>
                <c:pt idx="3">
                  <c:v>октябрь</c:v>
                </c:pt>
                <c:pt idx="4">
                  <c:v>январь</c:v>
                </c:pt>
              </c:strCache>
            </c:strRef>
          </c:cat>
          <c:val>
            <c:numRef>
              <c:f>Sheet1!$C$1:$C$5</c:f>
              <c:numCache>
                <c:formatCode>General</c:formatCode>
                <c:ptCount val="5"/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Val val="1"/>
        </c:dLbls>
        <c:gapDepth val="220"/>
        <c:axId val="101338496"/>
        <c:axId val="101352576"/>
        <c:axId val="101007360"/>
      </c:line3DChart>
      <c:catAx>
        <c:axId val="101338496"/>
        <c:scaling>
          <c:orientation val="minMax"/>
        </c:scaling>
        <c:axPos val="b"/>
        <c:numFmt formatCode="General" sourceLinked="1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 pitchFamily="18" charset="0"/>
              </a:defRPr>
            </a:pPr>
            <a:endParaRPr lang="ru-RU"/>
          </a:p>
        </c:txPr>
        <c:crossAx val="101352576"/>
        <c:crossesAt val="0"/>
        <c:auto val="1"/>
        <c:lblAlgn val="ctr"/>
        <c:lblOffset val="350"/>
        <c:tickLblSkip val="1"/>
      </c:catAx>
      <c:valAx>
        <c:axId val="101352576"/>
        <c:scaling>
          <c:orientation val="minMax"/>
          <c:min val="0"/>
        </c:scaling>
        <c:axPos val="l"/>
        <c:numFmt formatCode="#,##0.00" sourceLinked="1"/>
        <c:tickLblPos val="nextTo"/>
        <c:spPr>
          <a:ln w="31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 pitchFamily="18" charset="0"/>
              </a:defRPr>
            </a:pPr>
            <a:endParaRPr lang="ru-RU"/>
          </a:p>
        </c:txPr>
        <c:crossAx val="101338496"/>
        <c:crosses val="autoZero"/>
        <c:crossBetween val="between"/>
        <c:majorUnit val="2"/>
      </c:valAx>
      <c:serAx>
        <c:axId val="101007360"/>
        <c:scaling>
          <c:orientation val="minMax"/>
        </c:scaling>
        <c:delete val="1"/>
        <c:axPos val="b"/>
        <c:tickLblPos val="none"/>
        <c:crossAx val="101352576"/>
        <c:crossesAt val="0"/>
      </c:serAx>
      <c:spPr>
        <a:noFill/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901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Лист1!$A$2:$A$12</c:f>
              <c:strCache>
                <c:ptCount val="11"/>
                <c:pt idx="0">
                  <c:v>ЖКХ</c:v>
                </c:pt>
                <c:pt idx="1">
                  <c:v>физкультура</c:v>
                </c:pt>
                <c:pt idx="2">
                  <c:v>соцполитика</c:v>
                </c:pt>
                <c:pt idx="3">
                  <c:v>транспорт</c:v>
                </c:pt>
                <c:pt idx="4">
                  <c:v>другие в гор.хоз</c:v>
                </c:pt>
                <c:pt idx="5">
                  <c:v>%%</c:v>
                </c:pt>
                <c:pt idx="6">
                  <c:v>культура</c:v>
                </c:pt>
                <c:pt idx="7">
                  <c:v>благоустройство</c:v>
                </c:pt>
                <c:pt idx="8">
                  <c:v>дорожное хоз</c:v>
                </c:pt>
                <c:pt idx="9">
                  <c:v>общегос</c:v>
                </c:pt>
                <c:pt idx="10">
                  <c:v>образов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173.3</c:v>
                </c:pt>
                <c:pt idx="1">
                  <c:v>69.8</c:v>
                </c:pt>
                <c:pt idx="2">
                  <c:v>108.2</c:v>
                </c:pt>
                <c:pt idx="3">
                  <c:v>141.5</c:v>
                </c:pt>
                <c:pt idx="4">
                  <c:v>140.30000000000001</c:v>
                </c:pt>
                <c:pt idx="5">
                  <c:v>201.9</c:v>
                </c:pt>
                <c:pt idx="6">
                  <c:v>245.5</c:v>
                </c:pt>
                <c:pt idx="7">
                  <c:v>434.4</c:v>
                </c:pt>
                <c:pt idx="8">
                  <c:v>949.9</c:v>
                </c:pt>
                <c:pt idx="9">
                  <c:v>859.5</c:v>
                </c:pt>
                <c:pt idx="10" formatCode="#,##0.0">
                  <c:v>1789.4</c:v>
                </c:pt>
              </c:numCache>
            </c:numRef>
          </c:val>
        </c:ser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B49B-5797-46D6-824B-A324627BFB6C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DB70-0B34-426C-BECA-7E83DD76E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9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DEE7E-A032-4B87-9D81-F5E1E1324678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6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5-E77C-4CFB-AB1C-44BC5EA37892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54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F3A8-06BC-4D47-AB04-3C10287AF4DD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9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AF42-D762-472E-A3E0-929DB775D24B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9D49-5FE5-4802-9C65-92619A05BD92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1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DD752-7987-44D1-9B97-C3F34A4E9BC0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28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A709-E106-432F-8C6D-5AAE048EB927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65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02AC-0E98-43CC-8600-417EE57D1C72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95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3E6F-A82B-41D6-BEB8-A874D7E307BA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47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BB1F-3B0E-4470-A251-C93F656F311D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8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BE64-3A50-4C1A-8ECF-F070198F3AFC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38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5ECB-F214-4283-A28D-8295121834E6}" type="datetime1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E6F3-DB0E-47F2-9117-410F00671F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19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.gif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openxmlformats.org/officeDocument/2006/relationships/image" Target="../media/image2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microsoft.com/office/2007/relationships/hdphoto" Target="../media/hdphoto4.wdp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2.jpeg"/><Relationship Id="rId7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2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5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3" y="0"/>
            <a:ext cx="9137694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3169" y="406408"/>
            <a:ext cx="5209797" cy="6071002"/>
          </a:xfrm>
          <a:custGeom>
            <a:avLst/>
            <a:gdLst>
              <a:gd name="connsiteX0" fmla="*/ 0 w 1538644"/>
              <a:gd name="connsiteY0" fmla="*/ 0 h 1440654"/>
              <a:gd name="connsiteX1" fmla="*/ 1081360 w 1538644"/>
              <a:gd name="connsiteY1" fmla="*/ 0 h 1440654"/>
              <a:gd name="connsiteX2" fmla="*/ 1074559 w 1538644"/>
              <a:gd name="connsiteY2" fmla="*/ 4480 h 1440654"/>
              <a:gd name="connsiteX3" fmla="*/ 972733 w 1538644"/>
              <a:gd name="connsiteY3" fmla="*/ 136730 h 1440654"/>
              <a:gd name="connsiteX4" fmla="*/ 971679 w 1538644"/>
              <a:gd name="connsiteY4" fmla="*/ 139963 h 1440654"/>
              <a:gd name="connsiteX5" fmla="*/ 969983 w 1538644"/>
              <a:gd name="connsiteY5" fmla="*/ 141709 h 1440654"/>
              <a:gd name="connsiteX6" fmla="*/ 931379 w 1538644"/>
              <a:gd name="connsiteY6" fmla="*/ 205639 h 1440654"/>
              <a:gd name="connsiteX7" fmla="*/ 899072 w 1538644"/>
              <a:gd name="connsiteY7" fmla="*/ 363890 h 1440654"/>
              <a:gd name="connsiteX8" fmla="*/ 926998 w 1538644"/>
              <a:gd name="connsiteY8" fmla="*/ 512284 h 1440654"/>
              <a:gd name="connsiteX9" fmla="*/ 999826 w 1538644"/>
              <a:gd name="connsiteY9" fmla="*/ 620157 h 1440654"/>
              <a:gd name="connsiteX10" fmla="*/ 1101676 w 1538644"/>
              <a:gd name="connsiteY10" fmla="*/ 700103 h 1440654"/>
              <a:gd name="connsiteX11" fmla="*/ 1218858 w 1538644"/>
              <a:gd name="connsiteY11" fmla="*/ 761980 h 1440654"/>
              <a:gd name="connsiteX12" fmla="*/ 1336588 w 1538644"/>
              <a:gd name="connsiteY12" fmla="*/ 816738 h 1440654"/>
              <a:gd name="connsiteX13" fmla="*/ 1438985 w 1538644"/>
              <a:gd name="connsiteY13" fmla="*/ 875876 h 1440654"/>
              <a:gd name="connsiteX14" fmla="*/ 1511266 w 1538644"/>
              <a:gd name="connsiteY14" fmla="*/ 950895 h 1440654"/>
              <a:gd name="connsiteX15" fmla="*/ 1538644 w 1538644"/>
              <a:gd name="connsiteY15" fmla="*/ 1053839 h 1440654"/>
              <a:gd name="connsiteX16" fmla="*/ 1518931 w 1538644"/>
              <a:gd name="connsiteY16" fmla="*/ 1153499 h 1440654"/>
              <a:gd name="connsiteX17" fmla="*/ 1462531 w 1538644"/>
              <a:gd name="connsiteY17" fmla="*/ 1227422 h 1440654"/>
              <a:gd name="connsiteX18" fmla="*/ 1374918 w 1538644"/>
              <a:gd name="connsiteY18" fmla="*/ 1273966 h 1440654"/>
              <a:gd name="connsiteX19" fmla="*/ 1262664 w 1538644"/>
              <a:gd name="connsiteY19" fmla="*/ 1290394 h 1440654"/>
              <a:gd name="connsiteX20" fmla="*/ 1119746 w 1538644"/>
              <a:gd name="connsiteY20" fmla="*/ 1271228 h 1440654"/>
              <a:gd name="connsiteX21" fmla="*/ 1014063 w 1538644"/>
              <a:gd name="connsiteY21" fmla="*/ 1230160 h 1440654"/>
              <a:gd name="connsiteX22" fmla="*/ 942330 w 1538644"/>
              <a:gd name="connsiteY22" fmla="*/ 1189639 h 1440654"/>
              <a:gd name="connsiteX23" fmla="*/ 899072 w 1538644"/>
              <a:gd name="connsiteY23" fmla="*/ 1171021 h 1440654"/>
              <a:gd name="connsiteX24" fmla="*/ 883739 w 1538644"/>
              <a:gd name="connsiteY24" fmla="*/ 1174854 h 1440654"/>
              <a:gd name="connsiteX25" fmla="*/ 872788 w 1538644"/>
              <a:gd name="connsiteY25" fmla="*/ 1188544 h 1440654"/>
              <a:gd name="connsiteX26" fmla="*/ 866216 w 1538644"/>
              <a:gd name="connsiteY26" fmla="*/ 1214280 h 1440654"/>
              <a:gd name="connsiteX27" fmla="*/ 864027 w 1538644"/>
              <a:gd name="connsiteY27" fmla="*/ 1254254 h 1440654"/>
              <a:gd name="connsiteX28" fmla="*/ 870050 w 1538644"/>
              <a:gd name="connsiteY28" fmla="*/ 1308464 h 1440654"/>
              <a:gd name="connsiteX29" fmla="*/ 888668 w 1538644"/>
              <a:gd name="connsiteY29" fmla="*/ 1341866 h 1440654"/>
              <a:gd name="connsiteX30" fmla="*/ 897520 w 1538644"/>
              <a:gd name="connsiteY30" fmla="*/ 1349197 h 1440654"/>
              <a:gd name="connsiteX31" fmla="*/ 898070 w 1538644"/>
              <a:gd name="connsiteY31" fmla="*/ 1360354 h 1440654"/>
              <a:gd name="connsiteX32" fmla="*/ 903193 w 1538644"/>
              <a:gd name="connsiteY32" fmla="*/ 1387207 h 1440654"/>
              <a:gd name="connsiteX33" fmla="*/ 924303 w 1538644"/>
              <a:gd name="connsiteY33" fmla="*/ 1425082 h 1440654"/>
              <a:gd name="connsiteX34" fmla="*/ 943107 w 1538644"/>
              <a:gd name="connsiteY34" fmla="*/ 1440654 h 1440654"/>
              <a:gd name="connsiteX35" fmla="*/ 0 w 1538644"/>
              <a:gd name="connsiteY35" fmla="*/ 1440654 h 1440654"/>
              <a:gd name="connsiteX36" fmla="*/ 0 w 1538644"/>
              <a:gd name="connsiteY36" fmla="*/ 0 h 14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38644" h="1440654">
                <a:moveTo>
                  <a:pt x="0" y="0"/>
                </a:moveTo>
                <a:lnTo>
                  <a:pt x="1081360" y="0"/>
                </a:lnTo>
                <a:lnTo>
                  <a:pt x="1074559" y="4480"/>
                </a:lnTo>
                <a:cubicBezTo>
                  <a:pt x="1031096" y="40078"/>
                  <a:pt x="997154" y="84161"/>
                  <a:pt x="972733" y="136730"/>
                </a:cubicBezTo>
                <a:lnTo>
                  <a:pt x="971679" y="139963"/>
                </a:lnTo>
                <a:lnTo>
                  <a:pt x="969983" y="141709"/>
                </a:lnTo>
                <a:cubicBezTo>
                  <a:pt x="955016" y="161148"/>
                  <a:pt x="942148" y="182458"/>
                  <a:pt x="931379" y="205639"/>
                </a:cubicBezTo>
                <a:cubicBezTo>
                  <a:pt x="909841" y="252001"/>
                  <a:pt x="899072" y="304751"/>
                  <a:pt x="899072" y="363890"/>
                </a:cubicBezTo>
                <a:cubicBezTo>
                  <a:pt x="899072" y="421568"/>
                  <a:pt x="908380" y="471033"/>
                  <a:pt x="926998" y="512284"/>
                </a:cubicBezTo>
                <a:cubicBezTo>
                  <a:pt x="945616" y="553535"/>
                  <a:pt x="969892" y="589493"/>
                  <a:pt x="999826" y="620157"/>
                </a:cubicBezTo>
                <a:cubicBezTo>
                  <a:pt x="1029760" y="650821"/>
                  <a:pt x="1063711" y="677470"/>
                  <a:pt x="1101676" y="700103"/>
                </a:cubicBezTo>
                <a:cubicBezTo>
                  <a:pt x="1139642" y="722736"/>
                  <a:pt x="1178702" y="743362"/>
                  <a:pt x="1218858" y="761980"/>
                </a:cubicBezTo>
                <a:cubicBezTo>
                  <a:pt x="1259014" y="780597"/>
                  <a:pt x="1298257" y="798850"/>
                  <a:pt x="1336588" y="816738"/>
                </a:cubicBezTo>
                <a:cubicBezTo>
                  <a:pt x="1374918" y="834625"/>
                  <a:pt x="1409051" y="854338"/>
                  <a:pt x="1438985" y="875876"/>
                </a:cubicBezTo>
                <a:cubicBezTo>
                  <a:pt x="1468919" y="897414"/>
                  <a:pt x="1493013" y="922420"/>
                  <a:pt x="1511266" y="950895"/>
                </a:cubicBezTo>
                <a:cubicBezTo>
                  <a:pt x="1529518" y="979369"/>
                  <a:pt x="1538644" y="1013683"/>
                  <a:pt x="1538644" y="1053839"/>
                </a:cubicBezTo>
                <a:cubicBezTo>
                  <a:pt x="1538644" y="1091075"/>
                  <a:pt x="1532074" y="1124294"/>
                  <a:pt x="1518931" y="1153499"/>
                </a:cubicBezTo>
                <a:cubicBezTo>
                  <a:pt x="1505790" y="1182703"/>
                  <a:pt x="1486989" y="1207344"/>
                  <a:pt x="1462531" y="1227422"/>
                </a:cubicBezTo>
                <a:cubicBezTo>
                  <a:pt x="1438072" y="1247500"/>
                  <a:pt x="1408868" y="1263015"/>
                  <a:pt x="1374918" y="1273966"/>
                </a:cubicBezTo>
                <a:cubicBezTo>
                  <a:pt x="1340968" y="1284918"/>
                  <a:pt x="1303550" y="1290394"/>
                  <a:pt x="1262664" y="1290394"/>
                </a:cubicBezTo>
                <a:cubicBezTo>
                  <a:pt x="1208636" y="1290394"/>
                  <a:pt x="1160997" y="1284005"/>
                  <a:pt x="1119746" y="1271228"/>
                </a:cubicBezTo>
                <a:cubicBezTo>
                  <a:pt x="1078495" y="1258452"/>
                  <a:pt x="1043268" y="1244762"/>
                  <a:pt x="1014063" y="1230160"/>
                </a:cubicBezTo>
                <a:cubicBezTo>
                  <a:pt x="984859" y="1215557"/>
                  <a:pt x="960948" y="1202051"/>
                  <a:pt x="942330" y="1189639"/>
                </a:cubicBezTo>
                <a:cubicBezTo>
                  <a:pt x="923713" y="1177227"/>
                  <a:pt x="909293" y="1171021"/>
                  <a:pt x="899072" y="1171021"/>
                </a:cubicBezTo>
                <a:cubicBezTo>
                  <a:pt x="893231" y="1171021"/>
                  <a:pt x="888120" y="1172299"/>
                  <a:pt x="883739" y="1174854"/>
                </a:cubicBezTo>
                <a:cubicBezTo>
                  <a:pt x="879359" y="1177410"/>
                  <a:pt x="875709" y="1181973"/>
                  <a:pt x="872788" y="1188544"/>
                </a:cubicBezTo>
                <a:cubicBezTo>
                  <a:pt x="869868" y="1195114"/>
                  <a:pt x="867677" y="1203694"/>
                  <a:pt x="866216" y="1214280"/>
                </a:cubicBezTo>
                <a:cubicBezTo>
                  <a:pt x="864757" y="1224867"/>
                  <a:pt x="864027" y="1238191"/>
                  <a:pt x="864027" y="1254254"/>
                </a:cubicBezTo>
                <a:cubicBezTo>
                  <a:pt x="864027" y="1276886"/>
                  <a:pt x="866034" y="1294957"/>
                  <a:pt x="870050" y="1308464"/>
                </a:cubicBezTo>
                <a:cubicBezTo>
                  <a:pt x="874066" y="1321971"/>
                  <a:pt x="880272" y="1333105"/>
                  <a:pt x="888668" y="1341866"/>
                </a:cubicBezTo>
                <a:lnTo>
                  <a:pt x="897520" y="1349197"/>
                </a:lnTo>
                <a:lnTo>
                  <a:pt x="898070" y="1360354"/>
                </a:lnTo>
                <a:cubicBezTo>
                  <a:pt x="899209" y="1370598"/>
                  <a:pt x="900916" y="1379550"/>
                  <a:pt x="903193" y="1387207"/>
                </a:cubicBezTo>
                <a:cubicBezTo>
                  <a:pt x="907746" y="1402523"/>
                  <a:pt x="914783" y="1415147"/>
                  <a:pt x="924303" y="1425082"/>
                </a:cubicBezTo>
                <a:lnTo>
                  <a:pt x="943107" y="1440654"/>
                </a:lnTo>
                <a:lnTo>
                  <a:pt x="0" y="14406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3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-29028" y="0"/>
            <a:ext cx="5907313" cy="6883823"/>
            <a:chOff x="-29028" y="0"/>
            <a:chExt cx="5907313" cy="6883823"/>
          </a:xfr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</p:grpSpPr>
        <p:sp>
          <p:nvSpPr>
            <p:cNvPr id="20" name="TextBox 19"/>
            <p:cNvSpPr txBox="1"/>
            <p:nvPr/>
          </p:nvSpPr>
          <p:spPr>
            <a:xfrm>
              <a:off x="-29028" y="0"/>
              <a:ext cx="4742388" cy="6883823"/>
            </a:xfrm>
            <a:custGeom>
              <a:avLst/>
              <a:gdLst>
                <a:gd name="connsiteX0" fmla="*/ 0 w 1400601"/>
                <a:gd name="connsiteY0" fmla="*/ 0 h 1633537"/>
                <a:gd name="connsiteX1" fmla="*/ 1400601 w 1400601"/>
                <a:gd name="connsiteY1" fmla="*/ 0 h 1633537"/>
                <a:gd name="connsiteX2" fmla="*/ 1313126 w 1400601"/>
                <a:gd name="connsiteY2" fmla="*/ 19584 h 1633537"/>
                <a:gd name="connsiteX3" fmla="*/ 1229305 w 1400601"/>
                <a:gd name="connsiteY3" fmla="*/ 53888 h 1633537"/>
                <a:gd name="connsiteX4" fmla="*/ 1164704 w 1400601"/>
                <a:gd name="connsiteY4" fmla="*/ 96441 h 1633537"/>
                <a:gd name="connsiteX5" fmla="*/ 83344 w 1400601"/>
                <a:gd name="connsiteY5" fmla="*/ 96441 h 1633537"/>
                <a:gd name="connsiteX6" fmla="*/ 83344 w 1400601"/>
                <a:gd name="connsiteY6" fmla="*/ 1537095 h 1633537"/>
                <a:gd name="connsiteX7" fmla="*/ 1026451 w 1400601"/>
                <a:gd name="connsiteY7" fmla="*/ 1537095 h 1633537"/>
                <a:gd name="connsiteX8" fmla="*/ 1027515 w 1400601"/>
                <a:gd name="connsiteY8" fmla="*/ 1537976 h 1633537"/>
                <a:gd name="connsiteX9" fmla="*/ 1058560 w 1400601"/>
                <a:gd name="connsiteY9" fmla="*/ 1557534 h 1633537"/>
                <a:gd name="connsiteX10" fmla="*/ 1149210 w 1400601"/>
                <a:gd name="connsiteY10" fmla="*/ 1598513 h 1633537"/>
                <a:gd name="connsiteX11" fmla="*/ 1272147 w 1400601"/>
                <a:gd name="connsiteY11" fmla="*/ 1632041 h 1633537"/>
                <a:gd name="connsiteX12" fmla="*/ 1288535 w 1400601"/>
                <a:gd name="connsiteY12" fmla="*/ 1633537 h 1633537"/>
                <a:gd name="connsiteX13" fmla="*/ 0 w 1400601"/>
                <a:gd name="connsiteY13" fmla="*/ 1633537 h 1633537"/>
                <a:gd name="connsiteX14" fmla="*/ 0 w 1400601"/>
                <a:gd name="connsiteY14" fmla="*/ 0 h 163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0601" h="1633537">
                  <a:moveTo>
                    <a:pt x="0" y="0"/>
                  </a:moveTo>
                  <a:lnTo>
                    <a:pt x="1400601" y="0"/>
                  </a:lnTo>
                  <a:lnTo>
                    <a:pt x="1313126" y="19584"/>
                  </a:lnTo>
                  <a:cubicBezTo>
                    <a:pt x="1283116" y="28897"/>
                    <a:pt x="1255176" y="40332"/>
                    <a:pt x="1229305" y="53888"/>
                  </a:cubicBezTo>
                  <a:lnTo>
                    <a:pt x="1164704" y="96441"/>
                  </a:lnTo>
                  <a:lnTo>
                    <a:pt x="83344" y="96441"/>
                  </a:lnTo>
                  <a:lnTo>
                    <a:pt x="83344" y="1537095"/>
                  </a:lnTo>
                  <a:lnTo>
                    <a:pt x="1026451" y="1537095"/>
                  </a:lnTo>
                  <a:lnTo>
                    <a:pt x="1027515" y="1537976"/>
                  </a:lnTo>
                  <a:cubicBezTo>
                    <a:pt x="1036001" y="1543978"/>
                    <a:pt x="1046349" y="1550498"/>
                    <a:pt x="1058560" y="1557534"/>
                  </a:cubicBezTo>
                  <a:cubicBezTo>
                    <a:pt x="1082982" y="1571608"/>
                    <a:pt x="1113199" y="1585268"/>
                    <a:pt x="1149210" y="1598513"/>
                  </a:cubicBezTo>
                  <a:cubicBezTo>
                    <a:pt x="1185222" y="1611759"/>
                    <a:pt x="1226201" y="1622935"/>
                    <a:pt x="1272147" y="1632041"/>
                  </a:cubicBezTo>
                  <a:lnTo>
                    <a:pt x="1288535" y="1633537"/>
                  </a:lnTo>
                  <a:lnTo>
                    <a:pt x="0" y="16335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8739" y="996225"/>
              <a:ext cx="2699546" cy="5169619"/>
            </a:xfrm>
            <a:custGeom>
              <a:avLst/>
              <a:gdLst>
                <a:gd name="connsiteX0" fmla="*/ 107652 w 797275"/>
                <a:gd name="connsiteY0" fmla="*/ 0 h 1226755"/>
                <a:gd name="connsiteX1" fmla="*/ 81231 w 797275"/>
                <a:gd name="connsiteY1" fmla="*/ 81053 h 1226755"/>
                <a:gd name="connsiteX2" fmla="*/ 72073 w 797275"/>
                <a:gd name="connsiteY2" fmla="*/ 176205 h 1226755"/>
                <a:gd name="connsiteX3" fmla="*/ 103738 w 797275"/>
                <a:gd name="connsiteY3" fmla="*/ 344467 h 1226755"/>
                <a:gd name="connsiteX4" fmla="*/ 186317 w 797275"/>
                <a:gd name="connsiteY4" fmla="*/ 466783 h 1226755"/>
                <a:gd name="connsiteX5" fmla="*/ 301803 w 797275"/>
                <a:gd name="connsiteY5" fmla="*/ 557433 h 1226755"/>
                <a:gd name="connsiteX6" fmla="*/ 434674 w 797275"/>
                <a:gd name="connsiteY6" fmla="*/ 627594 h 1226755"/>
                <a:gd name="connsiteX7" fmla="*/ 568166 w 797275"/>
                <a:gd name="connsiteY7" fmla="*/ 689683 h 1226755"/>
                <a:gd name="connsiteX8" fmla="*/ 684273 w 797275"/>
                <a:gd name="connsiteY8" fmla="*/ 756739 h 1226755"/>
                <a:gd name="connsiteX9" fmla="*/ 766231 w 797275"/>
                <a:gd name="connsiteY9" fmla="*/ 841802 h 1226755"/>
                <a:gd name="connsiteX10" fmla="*/ 797275 w 797275"/>
                <a:gd name="connsiteY10" fmla="*/ 958529 h 1226755"/>
                <a:gd name="connsiteX11" fmla="*/ 774923 w 797275"/>
                <a:gd name="connsiteY11" fmla="*/ 1071532 h 1226755"/>
                <a:gd name="connsiteX12" fmla="*/ 710971 w 797275"/>
                <a:gd name="connsiteY12" fmla="*/ 1155352 h 1226755"/>
                <a:gd name="connsiteX13" fmla="*/ 611628 w 797275"/>
                <a:gd name="connsiteY13" fmla="*/ 1208128 h 1226755"/>
                <a:gd name="connsiteX14" fmla="*/ 484345 w 797275"/>
                <a:gd name="connsiteY14" fmla="*/ 1226755 h 1226755"/>
                <a:gd name="connsiteX15" fmla="*/ 322293 w 797275"/>
                <a:gd name="connsiteY15" fmla="*/ 1205023 h 1226755"/>
                <a:gd name="connsiteX16" fmla="*/ 202460 w 797275"/>
                <a:gd name="connsiteY16" fmla="*/ 1158457 h 1226755"/>
                <a:gd name="connsiteX17" fmla="*/ 121123 w 797275"/>
                <a:gd name="connsiteY17" fmla="*/ 1112511 h 1226755"/>
                <a:gd name="connsiteX18" fmla="*/ 72073 w 797275"/>
                <a:gd name="connsiteY18" fmla="*/ 1091400 h 1226755"/>
                <a:gd name="connsiteX19" fmla="*/ 54688 w 797275"/>
                <a:gd name="connsiteY19" fmla="*/ 1095746 h 1226755"/>
                <a:gd name="connsiteX20" fmla="*/ 42270 w 797275"/>
                <a:gd name="connsiteY20" fmla="*/ 1111269 h 1226755"/>
                <a:gd name="connsiteX21" fmla="*/ 34819 w 797275"/>
                <a:gd name="connsiteY21" fmla="*/ 1140451 h 1226755"/>
                <a:gd name="connsiteX22" fmla="*/ 32336 w 797275"/>
                <a:gd name="connsiteY22" fmla="*/ 1185776 h 1226755"/>
                <a:gd name="connsiteX23" fmla="*/ 33493 w 797275"/>
                <a:gd name="connsiteY23" fmla="*/ 1209234 h 1226755"/>
                <a:gd name="connsiteX24" fmla="*/ 24641 w 797275"/>
                <a:gd name="connsiteY24" fmla="*/ 1201903 h 1226755"/>
                <a:gd name="connsiteX25" fmla="*/ 6023 w 797275"/>
                <a:gd name="connsiteY25" fmla="*/ 1168501 h 1226755"/>
                <a:gd name="connsiteX26" fmla="*/ 0 w 797275"/>
                <a:gd name="connsiteY26" fmla="*/ 1114291 h 1226755"/>
                <a:gd name="connsiteX27" fmla="*/ 2189 w 797275"/>
                <a:gd name="connsiteY27" fmla="*/ 1074317 h 1226755"/>
                <a:gd name="connsiteX28" fmla="*/ 8761 w 797275"/>
                <a:gd name="connsiteY28" fmla="*/ 1048581 h 1226755"/>
                <a:gd name="connsiteX29" fmla="*/ 19712 w 797275"/>
                <a:gd name="connsiteY29" fmla="*/ 1034891 h 1226755"/>
                <a:gd name="connsiteX30" fmla="*/ 35045 w 797275"/>
                <a:gd name="connsiteY30" fmla="*/ 1031058 h 1226755"/>
                <a:gd name="connsiteX31" fmla="*/ 78303 w 797275"/>
                <a:gd name="connsiteY31" fmla="*/ 1049676 h 1226755"/>
                <a:gd name="connsiteX32" fmla="*/ 150036 w 797275"/>
                <a:gd name="connsiteY32" fmla="*/ 1090197 h 1226755"/>
                <a:gd name="connsiteX33" fmla="*/ 255719 w 797275"/>
                <a:gd name="connsiteY33" fmla="*/ 1131265 h 1226755"/>
                <a:gd name="connsiteX34" fmla="*/ 398637 w 797275"/>
                <a:gd name="connsiteY34" fmla="*/ 1150431 h 1226755"/>
                <a:gd name="connsiteX35" fmla="*/ 510891 w 797275"/>
                <a:gd name="connsiteY35" fmla="*/ 1134003 h 1226755"/>
                <a:gd name="connsiteX36" fmla="*/ 598504 w 797275"/>
                <a:gd name="connsiteY36" fmla="*/ 1087459 h 1226755"/>
                <a:gd name="connsiteX37" fmla="*/ 654904 w 797275"/>
                <a:gd name="connsiteY37" fmla="*/ 1013536 h 1226755"/>
                <a:gd name="connsiteX38" fmla="*/ 674617 w 797275"/>
                <a:gd name="connsiteY38" fmla="*/ 913876 h 1226755"/>
                <a:gd name="connsiteX39" fmla="*/ 647239 w 797275"/>
                <a:gd name="connsiteY39" fmla="*/ 810932 h 1226755"/>
                <a:gd name="connsiteX40" fmla="*/ 574958 w 797275"/>
                <a:gd name="connsiteY40" fmla="*/ 735913 h 1226755"/>
                <a:gd name="connsiteX41" fmla="*/ 472561 w 797275"/>
                <a:gd name="connsiteY41" fmla="*/ 676775 h 1226755"/>
                <a:gd name="connsiteX42" fmla="*/ 354831 w 797275"/>
                <a:gd name="connsiteY42" fmla="*/ 622017 h 1226755"/>
                <a:gd name="connsiteX43" fmla="*/ 237649 w 797275"/>
                <a:gd name="connsiteY43" fmla="*/ 560140 h 1226755"/>
                <a:gd name="connsiteX44" fmla="*/ 135799 w 797275"/>
                <a:gd name="connsiteY44" fmla="*/ 480194 h 1226755"/>
                <a:gd name="connsiteX45" fmla="*/ 62971 w 797275"/>
                <a:gd name="connsiteY45" fmla="*/ 372321 h 1226755"/>
                <a:gd name="connsiteX46" fmla="*/ 35045 w 797275"/>
                <a:gd name="connsiteY46" fmla="*/ 223927 h 1226755"/>
                <a:gd name="connsiteX47" fmla="*/ 67352 w 797275"/>
                <a:gd name="connsiteY47" fmla="*/ 65676 h 1226755"/>
                <a:gd name="connsiteX48" fmla="*/ 105956 w 797275"/>
                <a:gd name="connsiteY48" fmla="*/ 1746 h 1226755"/>
                <a:gd name="connsiteX49" fmla="*/ 107652 w 797275"/>
                <a:gd name="connsiteY49" fmla="*/ 0 h 12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97275" h="1226755">
                  <a:moveTo>
                    <a:pt x="107652" y="0"/>
                  </a:moveTo>
                  <a:lnTo>
                    <a:pt x="81231" y="81053"/>
                  </a:lnTo>
                  <a:cubicBezTo>
                    <a:pt x="75126" y="110960"/>
                    <a:pt x="72073" y="142677"/>
                    <a:pt x="72073" y="176205"/>
                  </a:cubicBezTo>
                  <a:cubicBezTo>
                    <a:pt x="72073" y="241606"/>
                    <a:pt x="82628" y="297693"/>
                    <a:pt x="103738" y="344467"/>
                  </a:cubicBezTo>
                  <a:cubicBezTo>
                    <a:pt x="124849" y="391241"/>
                    <a:pt x="152375" y="432013"/>
                    <a:pt x="186317" y="466783"/>
                  </a:cubicBezTo>
                  <a:cubicBezTo>
                    <a:pt x="220259" y="501553"/>
                    <a:pt x="258755" y="531769"/>
                    <a:pt x="301803" y="557433"/>
                  </a:cubicBezTo>
                  <a:cubicBezTo>
                    <a:pt x="344852" y="583096"/>
                    <a:pt x="389142" y="606483"/>
                    <a:pt x="434674" y="627594"/>
                  </a:cubicBezTo>
                  <a:cubicBezTo>
                    <a:pt x="480206" y="648704"/>
                    <a:pt x="524703" y="669400"/>
                    <a:pt x="568166" y="689683"/>
                  </a:cubicBezTo>
                  <a:cubicBezTo>
                    <a:pt x="611628" y="709965"/>
                    <a:pt x="650331" y="732318"/>
                    <a:pt x="684273" y="756739"/>
                  </a:cubicBezTo>
                  <a:cubicBezTo>
                    <a:pt x="718215" y="781161"/>
                    <a:pt x="745534" y="809515"/>
                    <a:pt x="766231" y="841802"/>
                  </a:cubicBezTo>
                  <a:cubicBezTo>
                    <a:pt x="786927" y="874088"/>
                    <a:pt x="797275" y="912997"/>
                    <a:pt x="797275" y="958529"/>
                  </a:cubicBezTo>
                  <a:cubicBezTo>
                    <a:pt x="797275" y="1000750"/>
                    <a:pt x="789825" y="1038417"/>
                    <a:pt x="774923" y="1071532"/>
                  </a:cubicBezTo>
                  <a:cubicBezTo>
                    <a:pt x="760022" y="1104646"/>
                    <a:pt x="738704" y="1132586"/>
                    <a:pt x="710971" y="1155352"/>
                  </a:cubicBezTo>
                  <a:cubicBezTo>
                    <a:pt x="683238" y="1178118"/>
                    <a:pt x="650124" y="1195710"/>
                    <a:pt x="611628" y="1208128"/>
                  </a:cubicBezTo>
                  <a:cubicBezTo>
                    <a:pt x="573133" y="1220546"/>
                    <a:pt x="530705" y="1226755"/>
                    <a:pt x="484345" y="1226755"/>
                  </a:cubicBezTo>
                  <a:cubicBezTo>
                    <a:pt x="423084" y="1226755"/>
                    <a:pt x="369066" y="1219511"/>
                    <a:pt x="322293" y="1205023"/>
                  </a:cubicBezTo>
                  <a:cubicBezTo>
                    <a:pt x="275519" y="1190536"/>
                    <a:pt x="235575" y="1175014"/>
                    <a:pt x="202460" y="1158457"/>
                  </a:cubicBezTo>
                  <a:cubicBezTo>
                    <a:pt x="169346" y="1141899"/>
                    <a:pt x="142234" y="1126584"/>
                    <a:pt x="121123" y="1112511"/>
                  </a:cubicBezTo>
                  <a:cubicBezTo>
                    <a:pt x="100013" y="1098437"/>
                    <a:pt x="83663" y="1091400"/>
                    <a:pt x="72073" y="1091400"/>
                  </a:cubicBezTo>
                  <a:cubicBezTo>
                    <a:pt x="65450" y="1091400"/>
                    <a:pt x="59655" y="1092849"/>
                    <a:pt x="54688" y="1095746"/>
                  </a:cubicBezTo>
                  <a:cubicBezTo>
                    <a:pt x="49721" y="1098644"/>
                    <a:pt x="45582" y="1103818"/>
                    <a:pt x="42270" y="1111269"/>
                  </a:cubicBezTo>
                  <a:cubicBezTo>
                    <a:pt x="38959" y="1118719"/>
                    <a:pt x="36475" y="1128447"/>
                    <a:pt x="34819" y="1140451"/>
                  </a:cubicBezTo>
                  <a:cubicBezTo>
                    <a:pt x="33164" y="1152455"/>
                    <a:pt x="32336" y="1167563"/>
                    <a:pt x="32336" y="1185776"/>
                  </a:cubicBezTo>
                  <a:lnTo>
                    <a:pt x="33493" y="1209234"/>
                  </a:lnTo>
                  <a:lnTo>
                    <a:pt x="24641" y="1201903"/>
                  </a:lnTo>
                  <a:cubicBezTo>
                    <a:pt x="16245" y="1193142"/>
                    <a:pt x="10039" y="1182008"/>
                    <a:pt x="6023" y="1168501"/>
                  </a:cubicBezTo>
                  <a:cubicBezTo>
                    <a:pt x="2007" y="1154994"/>
                    <a:pt x="0" y="1136923"/>
                    <a:pt x="0" y="1114291"/>
                  </a:cubicBezTo>
                  <a:cubicBezTo>
                    <a:pt x="0" y="1098228"/>
                    <a:pt x="730" y="1084904"/>
                    <a:pt x="2189" y="1074317"/>
                  </a:cubicBezTo>
                  <a:cubicBezTo>
                    <a:pt x="3650" y="1063731"/>
                    <a:pt x="5841" y="1055151"/>
                    <a:pt x="8761" y="1048581"/>
                  </a:cubicBezTo>
                  <a:cubicBezTo>
                    <a:pt x="11682" y="1042010"/>
                    <a:pt x="15332" y="1037447"/>
                    <a:pt x="19712" y="1034891"/>
                  </a:cubicBezTo>
                  <a:cubicBezTo>
                    <a:pt x="24093" y="1032336"/>
                    <a:pt x="29204" y="1031058"/>
                    <a:pt x="35045" y="1031058"/>
                  </a:cubicBezTo>
                  <a:cubicBezTo>
                    <a:pt x="45266" y="1031058"/>
                    <a:pt x="59686" y="1037264"/>
                    <a:pt x="78303" y="1049676"/>
                  </a:cubicBezTo>
                  <a:cubicBezTo>
                    <a:pt x="96921" y="1062088"/>
                    <a:pt x="120832" y="1075594"/>
                    <a:pt x="150036" y="1090197"/>
                  </a:cubicBezTo>
                  <a:cubicBezTo>
                    <a:pt x="179241" y="1104799"/>
                    <a:pt x="214468" y="1118489"/>
                    <a:pt x="255719" y="1131265"/>
                  </a:cubicBezTo>
                  <a:cubicBezTo>
                    <a:pt x="296970" y="1144042"/>
                    <a:pt x="344609" y="1150431"/>
                    <a:pt x="398637" y="1150431"/>
                  </a:cubicBezTo>
                  <a:cubicBezTo>
                    <a:pt x="439523" y="1150431"/>
                    <a:pt x="476941" y="1144955"/>
                    <a:pt x="510891" y="1134003"/>
                  </a:cubicBezTo>
                  <a:cubicBezTo>
                    <a:pt x="544841" y="1123052"/>
                    <a:pt x="574045" y="1107537"/>
                    <a:pt x="598504" y="1087459"/>
                  </a:cubicBezTo>
                  <a:cubicBezTo>
                    <a:pt x="622962" y="1067381"/>
                    <a:pt x="641763" y="1042740"/>
                    <a:pt x="654904" y="1013536"/>
                  </a:cubicBezTo>
                  <a:cubicBezTo>
                    <a:pt x="668047" y="984331"/>
                    <a:pt x="674617" y="951112"/>
                    <a:pt x="674617" y="913876"/>
                  </a:cubicBezTo>
                  <a:cubicBezTo>
                    <a:pt x="674617" y="873720"/>
                    <a:pt x="665491" y="839406"/>
                    <a:pt x="647239" y="810932"/>
                  </a:cubicBezTo>
                  <a:cubicBezTo>
                    <a:pt x="628986" y="782457"/>
                    <a:pt x="604892" y="757451"/>
                    <a:pt x="574958" y="735913"/>
                  </a:cubicBezTo>
                  <a:cubicBezTo>
                    <a:pt x="545024" y="714375"/>
                    <a:pt x="510891" y="694662"/>
                    <a:pt x="472561" y="676775"/>
                  </a:cubicBezTo>
                  <a:cubicBezTo>
                    <a:pt x="434230" y="658887"/>
                    <a:pt x="394987" y="640634"/>
                    <a:pt x="354831" y="622017"/>
                  </a:cubicBezTo>
                  <a:cubicBezTo>
                    <a:pt x="314675" y="603399"/>
                    <a:pt x="275615" y="582773"/>
                    <a:pt x="237649" y="560140"/>
                  </a:cubicBezTo>
                  <a:cubicBezTo>
                    <a:pt x="199684" y="537507"/>
                    <a:pt x="165733" y="510858"/>
                    <a:pt x="135799" y="480194"/>
                  </a:cubicBezTo>
                  <a:cubicBezTo>
                    <a:pt x="105865" y="449530"/>
                    <a:pt x="81589" y="413572"/>
                    <a:pt x="62971" y="372321"/>
                  </a:cubicBezTo>
                  <a:cubicBezTo>
                    <a:pt x="44353" y="331070"/>
                    <a:pt x="35045" y="281605"/>
                    <a:pt x="35045" y="223927"/>
                  </a:cubicBezTo>
                  <a:cubicBezTo>
                    <a:pt x="35045" y="164788"/>
                    <a:pt x="45814" y="112038"/>
                    <a:pt x="67352" y="65676"/>
                  </a:cubicBezTo>
                  <a:cubicBezTo>
                    <a:pt x="78121" y="42495"/>
                    <a:pt x="90989" y="21185"/>
                    <a:pt x="105956" y="1746"/>
                  </a:cubicBezTo>
                  <a:lnTo>
                    <a:pt x="10765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0189" y="545817"/>
            <a:ext cx="251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71" y="508829"/>
            <a:ext cx="380748" cy="4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1049720" y="1536686"/>
            <a:ext cx="657225" cy="472673"/>
          </a:xfrm>
          <a:prstGeom prst="rect">
            <a:avLst/>
          </a:prstGeom>
          <a:solidFill>
            <a:srgbClr val="F9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49720" y="2254075"/>
            <a:ext cx="657225" cy="472673"/>
          </a:xfrm>
          <a:prstGeom prst="rect">
            <a:avLst/>
          </a:prstGeom>
          <a:solidFill>
            <a:srgbClr val="F2D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35433" y="2971464"/>
            <a:ext cx="657225" cy="472673"/>
          </a:xfrm>
          <a:prstGeom prst="rect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35433" y="3726662"/>
            <a:ext cx="657225" cy="472673"/>
          </a:xfrm>
          <a:prstGeom prst="rect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035433" y="4388310"/>
            <a:ext cx="657225" cy="472673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049721" y="5049958"/>
            <a:ext cx="657225" cy="472673"/>
          </a:xfrm>
          <a:prstGeom prst="rect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4802" y="3678538"/>
            <a:ext cx="6001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БЮДЖЕТ ДЛЯ ГРАЖДАН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Подготовлен на основе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решения </a:t>
            </a:r>
            <a:r>
              <a:rPr lang="ru-RU" b="1" dirty="0">
                <a:solidFill>
                  <a:schemeClr val="bg1"/>
                </a:solidFill>
              </a:rPr>
              <a:t>Тверской городской Думы </a:t>
            </a:r>
            <a:r>
              <a:rPr lang="ru-RU" b="1" dirty="0" smtClean="0">
                <a:solidFill>
                  <a:schemeClr val="bg1"/>
                </a:solidFill>
              </a:rPr>
              <a:t>№ </a:t>
            </a:r>
            <a:r>
              <a:rPr lang="en-US" b="1" dirty="0" smtClean="0">
                <a:solidFill>
                  <a:schemeClr val="bg1"/>
                </a:solidFill>
              </a:rPr>
              <a:t>116 </a:t>
            </a:r>
            <a:r>
              <a:rPr lang="ru-RU" b="1" dirty="0" smtClean="0">
                <a:solidFill>
                  <a:schemeClr val="bg1"/>
                </a:solidFill>
              </a:rPr>
              <a:t>от  </a:t>
            </a:r>
            <a:r>
              <a:rPr lang="en-US" b="1" dirty="0" smtClean="0">
                <a:solidFill>
                  <a:schemeClr val="bg1"/>
                </a:solidFill>
              </a:rPr>
              <a:t>02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06</a:t>
            </a:r>
            <a:r>
              <a:rPr lang="ru-RU" b="1" dirty="0" smtClean="0">
                <a:solidFill>
                  <a:schemeClr val="bg1"/>
                </a:solidFill>
              </a:rPr>
              <a:t>.202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Об утверждении отчёта об </a:t>
            </a:r>
            <a:r>
              <a:rPr lang="ru-RU" b="1" dirty="0" smtClean="0">
                <a:solidFill>
                  <a:schemeClr val="bg1"/>
                </a:solidFill>
              </a:rPr>
              <a:t>исполнении </a:t>
            </a:r>
            <a:r>
              <a:rPr lang="ru-RU" b="1" dirty="0">
                <a:solidFill>
                  <a:schemeClr val="bg1"/>
                </a:solidFill>
              </a:rPr>
              <a:t>бюджете города Твери за </a:t>
            </a:r>
            <a:r>
              <a:rPr lang="ru-RU" b="1" dirty="0" smtClean="0">
                <a:solidFill>
                  <a:schemeClr val="bg1"/>
                </a:solidFill>
              </a:rPr>
              <a:t>20</a:t>
            </a:r>
            <a:r>
              <a:rPr lang="en-US" b="1" dirty="0" smtClean="0">
                <a:solidFill>
                  <a:schemeClr val="bg1"/>
                </a:solidFill>
              </a:rPr>
              <a:t>22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год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7921" y="4255929"/>
            <a:ext cx="1264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Прогноз, 2022 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8068" y="4576054"/>
            <a:ext cx="153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Фактически, 2022 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6775" y="2402573"/>
            <a:ext cx="2898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E3E42"/>
                </a:solidFill>
                <a:cs typeface="Times New Roman" pitchFamily="18" charset="0"/>
              </a:rPr>
              <a:t>Объём </a:t>
            </a:r>
            <a:r>
              <a:rPr lang="ru-RU" sz="1600" b="1" dirty="0">
                <a:solidFill>
                  <a:srgbClr val="2E3E42"/>
                </a:solidFill>
                <a:cs typeface="Times New Roman" pitchFamily="18" charset="0"/>
              </a:rPr>
              <a:t>отгруженных товаров, работ и </a:t>
            </a:r>
            <a:r>
              <a:rPr lang="ru-RU" sz="1600" b="1" dirty="0" smtClean="0">
                <a:solidFill>
                  <a:srgbClr val="2E3E42"/>
                </a:solidFill>
                <a:cs typeface="Times New Roman" pitchFamily="18" charset="0"/>
              </a:rPr>
              <a:t>услуг, млрд рублей</a:t>
            </a:r>
            <a:endParaRPr lang="ru-RU" sz="1600" b="1" dirty="0">
              <a:solidFill>
                <a:srgbClr val="2E3E42"/>
              </a:solidFill>
            </a:endParaRPr>
          </a:p>
        </p:txBody>
      </p:sp>
      <p:grpSp>
        <p:nvGrpSpPr>
          <p:cNvPr id="6" name="Группа 26"/>
          <p:cNvGrpSpPr/>
          <p:nvPr/>
        </p:nvGrpSpPr>
        <p:grpSpPr>
          <a:xfrm>
            <a:off x="1063079" y="1601997"/>
            <a:ext cx="3131576" cy="3131574"/>
            <a:chOff x="4530212" y="1863213"/>
            <a:chExt cx="3131576" cy="3131574"/>
          </a:xfrm>
        </p:grpSpPr>
        <p:sp>
          <p:nvSpPr>
            <p:cNvPr id="28" name="Дуга 27"/>
            <p:cNvSpPr/>
            <p:nvPr/>
          </p:nvSpPr>
          <p:spPr>
            <a:xfrm>
              <a:off x="4851398" y="2184399"/>
              <a:ext cx="2489204" cy="2489202"/>
            </a:xfrm>
            <a:prstGeom prst="arc">
              <a:avLst>
                <a:gd name="adj1" fmla="val 6561"/>
                <a:gd name="adj2" fmla="val 5412892"/>
              </a:avLst>
            </a:prstGeom>
            <a:ln w="24130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/>
            <p:cNvSpPr/>
            <p:nvPr/>
          </p:nvSpPr>
          <p:spPr>
            <a:xfrm>
              <a:off x="4530212" y="1863213"/>
              <a:ext cx="3131576" cy="3131574"/>
            </a:xfrm>
            <a:prstGeom prst="arc">
              <a:avLst>
                <a:gd name="adj1" fmla="val 6561"/>
                <a:gd name="adj2" fmla="val 5412892"/>
              </a:avLst>
            </a:prstGeom>
            <a:ln w="24130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257563" y="4673601"/>
              <a:ext cx="864417" cy="0"/>
            </a:xfrm>
            <a:prstGeom prst="line">
              <a:avLst/>
            </a:prstGeom>
            <a:ln w="24130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па 30"/>
            <p:cNvGrpSpPr/>
            <p:nvPr/>
          </p:nvGrpSpPr>
          <p:grpSpPr>
            <a:xfrm>
              <a:off x="5588550" y="3693110"/>
              <a:ext cx="1014900" cy="824035"/>
              <a:chOff x="1757151" y="3981366"/>
              <a:chExt cx="1685824" cy="1368784"/>
            </a:xfrm>
            <a:solidFill>
              <a:srgbClr val="02577E"/>
            </a:solidFill>
          </p:grpSpPr>
          <p:sp>
            <p:nvSpPr>
              <p:cNvPr id="35" name="Полилиния 34"/>
              <p:cNvSpPr/>
              <p:nvPr/>
            </p:nvSpPr>
            <p:spPr>
              <a:xfrm>
                <a:off x="1757151" y="4343390"/>
                <a:ext cx="1532969" cy="1006760"/>
              </a:xfrm>
              <a:custGeom>
                <a:avLst/>
                <a:gdLst>
                  <a:gd name="connsiteX0" fmla="*/ 1601967 w 3005715"/>
                  <a:gd name="connsiteY0" fmla="*/ 1509498 h 1973968"/>
                  <a:gd name="connsiteX1" fmla="*/ 1834202 w 3005715"/>
                  <a:gd name="connsiteY1" fmla="*/ 1741733 h 1973968"/>
                  <a:gd name="connsiteX2" fmla="*/ 1601967 w 3005715"/>
                  <a:gd name="connsiteY2" fmla="*/ 1973968 h 1973968"/>
                  <a:gd name="connsiteX3" fmla="*/ 1369732 w 3005715"/>
                  <a:gd name="connsiteY3" fmla="*/ 1741733 h 1973968"/>
                  <a:gd name="connsiteX4" fmla="*/ 1601967 w 3005715"/>
                  <a:gd name="connsiteY4" fmla="*/ 1509498 h 1973968"/>
                  <a:gd name="connsiteX5" fmla="*/ 292181 w 3005715"/>
                  <a:gd name="connsiteY5" fmla="*/ 1489497 h 1973968"/>
                  <a:gd name="connsiteX6" fmla="*/ 532611 w 3005715"/>
                  <a:gd name="connsiteY6" fmla="*/ 1729927 h 1973968"/>
                  <a:gd name="connsiteX7" fmla="*/ 292181 w 3005715"/>
                  <a:gd name="connsiteY7" fmla="*/ 1970357 h 1973968"/>
                  <a:gd name="connsiteX8" fmla="*/ 51751 w 3005715"/>
                  <a:gd name="connsiteY8" fmla="*/ 1729927 h 1973968"/>
                  <a:gd name="connsiteX9" fmla="*/ 292181 w 3005715"/>
                  <a:gd name="connsiteY9" fmla="*/ 1489497 h 1973968"/>
                  <a:gd name="connsiteX10" fmla="*/ 914314 w 3005715"/>
                  <a:gd name="connsiteY10" fmla="*/ 191452 h 1973968"/>
                  <a:gd name="connsiteX11" fmla="*/ 914314 w 3005715"/>
                  <a:gd name="connsiteY11" fmla="*/ 191453 h 1973968"/>
                  <a:gd name="connsiteX12" fmla="*/ 514928 w 3005715"/>
                  <a:gd name="connsiteY12" fmla="*/ 191453 h 1973968"/>
                  <a:gd name="connsiteX13" fmla="*/ 514928 w 3005715"/>
                  <a:gd name="connsiteY13" fmla="*/ 1101090 h 1973968"/>
                  <a:gd name="connsiteX14" fmla="*/ 914314 w 3005715"/>
                  <a:gd name="connsiteY14" fmla="*/ 1101090 h 1973968"/>
                  <a:gd name="connsiteX15" fmla="*/ 914978 w 3005715"/>
                  <a:gd name="connsiteY15" fmla="*/ 1101090 h 1973968"/>
                  <a:gd name="connsiteX16" fmla="*/ 1394749 w 3005715"/>
                  <a:gd name="connsiteY16" fmla="*/ 1101090 h 1973968"/>
                  <a:gd name="connsiteX17" fmla="*/ 914978 w 3005715"/>
                  <a:gd name="connsiteY17" fmla="*/ 192709 h 1973968"/>
                  <a:gd name="connsiteX18" fmla="*/ 914978 w 3005715"/>
                  <a:gd name="connsiteY18" fmla="*/ 191453 h 1973968"/>
                  <a:gd name="connsiteX19" fmla="*/ 914315 w 3005715"/>
                  <a:gd name="connsiteY19" fmla="*/ 191453 h 1973968"/>
                  <a:gd name="connsiteX20" fmla="*/ 463812 w 3005715"/>
                  <a:gd name="connsiteY20" fmla="*/ 0 h 1973968"/>
                  <a:gd name="connsiteX21" fmla="*/ 926088 w 3005715"/>
                  <a:gd name="connsiteY21" fmla="*/ 0 h 1973968"/>
                  <a:gd name="connsiteX22" fmla="*/ 1032578 w 3005715"/>
                  <a:gd name="connsiteY22" fmla="*/ 70586 h 1973968"/>
                  <a:gd name="connsiteX23" fmla="*/ 1034571 w 3005715"/>
                  <a:gd name="connsiteY23" fmla="*/ 80456 h 1973968"/>
                  <a:gd name="connsiteX24" fmla="*/ 1493962 w 3005715"/>
                  <a:gd name="connsiteY24" fmla="*/ 853440 h 1973968"/>
                  <a:gd name="connsiteX25" fmla="*/ 1499220 w 3005715"/>
                  <a:gd name="connsiteY25" fmla="*/ 853440 h 1973968"/>
                  <a:gd name="connsiteX26" fmla="*/ 1772455 w 3005715"/>
                  <a:gd name="connsiteY26" fmla="*/ 1442976 h 1973968"/>
                  <a:gd name="connsiteX27" fmla="*/ 1781753 w 3005715"/>
                  <a:gd name="connsiteY27" fmla="*/ 1448023 h 1973968"/>
                  <a:gd name="connsiteX28" fmla="*/ 1781753 w 3005715"/>
                  <a:gd name="connsiteY28" fmla="*/ 863997 h 1973968"/>
                  <a:gd name="connsiteX29" fmla="*/ 1781754 w 3005715"/>
                  <a:gd name="connsiteY29" fmla="*/ 863997 h 1973968"/>
                  <a:gd name="connsiteX30" fmla="*/ 1781754 w 3005715"/>
                  <a:gd name="connsiteY30" fmla="*/ 134394 h 1973968"/>
                  <a:gd name="connsiteX31" fmla="*/ 1874522 w 3005715"/>
                  <a:gd name="connsiteY31" fmla="*/ 134394 h 1973968"/>
                  <a:gd name="connsiteX32" fmla="*/ 1874522 w 3005715"/>
                  <a:gd name="connsiteY32" fmla="*/ 1436938 h 1973968"/>
                  <a:gd name="connsiteX33" fmla="*/ 1874521 w 3005715"/>
                  <a:gd name="connsiteY33" fmla="*/ 1436938 h 1973968"/>
                  <a:gd name="connsiteX34" fmla="*/ 1874521 w 3005715"/>
                  <a:gd name="connsiteY34" fmla="*/ 1537887 h 1973968"/>
                  <a:gd name="connsiteX35" fmla="*/ 1876177 w 3005715"/>
                  <a:gd name="connsiteY35" fmla="*/ 1539893 h 1973968"/>
                  <a:gd name="connsiteX36" fmla="*/ 1876515 w 3005715"/>
                  <a:gd name="connsiteY36" fmla="*/ 1540516 h 1973968"/>
                  <a:gd name="connsiteX37" fmla="*/ 3005715 w 3005715"/>
                  <a:gd name="connsiteY37" fmla="*/ 1540516 h 1973968"/>
                  <a:gd name="connsiteX38" fmla="*/ 3005715 w 3005715"/>
                  <a:gd name="connsiteY38" fmla="*/ 1630904 h 1973968"/>
                  <a:gd name="connsiteX39" fmla="*/ 1917410 w 3005715"/>
                  <a:gd name="connsiteY39" fmla="*/ 1630904 h 1973968"/>
                  <a:gd name="connsiteX40" fmla="*/ 1925666 w 3005715"/>
                  <a:gd name="connsiteY40" fmla="*/ 1657500 h 1973968"/>
                  <a:gd name="connsiteX41" fmla="*/ 1926217 w 3005715"/>
                  <a:gd name="connsiteY41" fmla="*/ 1662968 h 1973968"/>
                  <a:gd name="connsiteX42" fmla="*/ 1910242 w 3005715"/>
                  <a:gd name="connsiteY42" fmla="*/ 1611505 h 1973968"/>
                  <a:gd name="connsiteX43" fmla="*/ 1601968 w 3005715"/>
                  <a:gd name="connsiteY43" fmla="*/ 1407167 h 1973968"/>
                  <a:gd name="connsiteX44" fmla="*/ 1274199 w 3005715"/>
                  <a:gd name="connsiteY44" fmla="*/ 1674306 h 1973968"/>
                  <a:gd name="connsiteX45" fmla="*/ 1269211 w 3005715"/>
                  <a:gd name="connsiteY45" fmla="*/ 1723785 h 1973968"/>
                  <a:gd name="connsiteX46" fmla="*/ 637935 w 3005715"/>
                  <a:gd name="connsiteY46" fmla="*/ 1723785 h 1973968"/>
                  <a:gd name="connsiteX47" fmla="*/ 631517 w 3005715"/>
                  <a:gd name="connsiteY47" fmla="*/ 1660121 h 1973968"/>
                  <a:gd name="connsiteX48" fmla="*/ 292182 w 3005715"/>
                  <a:gd name="connsiteY48" fmla="*/ 1383555 h 1973968"/>
                  <a:gd name="connsiteX49" fmla="*/ 4965 w 3005715"/>
                  <a:gd name="connsiteY49" fmla="*/ 1536267 h 1973968"/>
                  <a:gd name="connsiteX50" fmla="*/ 0 w 3005715"/>
                  <a:gd name="connsiteY50" fmla="*/ 1545414 h 1973968"/>
                  <a:gd name="connsiteX51" fmla="*/ 0 w 3005715"/>
                  <a:gd name="connsiteY51" fmla="*/ 998500 h 1973968"/>
                  <a:gd name="connsiteX52" fmla="*/ 145060 w 3005715"/>
                  <a:gd name="connsiteY52" fmla="*/ 853440 h 1973968"/>
                  <a:gd name="connsiteX53" fmla="*/ 351574 w 3005715"/>
                  <a:gd name="connsiteY53" fmla="*/ 853440 h 1973968"/>
                  <a:gd name="connsiteX54" fmla="*/ 348240 w 3005715"/>
                  <a:gd name="connsiteY54" fmla="*/ 836928 h 1973968"/>
                  <a:gd name="connsiteX55" fmla="*/ 348240 w 3005715"/>
                  <a:gd name="connsiteY55" fmla="*/ 115572 h 1973968"/>
                  <a:gd name="connsiteX56" fmla="*/ 463812 w 3005715"/>
                  <a:gd name="connsiteY56" fmla="*/ 0 h 197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3005715" h="1973968">
                    <a:moveTo>
                      <a:pt x="1601967" y="1509498"/>
                    </a:moveTo>
                    <a:cubicBezTo>
                      <a:pt x="1730227" y="1509498"/>
                      <a:pt x="1834202" y="1613473"/>
                      <a:pt x="1834202" y="1741733"/>
                    </a:cubicBezTo>
                    <a:cubicBezTo>
                      <a:pt x="1834202" y="1869993"/>
                      <a:pt x="1730227" y="1973968"/>
                      <a:pt x="1601967" y="1973968"/>
                    </a:cubicBezTo>
                    <a:cubicBezTo>
                      <a:pt x="1473707" y="1973968"/>
                      <a:pt x="1369732" y="1869993"/>
                      <a:pt x="1369732" y="1741733"/>
                    </a:cubicBezTo>
                    <a:cubicBezTo>
                      <a:pt x="1369732" y="1613473"/>
                      <a:pt x="1473707" y="1509498"/>
                      <a:pt x="1601967" y="1509498"/>
                    </a:cubicBezTo>
                    <a:close/>
                    <a:moveTo>
                      <a:pt x="292181" y="1489497"/>
                    </a:moveTo>
                    <a:cubicBezTo>
                      <a:pt x="424967" y="1489497"/>
                      <a:pt x="532611" y="1597141"/>
                      <a:pt x="532611" y="1729927"/>
                    </a:cubicBezTo>
                    <a:cubicBezTo>
                      <a:pt x="532611" y="1862713"/>
                      <a:pt x="424967" y="1970357"/>
                      <a:pt x="292181" y="1970357"/>
                    </a:cubicBezTo>
                    <a:cubicBezTo>
                      <a:pt x="159395" y="1970357"/>
                      <a:pt x="51751" y="1862713"/>
                      <a:pt x="51751" y="1729927"/>
                    </a:cubicBezTo>
                    <a:cubicBezTo>
                      <a:pt x="51751" y="1597141"/>
                      <a:pt x="159395" y="1489497"/>
                      <a:pt x="292181" y="1489497"/>
                    </a:cubicBezTo>
                    <a:close/>
                    <a:moveTo>
                      <a:pt x="914314" y="191452"/>
                    </a:moveTo>
                    <a:lnTo>
                      <a:pt x="914314" y="191453"/>
                    </a:lnTo>
                    <a:lnTo>
                      <a:pt x="514928" y="191453"/>
                    </a:lnTo>
                    <a:lnTo>
                      <a:pt x="514928" y="1101090"/>
                    </a:lnTo>
                    <a:lnTo>
                      <a:pt x="914314" y="1101090"/>
                    </a:lnTo>
                    <a:lnTo>
                      <a:pt x="914978" y="1101090"/>
                    </a:lnTo>
                    <a:lnTo>
                      <a:pt x="1394749" y="1101090"/>
                    </a:lnTo>
                    <a:lnTo>
                      <a:pt x="914978" y="192709"/>
                    </a:lnTo>
                    <a:lnTo>
                      <a:pt x="914978" y="191453"/>
                    </a:lnTo>
                    <a:lnTo>
                      <a:pt x="914315" y="191453"/>
                    </a:lnTo>
                    <a:close/>
                    <a:moveTo>
                      <a:pt x="463812" y="0"/>
                    </a:moveTo>
                    <a:lnTo>
                      <a:pt x="926088" y="0"/>
                    </a:lnTo>
                    <a:cubicBezTo>
                      <a:pt x="973960" y="0"/>
                      <a:pt x="1015033" y="29105"/>
                      <a:pt x="1032578" y="70586"/>
                    </a:cubicBezTo>
                    <a:lnTo>
                      <a:pt x="1034571" y="80456"/>
                    </a:lnTo>
                    <a:lnTo>
                      <a:pt x="1493962" y="853440"/>
                    </a:lnTo>
                    <a:lnTo>
                      <a:pt x="1499220" y="853440"/>
                    </a:lnTo>
                    <a:lnTo>
                      <a:pt x="1772455" y="1442976"/>
                    </a:lnTo>
                    <a:lnTo>
                      <a:pt x="1781753" y="1448023"/>
                    </a:lnTo>
                    <a:lnTo>
                      <a:pt x="1781753" y="863997"/>
                    </a:lnTo>
                    <a:lnTo>
                      <a:pt x="1781754" y="863997"/>
                    </a:lnTo>
                    <a:lnTo>
                      <a:pt x="1781754" y="134394"/>
                    </a:lnTo>
                    <a:lnTo>
                      <a:pt x="1874522" y="134394"/>
                    </a:lnTo>
                    <a:lnTo>
                      <a:pt x="1874522" y="1436938"/>
                    </a:lnTo>
                    <a:lnTo>
                      <a:pt x="1874521" y="1436938"/>
                    </a:lnTo>
                    <a:lnTo>
                      <a:pt x="1874521" y="1537887"/>
                    </a:lnTo>
                    <a:lnTo>
                      <a:pt x="1876177" y="1539893"/>
                    </a:lnTo>
                    <a:lnTo>
                      <a:pt x="1876515" y="1540516"/>
                    </a:lnTo>
                    <a:lnTo>
                      <a:pt x="3005715" y="1540516"/>
                    </a:lnTo>
                    <a:lnTo>
                      <a:pt x="3005715" y="1630904"/>
                    </a:lnTo>
                    <a:lnTo>
                      <a:pt x="1917410" y="1630904"/>
                    </a:lnTo>
                    <a:lnTo>
                      <a:pt x="1925666" y="1657500"/>
                    </a:lnTo>
                    <a:lnTo>
                      <a:pt x="1926217" y="1662968"/>
                    </a:lnTo>
                    <a:lnTo>
                      <a:pt x="1910242" y="1611505"/>
                    </a:lnTo>
                    <a:cubicBezTo>
                      <a:pt x="1859453" y="1491424"/>
                      <a:pt x="1740550" y="1407167"/>
                      <a:pt x="1601968" y="1407167"/>
                    </a:cubicBezTo>
                    <a:cubicBezTo>
                      <a:pt x="1440289" y="1407167"/>
                      <a:pt x="1305396" y="1521850"/>
                      <a:pt x="1274199" y="1674306"/>
                    </a:cubicBezTo>
                    <a:lnTo>
                      <a:pt x="1269211" y="1723785"/>
                    </a:lnTo>
                    <a:lnTo>
                      <a:pt x="637935" y="1723785"/>
                    </a:lnTo>
                    <a:lnTo>
                      <a:pt x="631517" y="1660121"/>
                    </a:lnTo>
                    <a:cubicBezTo>
                      <a:pt x="599219" y="1502285"/>
                      <a:pt x="459566" y="1383555"/>
                      <a:pt x="292182" y="1383555"/>
                    </a:cubicBezTo>
                    <a:cubicBezTo>
                      <a:pt x="172622" y="1383555"/>
                      <a:pt x="67211" y="1444132"/>
                      <a:pt x="4965" y="1536267"/>
                    </a:cubicBezTo>
                    <a:lnTo>
                      <a:pt x="0" y="1545414"/>
                    </a:lnTo>
                    <a:lnTo>
                      <a:pt x="0" y="998500"/>
                    </a:lnTo>
                    <a:cubicBezTo>
                      <a:pt x="0" y="918386"/>
                      <a:pt x="64946" y="853440"/>
                      <a:pt x="145060" y="853440"/>
                    </a:cubicBezTo>
                    <a:lnTo>
                      <a:pt x="351574" y="853440"/>
                    </a:lnTo>
                    <a:lnTo>
                      <a:pt x="348240" y="836928"/>
                    </a:lnTo>
                    <a:lnTo>
                      <a:pt x="348240" y="115572"/>
                    </a:lnTo>
                    <a:cubicBezTo>
                      <a:pt x="348240" y="51743"/>
                      <a:pt x="399983" y="0"/>
                      <a:pt x="463812" y="0"/>
                    </a:cubicBezTo>
                    <a:close/>
                  </a:path>
                </a:pathLst>
              </a:custGeom>
              <a:solidFill>
                <a:srgbClr val="2E3E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2758975" y="4750598"/>
                <a:ext cx="684000" cy="360000"/>
              </a:xfrm>
              <a:custGeom>
                <a:avLst/>
                <a:gdLst>
                  <a:gd name="connsiteX0" fmla="*/ 342902 w 684000"/>
                  <a:gd name="connsiteY0" fmla="*/ 204983 h 360000"/>
                  <a:gd name="connsiteX1" fmla="*/ 661477 w 684000"/>
                  <a:gd name="connsiteY1" fmla="*/ 360000 h 360000"/>
                  <a:gd name="connsiteX2" fmla="*/ 24327 w 684000"/>
                  <a:gd name="connsiteY2" fmla="*/ 360000 h 360000"/>
                  <a:gd name="connsiteX3" fmla="*/ 684000 w 684000"/>
                  <a:gd name="connsiteY3" fmla="*/ 39007 h 360000"/>
                  <a:gd name="connsiteX4" fmla="*/ 684000 w 684000"/>
                  <a:gd name="connsiteY4" fmla="*/ 320114 h 360000"/>
                  <a:gd name="connsiteX5" fmla="*/ 395149 w 684000"/>
                  <a:gd name="connsiteY5" fmla="*/ 179561 h 360000"/>
                  <a:gd name="connsiteX6" fmla="*/ 0 w 684000"/>
                  <a:gd name="connsiteY6" fmla="*/ 38129 h 360000"/>
                  <a:gd name="connsiteX7" fmla="*/ 290656 w 684000"/>
                  <a:gd name="connsiteY7" fmla="*/ 179560 h 360000"/>
                  <a:gd name="connsiteX8" fmla="*/ 0 w 684000"/>
                  <a:gd name="connsiteY8" fmla="*/ 320992 h 360000"/>
                  <a:gd name="connsiteX9" fmla="*/ 26134 w 684000"/>
                  <a:gd name="connsiteY9" fmla="*/ 0 h 360000"/>
                  <a:gd name="connsiteX10" fmla="*/ 659670 w 684000"/>
                  <a:gd name="connsiteY10" fmla="*/ 0 h 360000"/>
                  <a:gd name="connsiteX11" fmla="*/ 342902 w 684000"/>
                  <a:gd name="connsiteY11" fmla="*/ 154138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000" h="360000">
                    <a:moveTo>
                      <a:pt x="342902" y="204983"/>
                    </a:moveTo>
                    <a:lnTo>
                      <a:pt x="661477" y="360000"/>
                    </a:lnTo>
                    <a:lnTo>
                      <a:pt x="24327" y="360000"/>
                    </a:lnTo>
                    <a:close/>
                    <a:moveTo>
                      <a:pt x="684000" y="39007"/>
                    </a:moveTo>
                    <a:lnTo>
                      <a:pt x="684000" y="320114"/>
                    </a:lnTo>
                    <a:lnTo>
                      <a:pt x="395149" y="179561"/>
                    </a:lnTo>
                    <a:close/>
                    <a:moveTo>
                      <a:pt x="0" y="38129"/>
                    </a:moveTo>
                    <a:lnTo>
                      <a:pt x="290656" y="179560"/>
                    </a:lnTo>
                    <a:lnTo>
                      <a:pt x="0" y="320992"/>
                    </a:lnTo>
                    <a:close/>
                    <a:moveTo>
                      <a:pt x="26134" y="0"/>
                    </a:moveTo>
                    <a:lnTo>
                      <a:pt x="659670" y="0"/>
                    </a:lnTo>
                    <a:lnTo>
                      <a:pt x="342902" y="1541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2758975" y="4365369"/>
                <a:ext cx="684000" cy="360000"/>
              </a:xfrm>
              <a:custGeom>
                <a:avLst/>
                <a:gdLst>
                  <a:gd name="connsiteX0" fmla="*/ 342902 w 684000"/>
                  <a:gd name="connsiteY0" fmla="*/ 204983 h 360000"/>
                  <a:gd name="connsiteX1" fmla="*/ 661477 w 684000"/>
                  <a:gd name="connsiteY1" fmla="*/ 360000 h 360000"/>
                  <a:gd name="connsiteX2" fmla="*/ 24327 w 684000"/>
                  <a:gd name="connsiteY2" fmla="*/ 360000 h 360000"/>
                  <a:gd name="connsiteX3" fmla="*/ 684000 w 684000"/>
                  <a:gd name="connsiteY3" fmla="*/ 39007 h 360000"/>
                  <a:gd name="connsiteX4" fmla="*/ 684000 w 684000"/>
                  <a:gd name="connsiteY4" fmla="*/ 320114 h 360000"/>
                  <a:gd name="connsiteX5" fmla="*/ 395149 w 684000"/>
                  <a:gd name="connsiteY5" fmla="*/ 179561 h 360000"/>
                  <a:gd name="connsiteX6" fmla="*/ 0 w 684000"/>
                  <a:gd name="connsiteY6" fmla="*/ 38129 h 360000"/>
                  <a:gd name="connsiteX7" fmla="*/ 290656 w 684000"/>
                  <a:gd name="connsiteY7" fmla="*/ 179560 h 360000"/>
                  <a:gd name="connsiteX8" fmla="*/ 0 w 684000"/>
                  <a:gd name="connsiteY8" fmla="*/ 320992 h 360000"/>
                  <a:gd name="connsiteX9" fmla="*/ 26134 w 684000"/>
                  <a:gd name="connsiteY9" fmla="*/ 0 h 360000"/>
                  <a:gd name="connsiteX10" fmla="*/ 659670 w 684000"/>
                  <a:gd name="connsiteY10" fmla="*/ 0 h 360000"/>
                  <a:gd name="connsiteX11" fmla="*/ 342902 w 684000"/>
                  <a:gd name="connsiteY11" fmla="*/ 154138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000" h="360000">
                    <a:moveTo>
                      <a:pt x="342902" y="204983"/>
                    </a:moveTo>
                    <a:lnTo>
                      <a:pt x="661477" y="360000"/>
                    </a:lnTo>
                    <a:lnTo>
                      <a:pt x="24327" y="360000"/>
                    </a:lnTo>
                    <a:close/>
                    <a:moveTo>
                      <a:pt x="684000" y="39007"/>
                    </a:moveTo>
                    <a:lnTo>
                      <a:pt x="684000" y="320114"/>
                    </a:lnTo>
                    <a:lnTo>
                      <a:pt x="395149" y="179561"/>
                    </a:lnTo>
                    <a:close/>
                    <a:moveTo>
                      <a:pt x="0" y="38129"/>
                    </a:moveTo>
                    <a:lnTo>
                      <a:pt x="290656" y="179560"/>
                    </a:lnTo>
                    <a:lnTo>
                      <a:pt x="0" y="320992"/>
                    </a:lnTo>
                    <a:close/>
                    <a:moveTo>
                      <a:pt x="26134" y="0"/>
                    </a:moveTo>
                    <a:lnTo>
                      <a:pt x="659670" y="0"/>
                    </a:lnTo>
                    <a:lnTo>
                      <a:pt x="342902" y="1541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2758975" y="3981366"/>
                <a:ext cx="684000" cy="360000"/>
              </a:xfrm>
              <a:custGeom>
                <a:avLst/>
                <a:gdLst>
                  <a:gd name="connsiteX0" fmla="*/ 342902 w 684000"/>
                  <a:gd name="connsiteY0" fmla="*/ 204983 h 360000"/>
                  <a:gd name="connsiteX1" fmla="*/ 661477 w 684000"/>
                  <a:gd name="connsiteY1" fmla="*/ 360000 h 360000"/>
                  <a:gd name="connsiteX2" fmla="*/ 24327 w 684000"/>
                  <a:gd name="connsiteY2" fmla="*/ 360000 h 360000"/>
                  <a:gd name="connsiteX3" fmla="*/ 684000 w 684000"/>
                  <a:gd name="connsiteY3" fmla="*/ 39007 h 360000"/>
                  <a:gd name="connsiteX4" fmla="*/ 684000 w 684000"/>
                  <a:gd name="connsiteY4" fmla="*/ 320114 h 360000"/>
                  <a:gd name="connsiteX5" fmla="*/ 395149 w 684000"/>
                  <a:gd name="connsiteY5" fmla="*/ 179561 h 360000"/>
                  <a:gd name="connsiteX6" fmla="*/ 0 w 684000"/>
                  <a:gd name="connsiteY6" fmla="*/ 38129 h 360000"/>
                  <a:gd name="connsiteX7" fmla="*/ 290656 w 684000"/>
                  <a:gd name="connsiteY7" fmla="*/ 179560 h 360000"/>
                  <a:gd name="connsiteX8" fmla="*/ 0 w 684000"/>
                  <a:gd name="connsiteY8" fmla="*/ 320992 h 360000"/>
                  <a:gd name="connsiteX9" fmla="*/ 26134 w 684000"/>
                  <a:gd name="connsiteY9" fmla="*/ 0 h 360000"/>
                  <a:gd name="connsiteX10" fmla="*/ 659670 w 684000"/>
                  <a:gd name="connsiteY10" fmla="*/ 0 h 360000"/>
                  <a:gd name="connsiteX11" fmla="*/ 342902 w 684000"/>
                  <a:gd name="connsiteY11" fmla="*/ 154138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4000" h="360000">
                    <a:moveTo>
                      <a:pt x="342902" y="204983"/>
                    </a:moveTo>
                    <a:lnTo>
                      <a:pt x="661477" y="360000"/>
                    </a:lnTo>
                    <a:lnTo>
                      <a:pt x="24327" y="360000"/>
                    </a:lnTo>
                    <a:close/>
                    <a:moveTo>
                      <a:pt x="684000" y="39007"/>
                    </a:moveTo>
                    <a:lnTo>
                      <a:pt x="684000" y="320114"/>
                    </a:lnTo>
                    <a:lnTo>
                      <a:pt x="395149" y="179561"/>
                    </a:lnTo>
                    <a:close/>
                    <a:moveTo>
                      <a:pt x="0" y="38129"/>
                    </a:moveTo>
                    <a:lnTo>
                      <a:pt x="290656" y="179560"/>
                    </a:lnTo>
                    <a:lnTo>
                      <a:pt x="0" y="320992"/>
                    </a:lnTo>
                    <a:close/>
                    <a:moveTo>
                      <a:pt x="26134" y="0"/>
                    </a:moveTo>
                    <a:lnTo>
                      <a:pt x="659670" y="0"/>
                    </a:lnTo>
                    <a:lnTo>
                      <a:pt x="342902" y="1541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251247" y="4994787"/>
              <a:ext cx="864417" cy="0"/>
            </a:xfrm>
            <a:prstGeom prst="line">
              <a:avLst/>
            </a:prstGeom>
            <a:ln w="24130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340602" y="2771330"/>
              <a:ext cx="0" cy="677334"/>
            </a:xfrm>
            <a:prstGeom prst="line">
              <a:avLst/>
            </a:prstGeom>
            <a:ln w="24130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661788" y="2403283"/>
              <a:ext cx="0" cy="1035549"/>
            </a:xfrm>
            <a:prstGeom prst="line">
              <a:avLst/>
            </a:prstGeom>
            <a:ln w="24130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0" y="16340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A243D"/>
                </a:solidFill>
              </a:rPr>
              <a:t>Промышленность. </a:t>
            </a:r>
            <a:r>
              <a:rPr lang="ru-RU" sz="1600" dirty="0" smtClean="0"/>
              <a:t>В </a:t>
            </a:r>
            <a:r>
              <a:rPr lang="ru-RU" sz="1600" dirty="0"/>
              <a:t>2022 году организации города Твери отгрузили товаров, выполнили работ и услуг на 224,1 </a:t>
            </a:r>
            <a:r>
              <a:rPr lang="ru-RU" sz="1600" dirty="0" smtClean="0"/>
              <a:t>млрд </a:t>
            </a:r>
            <a:r>
              <a:rPr lang="ru-RU" sz="1600" dirty="0"/>
              <a:t>рублей, превысив объем 2021 года в действующих ценах на 26,9% (+47,5 </a:t>
            </a:r>
            <a:r>
              <a:rPr lang="ru-RU" sz="1600" dirty="0" smtClean="0"/>
              <a:t>млрд </a:t>
            </a:r>
            <a:r>
              <a:rPr lang="ru-RU" sz="1600" dirty="0"/>
              <a:t>рублей). Около половины (47,7%) всей производимой промышленной продукции в Тверской </a:t>
            </a:r>
            <a:r>
              <a:rPr lang="ru-RU" sz="1600" dirty="0" smtClean="0"/>
              <a:t>области приходится </a:t>
            </a:r>
            <a:r>
              <a:rPr lang="ru-RU" sz="1600" dirty="0"/>
              <a:t>на город Тверь. </a:t>
            </a:r>
          </a:p>
          <a:p>
            <a:pPr indent="449263" algn="just"/>
            <a:r>
              <a:rPr lang="ru-RU" sz="1600" dirty="0"/>
              <a:t>Обрабатывающие производства показали рост по сравнению с 2021 годом на 29,5% до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194,7 млрд </a:t>
            </a:r>
            <a:r>
              <a:rPr lang="ru-RU" sz="1600" dirty="0"/>
              <a:t>рублей, энергетический сектор - на 7,5% до 24 </a:t>
            </a:r>
            <a:r>
              <a:rPr lang="ru-RU" sz="1600" dirty="0" smtClean="0"/>
              <a:t>млрд </a:t>
            </a:r>
            <a:r>
              <a:rPr lang="ru-RU" sz="1600" dirty="0"/>
              <a:t>рублей, организации водоснабжения и водоотведения, утилизации отходов и ликвидации загрязнений - на 29,2% </a:t>
            </a:r>
            <a:r>
              <a:rPr lang="ru-RU" sz="1600" dirty="0" smtClean="0"/>
              <a:t>до </a:t>
            </a:r>
            <a:r>
              <a:rPr lang="ru-RU" sz="1600" dirty="0"/>
              <a:t>5 </a:t>
            </a:r>
            <a:r>
              <a:rPr lang="ru-RU" sz="1600" dirty="0" smtClean="0"/>
              <a:t>млрд </a:t>
            </a:r>
            <a:r>
              <a:rPr lang="ru-RU" sz="1600" dirty="0"/>
              <a:t>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5002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ru-RU" sz="1600" dirty="0"/>
              <a:t>В отличие от 2020-2021 годов для итогов 2022 года характерно резкое увеличение темпов роста </a:t>
            </a:r>
            <a:r>
              <a:rPr lang="ru-RU" sz="1600" dirty="0" smtClean="0"/>
              <a:t>объёмов </a:t>
            </a:r>
            <a:r>
              <a:rPr lang="ru-RU" sz="1600" dirty="0"/>
              <a:t>отгруженной продукции на фоне снижения базовых промышленных показателей соответствующих лет, вызванных объективными причинами (</a:t>
            </a:r>
            <a:r>
              <a:rPr lang="ru-RU" sz="1600" dirty="0" err="1"/>
              <a:t>антиковидные</a:t>
            </a:r>
            <a:r>
              <a:rPr lang="ru-RU" sz="1600" dirty="0"/>
              <a:t> ограничения и запреты, санкции и </a:t>
            </a:r>
            <a:r>
              <a:rPr lang="ru-RU" sz="1600" dirty="0" err="1"/>
              <a:t>импортозамещение</a:t>
            </a:r>
            <a:r>
              <a:rPr lang="ru-RU" sz="1600" dirty="0"/>
              <a:t> продукции, оптимизация производства и численности работников трудового коллектива).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42233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1600" dirty="0"/>
              <a:t>Определяющим фактором роста </a:t>
            </a:r>
            <a:r>
              <a:rPr lang="ru-RU" sz="1600" dirty="0" smtClean="0"/>
              <a:t>объёмов </a:t>
            </a:r>
            <a:r>
              <a:rPr lang="ru-RU" sz="1600" dirty="0"/>
              <a:t>отгрузки промышленного комплекса стало увеличение производства: готовых металлических изделии, кроме машин и </a:t>
            </a:r>
            <a:r>
              <a:rPr lang="ru-RU" sz="1600" dirty="0" smtClean="0"/>
              <a:t>оборудования, </a:t>
            </a:r>
            <a:r>
              <a:rPr lang="ru-RU" sz="1600" dirty="0"/>
              <a:t>прочих транспортных средств и оборудования </a:t>
            </a:r>
            <a:r>
              <a:rPr lang="ru-RU" sz="1600" dirty="0" smtClean="0"/>
              <a:t>и </a:t>
            </a:r>
            <a:r>
              <a:rPr lang="ru-RU" sz="1600" dirty="0"/>
              <a:t>пищевых </a:t>
            </a:r>
            <a:r>
              <a:rPr lang="ru-RU" sz="1600" dirty="0" smtClean="0"/>
              <a:t>продуктов.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3518245" y="267084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188,1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3832235" y="226396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224,1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3411815" y="2268815"/>
            <a:ext cx="2320370" cy="2320370"/>
          </a:xfrm>
          <a:prstGeom prst="ellipse">
            <a:avLst/>
          </a:prstGeom>
          <a:solidFill>
            <a:srgbClr val="20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ирог 89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16119588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Пирог 88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13478708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Пирог 87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10347103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83607" y="6350"/>
            <a:ext cx="5976786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3586A"/>
                </a:solidFill>
              </a:rPr>
              <a:t>Структура финансирования по национальным проектам </a:t>
            </a:r>
          </a:p>
          <a:p>
            <a:pPr algn="ctr"/>
            <a:r>
              <a:rPr lang="ru-RU" b="1" dirty="0" smtClean="0">
                <a:solidFill>
                  <a:srgbClr val="23586A"/>
                </a:solidFill>
              </a:rPr>
              <a:t>в 2022 году, млн рублей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>
          <a:xfrm>
            <a:off x="7049035" y="6455833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100</a:t>
            </a:fld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233331" y="2722007"/>
            <a:ext cx="2165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A0A8"/>
                </a:solidFill>
              </a:rPr>
              <a:t>Безопасные  качественные </a:t>
            </a:r>
          </a:p>
          <a:p>
            <a:r>
              <a:rPr lang="ru-RU" sz="2400" b="1" dirty="0" smtClean="0">
                <a:solidFill>
                  <a:srgbClr val="80A0A8"/>
                </a:solidFill>
              </a:rPr>
              <a:t>дороги</a:t>
            </a:r>
          </a:p>
          <a:p>
            <a:r>
              <a:rPr lang="ru-RU" b="1" dirty="0" smtClean="0"/>
              <a:t>959,9</a:t>
            </a:r>
            <a:endParaRPr lang="ru-RU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270244" y="4199335"/>
            <a:ext cx="203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A0A8"/>
                </a:solidFill>
              </a:rPr>
              <a:t>Демография</a:t>
            </a:r>
          </a:p>
          <a:p>
            <a:pPr algn="r"/>
            <a:r>
              <a:rPr lang="ru-RU" b="1" dirty="0" smtClean="0"/>
              <a:t>416,1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545608" y="2412626"/>
            <a:ext cx="1596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A0A8"/>
                </a:solidFill>
              </a:rPr>
              <a:t>Экология</a:t>
            </a:r>
          </a:p>
          <a:p>
            <a:pPr algn="r"/>
            <a:r>
              <a:rPr lang="ru-RU" b="1" dirty="0" smtClean="0"/>
              <a:t>268,4</a:t>
            </a:r>
            <a:endParaRPr lang="ru-RU" b="1" dirty="0"/>
          </a:p>
        </p:txBody>
      </p:sp>
      <p:sp>
        <p:nvSpPr>
          <p:cNvPr id="37" name="Пирог 36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5533632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70867" y="2827867"/>
            <a:ext cx="1202266" cy="1202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516875" y="1172770"/>
            <a:ext cx="2176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A0A8"/>
                </a:solidFill>
              </a:rPr>
              <a:t>Образование</a:t>
            </a:r>
          </a:p>
          <a:p>
            <a:r>
              <a:rPr lang="ru-RU" b="1" dirty="0" smtClean="0"/>
              <a:t>3,0</a:t>
            </a:r>
            <a:endParaRPr lang="ru-RU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438989" y="1001714"/>
            <a:ext cx="2656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A0A8"/>
                </a:solidFill>
              </a:rPr>
              <a:t>Жильё и городская среда</a:t>
            </a:r>
          </a:p>
          <a:p>
            <a:pPr algn="r"/>
            <a:r>
              <a:rPr lang="ru-RU" b="1" dirty="0" smtClean="0"/>
              <a:t>237,2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35448" y="3167390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1 884,6</a:t>
            </a:r>
            <a:endParaRPr lang="ru-RU" sz="2800" b="1" dirty="0"/>
          </a:p>
        </p:txBody>
      </p:sp>
      <p:sp>
        <p:nvSpPr>
          <p:cNvPr id="47" name="Овал 46"/>
          <p:cNvSpPr/>
          <p:nvPr/>
        </p:nvSpPr>
        <p:spPr>
          <a:xfrm>
            <a:off x="3132667" y="1989667"/>
            <a:ext cx="2878666" cy="28786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954183" y="3371850"/>
            <a:ext cx="114300" cy="1143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504101" y="4384171"/>
            <a:ext cx="114300" cy="1143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142193" y="2947498"/>
            <a:ext cx="114300" cy="114300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011695" y="2030202"/>
            <a:ext cx="114300" cy="114300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4514850" y="1932517"/>
            <a:ext cx="114300" cy="114300"/>
          </a:xfrm>
          <a:prstGeom prst="ellipse">
            <a:avLst/>
          </a:prstGeom>
          <a:solidFill>
            <a:srgbClr val="20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134303" y="326377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50,9%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40037" y="398074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22,1%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1341" y="299993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14,2%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362" y="246696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12,6%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6479" y="199664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08076"/>
                </a:solidFill>
              </a:rPr>
              <a:t>0,2%</a:t>
            </a:r>
            <a:endParaRPr lang="ru-RU" sz="1400" b="1" dirty="0">
              <a:solidFill>
                <a:srgbClr val="20807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4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402489" y="336355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402489" y="192507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402489" y="2659534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932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101</a:t>
            </a:fld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489011" y="530174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AB473A"/>
                </a:solidFill>
              </a:rPr>
              <a:t>959,9 млн</a:t>
            </a:r>
            <a:endParaRPr lang="ru-RU" sz="3600" b="1" dirty="0">
              <a:solidFill>
                <a:srgbClr val="AB473A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15189" y="106945"/>
            <a:ext cx="451362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Безопасные качественные дороги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4498" y="4126213"/>
            <a:ext cx="76328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Отремонтировано </a:t>
            </a:r>
            <a:r>
              <a:rPr lang="ru-RU" sz="2800" b="1" dirty="0" smtClean="0">
                <a:solidFill>
                  <a:srgbClr val="80A0A8"/>
                </a:solidFill>
              </a:rPr>
              <a:t>53,35 км</a:t>
            </a:r>
          </a:p>
          <a:p>
            <a:r>
              <a:rPr lang="ru-RU" dirty="0" smtClean="0"/>
              <a:t>участков </a:t>
            </a:r>
            <a:r>
              <a:rPr lang="ru-RU" dirty="0"/>
              <a:t>улично-дорожной сети </a:t>
            </a:r>
            <a:r>
              <a:rPr lang="ru-RU" dirty="0" smtClean="0"/>
              <a:t>города Твери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74498" y="5266758"/>
            <a:ext cx="57362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Внедрены интеллектуальные транспортные системы на </a:t>
            </a:r>
          </a:p>
          <a:p>
            <a:r>
              <a:rPr lang="ru-RU" sz="2800" b="1" dirty="0" smtClean="0">
                <a:solidFill>
                  <a:srgbClr val="80A0A8"/>
                </a:solidFill>
              </a:rPr>
              <a:t>11 светофорных объектах </a:t>
            </a:r>
            <a:r>
              <a:rPr lang="ru-RU" dirty="0" smtClean="0"/>
              <a:t>города Твери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676839" y="674090"/>
            <a:ext cx="325650" cy="358497"/>
          </a:xfrm>
          <a:custGeom>
            <a:avLst/>
            <a:gdLst>
              <a:gd name="connsiteX0" fmla="*/ 328114 w 953139"/>
              <a:gd name="connsiteY0" fmla="*/ 149204 h 1049274"/>
              <a:gd name="connsiteX1" fmla="*/ 328114 w 953139"/>
              <a:gd name="connsiteY1" fmla="*/ 476902 h 1049274"/>
              <a:gd name="connsiteX2" fmla="*/ 647549 w 953139"/>
              <a:gd name="connsiteY2" fmla="*/ 476903 h 1049274"/>
              <a:gd name="connsiteX3" fmla="*/ 811398 w 953139"/>
              <a:gd name="connsiteY3" fmla="*/ 313053 h 1049274"/>
              <a:gd name="connsiteX4" fmla="*/ 647549 w 953139"/>
              <a:gd name="connsiteY4" fmla="*/ 149204 h 1049274"/>
              <a:gd name="connsiteX5" fmla="*/ 186376 w 953139"/>
              <a:gd name="connsiteY5" fmla="*/ 0 h 1049274"/>
              <a:gd name="connsiteX6" fmla="*/ 643448 w 953139"/>
              <a:gd name="connsiteY6" fmla="*/ 0 h 1049274"/>
              <a:gd name="connsiteX7" fmla="*/ 953139 w 953139"/>
              <a:gd name="connsiteY7" fmla="*/ 309691 h 1049274"/>
              <a:gd name="connsiteX8" fmla="*/ 643448 w 953139"/>
              <a:gd name="connsiteY8" fmla="*/ 619383 h 1049274"/>
              <a:gd name="connsiteX9" fmla="*/ 336058 w 953139"/>
              <a:gd name="connsiteY9" fmla="*/ 619382 h 1049274"/>
              <a:gd name="connsiteX10" fmla="*/ 336058 w 953139"/>
              <a:gd name="connsiteY10" fmla="*/ 720632 h 1049274"/>
              <a:gd name="connsiteX11" fmla="*/ 768273 w 953139"/>
              <a:gd name="connsiteY11" fmla="*/ 720632 h 1049274"/>
              <a:gd name="connsiteX12" fmla="*/ 768273 w 953139"/>
              <a:gd name="connsiteY12" fmla="*/ 863112 h 1049274"/>
              <a:gd name="connsiteX13" fmla="*/ 336058 w 953139"/>
              <a:gd name="connsiteY13" fmla="*/ 863112 h 1049274"/>
              <a:gd name="connsiteX14" fmla="*/ 336058 w 953139"/>
              <a:gd name="connsiteY14" fmla="*/ 1049274 h 1049274"/>
              <a:gd name="connsiteX15" fmla="*/ 193578 w 953139"/>
              <a:gd name="connsiteY15" fmla="*/ 1049274 h 1049274"/>
              <a:gd name="connsiteX16" fmla="*/ 193578 w 953139"/>
              <a:gd name="connsiteY16" fmla="*/ 863112 h 1049274"/>
              <a:gd name="connsiteX17" fmla="*/ 0 w 953139"/>
              <a:gd name="connsiteY17" fmla="*/ 863112 h 1049274"/>
              <a:gd name="connsiteX18" fmla="*/ 0 w 953139"/>
              <a:gd name="connsiteY18" fmla="*/ 720632 h 1049274"/>
              <a:gd name="connsiteX19" fmla="*/ 193578 w 953139"/>
              <a:gd name="connsiteY19" fmla="*/ 720632 h 1049274"/>
              <a:gd name="connsiteX20" fmla="*/ 193578 w 953139"/>
              <a:gd name="connsiteY20" fmla="*/ 619382 h 1049274"/>
              <a:gd name="connsiteX21" fmla="*/ 186376 w 953139"/>
              <a:gd name="connsiteY21" fmla="*/ 619382 h 1049274"/>
              <a:gd name="connsiteX22" fmla="*/ 186376 w 953139"/>
              <a:gd name="connsiteY22" fmla="*/ 618504 h 1049274"/>
              <a:gd name="connsiteX23" fmla="*/ 523 w 953139"/>
              <a:gd name="connsiteY23" fmla="*/ 618504 h 1049274"/>
              <a:gd name="connsiteX24" fmla="*/ 523 w 953139"/>
              <a:gd name="connsiteY24" fmla="*/ 476024 h 1049274"/>
              <a:gd name="connsiteX25" fmla="*/ 186376 w 953139"/>
              <a:gd name="connsiteY25" fmla="*/ 476024 h 10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139" h="1049274">
                <a:moveTo>
                  <a:pt x="328114" y="149204"/>
                </a:moveTo>
                <a:lnTo>
                  <a:pt x="328114" y="476902"/>
                </a:lnTo>
                <a:cubicBezTo>
                  <a:pt x="434592" y="476902"/>
                  <a:pt x="541071" y="476903"/>
                  <a:pt x="647549" y="476903"/>
                </a:cubicBezTo>
                <a:cubicBezTo>
                  <a:pt x="738040" y="476903"/>
                  <a:pt x="811398" y="403544"/>
                  <a:pt x="811398" y="313053"/>
                </a:cubicBezTo>
                <a:cubicBezTo>
                  <a:pt x="811398" y="222562"/>
                  <a:pt x="738040" y="149204"/>
                  <a:pt x="647549" y="149204"/>
                </a:cubicBezTo>
                <a:close/>
                <a:moveTo>
                  <a:pt x="186376" y="0"/>
                </a:moveTo>
                <a:lnTo>
                  <a:pt x="643448" y="0"/>
                </a:lnTo>
                <a:cubicBezTo>
                  <a:pt x="814486" y="0"/>
                  <a:pt x="953139" y="138653"/>
                  <a:pt x="953139" y="309691"/>
                </a:cubicBezTo>
                <a:cubicBezTo>
                  <a:pt x="953139" y="480730"/>
                  <a:pt x="814486" y="619383"/>
                  <a:pt x="643448" y="619383"/>
                </a:cubicBezTo>
                <a:lnTo>
                  <a:pt x="336058" y="619382"/>
                </a:lnTo>
                <a:lnTo>
                  <a:pt x="336058" y="720632"/>
                </a:lnTo>
                <a:lnTo>
                  <a:pt x="768273" y="720632"/>
                </a:lnTo>
                <a:lnTo>
                  <a:pt x="768273" y="863112"/>
                </a:lnTo>
                <a:lnTo>
                  <a:pt x="336058" y="863112"/>
                </a:lnTo>
                <a:lnTo>
                  <a:pt x="336058" y="1049274"/>
                </a:lnTo>
                <a:lnTo>
                  <a:pt x="193578" y="1049274"/>
                </a:lnTo>
                <a:lnTo>
                  <a:pt x="193578" y="863112"/>
                </a:lnTo>
                <a:lnTo>
                  <a:pt x="0" y="863112"/>
                </a:lnTo>
                <a:lnTo>
                  <a:pt x="0" y="720632"/>
                </a:lnTo>
                <a:lnTo>
                  <a:pt x="193578" y="720632"/>
                </a:lnTo>
                <a:lnTo>
                  <a:pt x="193578" y="619382"/>
                </a:lnTo>
                <a:lnTo>
                  <a:pt x="186376" y="619382"/>
                </a:lnTo>
                <a:lnTo>
                  <a:pt x="186376" y="618504"/>
                </a:lnTo>
                <a:lnTo>
                  <a:pt x="523" y="618504"/>
                </a:lnTo>
                <a:lnTo>
                  <a:pt x="523" y="476024"/>
                </a:lnTo>
                <a:lnTo>
                  <a:pt x="186376" y="476024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2046" y="4159030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34046" y="5328515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25"/>
          <p:cNvGrpSpPr/>
          <p:nvPr/>
        </p:nvGrpSpPr>
        <p:grpSpPr>
          <a:xfrm>
            <a:off x="72314" y="129134"/>
            <a:ext cx="1608890" cy="1234758"/>
            <a:chOff x="110401" y="145351"/>
            <a:chExt cx="1608890" cy="1234758"/>
          </a:xfrm>
        </p:grpSpPr>
        <p:sp>
          <p:nvSpPr>
            <p:cNvPr id="27" name="Прямоугольник 23"/>
            <p:cNvSpPr>
              <a:spLocks noChangeAspect="1"/>
            </p:cNvSpPr>
            <p:nvPr/>
          </p:nvSpPr>
          <p:spPr>
            <a:xfrm>
              <a:off x="110408" y="145351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DCA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2"/>
            <p:cNvSpPr>
              <a:spLocks noChangeAspect="1"/>
            </p:cNvSpPr>
            <p:nvPr/>
          </p:nvSpPr>
          <p:spPr>
            <a:xfrm>
              <a:off x="110401" y="451103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DC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7244" y="450246"/>
              <a:ext cx="11465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4519" y="147696"/>
              <a:ext cx="1374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solidFill>
                    <a:srgbClr val="DCAA44"/>
                  </a:solidFill>
                </a:rPr>
                <a:t>БЕЗОПАСНЫЕ </a:t>
              </a:r>
            </a:p>
            <a:p>
              <a:pPr algn="ctr"/>
              <a:r>
                <a:rPr lang="ru-RU" sz="700" b="1" dirty="0" smtClean="0">
                  <a:solidFill>
                    <a:srgbClr val="DCAA44"/>
                  </a:solidFill>
                </a:rPr>
                <a:t> КАЧЕСТВЕННЫЕ ДОРОГИ</a:t>
              </a:r>
              <a:endParaRPr lang="ru-RU" sz="700" b="1" dirty="0">
                <a:solidFill>
                  <a:srgbClr val="DCAA44"/>
                </a:solidFill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509" y="2670191"/>
            <a:ext cx="761394" cy="8467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510" y="1149731"/>
            <a:ext cx="776352" cy="103513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920" y="1979696"/>
            <a:ext cx="835533" cy="8413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2489" y="1397299"/>
            <a:ext cx="45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02489" y="2130379"/>
            <a:ext cx="360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02489" y="2823551"/>
            <a:ext cx="2772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02970" y="1397299"/>
            <a:ext cx="45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402970" y="2130379"/>
            <a:ext cx="36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402970" y="2823551"/>
            <a:ext cx="2772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016706" y="142424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100,2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6706" y="215212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798,0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99448" y="2843464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61,7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grpSp>
        <p:nvGrpSpPr>
          <p:cNvPr id="7" name="Группа 73"/>
          <p:cNvGrpSpPr/>
          <p:nvPr/>
        </p:nvGrpSpPr>
        <p:grpSpPr>
          <a:xfrm>
            <a:off x="8219414" y="1358177"/>
            <a:ext cx="578757" cy="559274"/>
            <a:chOff x="8045397" y="2394728"/>
            <a:chExt cx="578757" cy="559274"/>
          </a:xfrm>
        </p:grpSpPr>
        <p:sp>
          <p:nvSpPr>
            <p:cNvPr id="75" name="Овал 74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8" name="Группа 77"/>
          <p:cNvGrpSpPr/>
          <p:nvPr/>
        </p:nvGrpSpPr>
        <p:grpSpPr>
          <a:xfrm>
            <a:off x="8219414" y="2829443"/>
            <a:ext cx="598241" cy="559274"/>
            <a:chOff x="8045397" y="2394728"/>
            <a:chExt cx="598241" cy="559274"/>
          </a:xfrm>
        </p:grpSpPr>
        <p:sp>
          <p:nvSpPr>
            <p:cNvPr id="79" name="Овал 78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45397" y="252047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99,1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Дуга 80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993872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9" name="Группа 81"/>
          <p:cNvGrpSpPr/>
          <p:nvPr/>
        </p:nvGrpSpPr>
        <p:grpSpPr>
          <a:xfrm>
            <a:off x="8219414" y="2100260"/>
            <a:ext cx="578757" cy="559274"/>
            <a:chOff x="8045397" y="2394728"/>
            <a:chExt cx="578757" cy="559274"/>
          </a:xfrm>
        </p:grpSpPr>
        <p:sp>
          <p:nvSpPr>
            <p:cNvPr id="83" name="Овал 82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Дуга 84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flipH="1">
            <a:off x="8012380" y="982184"/>
            <a:ext cx="10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0551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932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102</a:t>
            </a:fld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5575363" y="659377"/>
            <a:ext cx="325650" cy="358497"/>
          </a:xfrm>
          <a:custGeom>
            <a:avLst/>
            <a:gdLst>
              <a:gd name="connsiteX0" fmla="*/ 328114 w 953139"/>
              <a:gd name="connsiteY0" fmla="*/ 149204 h 1049274"/>
              <a:gd name="connsiteX1" fmla="*/ 328114 w 953139"/>
              <a:gd name="connsiteY1" fmla="*/ 476902 h 1049274"/>
              <a:gd name="connsiteX2" fmla="*/ 647549 w 953139"/>
              <a:gd name="connsiteY2" fmla="*/ 476903 h 1049274"/>
              <a:gd name="connsiteX3" fmla="*/ 811398 w 953139"/>
              <a:gd name="connsiteY3" fmla="*/ 313053 h 1049274"/>
              <a:gd name="connsiteX4" fmla="*/ 647549 w 953139"/>
              <a:gd name="connsiteY4" fmla="*/ 149204 h 1049274"/>
              <a:gd name="connsiteX5" fmla="*/ 186376 w 953139"/>
              <a:gd name="connsiteY5" fmla="*/ 0 h 1049274"/>
              <a:gd name="connsiteX6" fmla="*/ 643448 w 953139"/>
              <a:gd name="connsiteY6" fmla="*/ 0 h 1049274"/>
              <a:gd name="connsiteX7" fmla="*/ 953139 w 953139"/>
              <a:gd name="connsiteY7" fmla="*/ 309691 h 1049274"/>
              <a:gd name="connsiteX8" fmla="*/ 643448 w 953139"/>
              <a:gd name="connsiteY8" fmla="*/ 619383 h 1049274"/>
              <a:gd name="connsiteX9" fmla="*/ 336058 w 953139"/>
              <a:gd name="connsiteY9" fmla="*/ 619382 h 1049274"/>
              <a:gd name="connsiteX10" fmla="*/ 336058 w 953139"/>
              <a:gd name="connsiteY10" fmla="*/ 720632 h 1049274"/>
              <a:gd name="connsiteX11" fmla="*/ 768273 w 953139"/>
              <a:gd name="connsiteY11" fmla="*/ 720632 h 1049274"/>
              <a:gd name="connsiteX12" fmla="*/ 768273 w 953139"/>
              <a:gd name="connsiteY12" fmla="*/ 863112 h 1049274"/>
              <a:gd name="connsiteX13" fmla="*/ 336058 w 953139"/>
              <a:gd name="connsiteY13" fmla="*/ 863112 h 1049274"/>
              <a:gd name="connsiteX14" fmla="*/ 336058 w 953139"/>
              <a:gd name="connsiteY14" fmla="*/ 1049274 h 1049274"/>
              <a:gd name="connsiteX15" fmla="*/ 193578 w 953139"/>
              <a:gd name="connsiteY15" fmla="*/ 1049274 h 1049274"/>
              <a:gd name="connsiteX16" fmla="*/ 193578 w 953139"/>
              <a:gd name="connsiteY16" fmla="*/ 863112 h 1049274"/>
              <a:gd name="connsiteX17" fmla="*/ 0 w 953139"/>
              <a:gd name="connsiteY17" fmla="*/ 863112 h 1049274"/>
              <a:gd name="connsiteX18" fmla="*/ 0 w 953139"/>
              <a:gd name="connsiteY18" fmla="*/ 720632 h 1049274"/>
              <a:gd name="connsiteX19" fmla="*/ 193578 w 953139"/>
              <a:gd name="connsiteY19" fmla="*/ 720632 h 1049274"/>
              <a:gd name="connsiteX20" fmla="*/ 193578 w 953139"/>
              <a:gd name="connsiteY20" fmla="*/ 619382 h 1049274"/>
              <a:gd name="connsiteX21" fmla="*/ 186376 w 953139"/>
              <a:gd name="connsiteY21" fmla="*/ 619382 h 1049274"/>
              <a:gd name="connsiteX22" fmla="*/ 186376 w 953139"/>
              <a:gd name="connsiteY22" fmla="*/ 618504 h 1049274"/>
              <a:gd name="connsiteX23" fmla="*/ 523 w 953139"/>
              <a:gd name="connsiteY23" fmla="*/ 618504 h 1049274"/>
              <a:gd name="connsiteX24" fmla="*/ 523 w 953139"/>
              <a:gd name="connsiteY24" fmla="*/ 476024 h 1049274"/>
              <a:gd name="connsiteX25" fmla="*/ 186376 w 953139"/>
              <a:gd name="connsiteY25" fmla="*/ 476024 h 10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139" h="1049274">
                <a:moveTo>
                  <a:pt x="328114" y="149204"/>
                </a:moveTo>
                <a:lnTo>
                  <a:pt x="328114" y="476902"/>
                </a:lnTo>
                <a:cubicBezTo>
                  <a:pt x="434592" y="476902"/>
                  <a:pt x="541071" y="476903"/>
                  <a:pt x="647549" y="476903"/>
                </a:cubicBezTo>
                <a:cubicBezTo>
                  <a:pt x="738040" y="476903"/>
                  <a:pt x="811398" y="403544"/>
                  <a:pt x="811398" y="313053"/>
                </a:cubicBezTo>
                <a:cubicBezTo>
                  <a:pt x="811398" y="222562"/>
                  <a:pt x="738040" y="149204"/>
                  <a:pt x="647549" y="149204"/>
                </a:cubicBezTo>
                <a:close/>
                <a:moveTo>
                  <a:pt x="186376" y="0"/>
                </a:moveTo>
                <a:lnTo>
                  <a:pt x="643448" y="0"/>
                </a:lnTo>
                <a:cubicBezTo>
                  <a:pt x="814486" y="0"/>
                  <a:pt x="953139" y="138653"/>
                  <a:pt x="953139" y="309691"/>
                </a:cubicBezTo>
                <a:cubicBezTo>
                  <a:pt x="953139" y="480730"/>
                  <a:pt x="814486" y="619383"/>
                  <a:pt x="643448" y="619383"/>
                </a:cubicBezTo>
                <a:lnTo>
                  <a:pt x="336058" y="619382"/>
                </a:lnTo>
                <a:lnTo>
                  <a:pt x="336058" y="720632"/>
                </a:lnTo>
                <a:lnTo>
                  <a:pt x="768273" y="720632"/>
                </a:lnTo>
                <a:lnTo>
                  <a:pt x="768273" y="863112"/>
                </a:lnTo>
                <a:lnTo>
                  <a:pt x="336058" y="863112"/>
                </a:lnTo>
                <a:lnTo>
                  <a:pt x="336058" y="1049274"/>
                </a:lnTo>
                <a:lnTo>
                  <a:pt x="193578" y="1049274"/>
                </a:lnTo>
                <a:lnTo>
                  <a:pt x="193578" y="863112"/>
                </a:lnTo>
                <a:lnTo>
                  <a:pt x="0" y="863112"/>
                </a:lnTo>
                <a:lnTo>
                  <a:pt x="0" y="720632"/>
                </a:lnTo>
                <a:lnTo>
                  <a:pt x="193578" y="720632"/>
                </a:lnTo>
                <a:lnTo>
                  <a:pt x="193578" y="619382"/>
                </a:lnTo>
                <a:lnTo>
                  <a:pt x="186376" y="619382"/>
                </a:lnTo>
                <a:lnTo>
                  <a:pt x="186376" y="618504"/>
                </a:lnTo>
                <a:lnTo>
                  <a:pt x="523" y="618504"/>
                </a:lnTo>
                <a:lnTo>
                  <a:pt x="523" y="476024"/>
                </a:lnTo>
                <a:lnTo>
                  <a:pt x="186376" y="476024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2046" y="4835305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385886" y="473922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AB473A"/>
                </a:solidFill>
              </a:defRPr>
            </a:lvl1pPr>
          </a:lstStyle>
          <a:p>
            <a:r>
              <a:rPr lang="ru-RU" dirty="0"/>
              <a:t>416,1 млн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42988" y="104590"/>
            <a:ext cx="26580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Демография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38935" y="4872139"/>
            <a:ext cx="3581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Ввод в эксплуатацию детского сада на 190 мест по ул. </a:t>
            </a:r>
            <a:r>
              <a:rPr lang="ru-RU" dirty="0" err="1" smtClean="0"/>
              <a:t>Склизкова</a:t>
            </a:r>
            <a:endParaRPr lang="ru-RU" dirty="0"/>
          </a:p>
        </p:txBody>
      </p:sp>
      <p:grpSp>
        <p:nvGrpSpPr>
          <p:cNvPr id="2" name="Группа 23"/>
          <p:cNvGrpSpPr/>
          <p:nvPr/>
        </p:nvGrpSpPr>
        <p:grpSpPr>
          <a:xfrm>
            <a:off x="75711" y="72033"/>
            <a:ext cx="1608218" cy="1234758"/>
            <a:chOff x="135247" y="111419"/>
            <a:chExt cx="1608218" cy="1234758"/>
          </a:xfrm>
        </p:grpSpPr>
        <p:sp>
          <p:nvSpPr>
            <p:cNvPr id="25" name="TextBox 24"/>
            <p:cNvSpPr txBox="1"/>
            <p:nvPr/>
          </p:nvSpPr>
          <p:spPr>
            <a:xfrm>
              <a:off x="266250" y="148879"/>
              <a:ext cx="14772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01B3CE"/>
                  </a:solidFill>
                </a:rPr>
                <a:t>ДЕМОГРАФИЯ</a:t>
              </a:r>
              <a:endParaRPr lang="ru-RU" sz="900" b="1" dirty="0">
                <a:solidFill>
                  <a:srgbClr val="01B3CE"/>
                </a:solidFill>
              </a:endParaRPr>
            </a:p>
          </p:txBody>
        </p:sp>
        <p:sp>
          <p:nvSpPr>
            <p:cNvPr id="27" name="Прямоугольник 23"/>
            <p:cNvSpPr>
              <a:spLocks noChangeAspect="1"/>
            </p:cNvSpPr>
            <p:nvPr/>
          </p:nvSpPr>
          <p:spPr>
            <a:xfrm>
              <a:off x="135254" y="111419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01B3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22"/>
            <p:cNvSpPr>
              <a:spLocks noChangeAspect="1"/>
            </p:cNvSpPr>
            <p:nvPr/>
          </p:nvSpPr>
          <p:spPr>
            <a:xfrm>
              <a:off x="135247" y="417171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01B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5274" y="417171"/>
              <a:ext cx="12269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2402489" y="336355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02489" y="192507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402489" y="2659534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509" y="2670191"/>
            <a:ext cx="761394" cy="84672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510" y="1149731"/>
            <a:ext cx="776352" cy="103513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920" y="1979696"/>
            <a:ext cx="835533" cy="84136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402489" y="1397299"/>
            <a:ext cx="45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402489" y="2823551"/>
            <a:ext cx="2772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402970" y="1397299"/>
            <a:ext cx="26604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402970" y="2130379"/>
            <a:ext cx="6876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402970" y="2823551"/>
            <a:ext cx="36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99448" y="142424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164,1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2190" y="2152124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42,5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99448" y="2843464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209,5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grpSp>
        <p:nvGrpSpPr>
          <p:cNvPr id="4" name="Группа 62"/>
          <p:cNvGrpSpPr/>
          <p:nvPr/>
        </p:nvGrpSpPr>
        <p:grpSpPr>
          <a:xfrm>
            <a:off x="8219414" y="1358177"/>
            <a:ext cx="578757" cy="559274"/>
            <a:chOff x="8045397" y="2394728"/>
            <a:chExt cx="578757" cy="559274"/>
          </a:xfrm>
        </p:grpSpPr>
        <p:sp>
          <p:nvSpPr>
            <p:cNvPr id="66" name="Овал 65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Дуга 67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Группа 68"/>
          <p:cNvGrpSpPr/>
          <p:nvPr/>
        </p:nvGrpSpPr>
        <p:grpSpPr>
          <a:xfrm>
            <a:off x="8219414" y="2829443"/>
            <a:ext cx="598241" cy="559274"/>
            <a:chOff x="8045397" y="2394728"/>
            <a:chExt cx="598241" cy="559274"/>
          </a:xfrm>
        </p:grpSpPr>
        <p:sp>
          <p:nvSpPr>
            <p:cNvPr id="70" name="Овал 69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45397" y="252047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94,4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Дуга 71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300927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Группа 72"/>
          <p:cNvGrpSpPr/>
          <p:nvPr/>
        </p:nvGrpSpPr>
        <p:grpSpPr>
          <a:xfrm>
            <a:off x="8219414" y="2100260"/>
            <a:ext cx="578757" cy="559274"/>
            <a:chOff x="8045397" y="2394728"/>
            <a:chExt cx="578757" cy="559274"/>
          </a:xfrm>
        </p:grpSpPr>
        <p:sp>
          <p:nvSpPr>
            <p:cNvPr id="74" name="Овал 73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Дуга 75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012380" y="982184"/>
            <a:ext cx="10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702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932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103</a:t>
            </a:fld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5933097" y="650226"/>
            <a:ext cx="325650" cy="358497"/>
          </a:xfrm>
          <a:custGeom>
            <a:avLst/>
            <a:gdLst>
              <a:gd name="connsiteX0" fmla="*/ 328114 w 953139"/>
              <a:gd name="connsiteY0" fmla="*/ 149204 h 1049274"/>
              <a:gd name="connsiteX1" fmla="*/ 328114 w 953139"/>
              <a:gd name="connsiteY1" fmla="*/ 476902 h 1049274"/>
              <a:gd name="connsiteX2" fmla="*/ 647549 w 953139"/>
              <a:gd name="connsiteY2" fmla="*/ 476903 h 1049274"/>
              <a:gd name="connsiteX3" fmla="*/ 811398 w 953139"/>
              <a:gd name="connsiteY3" fmla="*/ 313053 h 1049274"/>
              <a:gd name="connsiteX4" fmla="*/ 647549 w 953139"/>
              <a:gd name="connsiteY4" fmla="*/ 149204 h 1049274"/>
              <a:gd name="connsiteX5" fmla="*/ 186376 w 953139"/>
              <a:gd name="connsiteY5" fmla="*/ 0 h 1049274"/>
              <a:gd name="connsiteX6" fmla="*/ 643448 w 953139"/>
              <a:gd name="connsiteY6" fmla="*/ 0 h 1049274"/>
              <a:gd name="connsiteX7" fmla="*/ 953139 w 953139"/>
              <a:gd name="connsiteY7" fmla="*/ 309691 h 1049274"/>
              <a:gd name="connsiteX8" fmla="*/ 643448 w 953139"/>
              <a:gd name="connsiteY8" fmla="*/ 619383 h 1049274"/>
              <a:gd name="connsiteX9" fmla="*/ 336058 w 953139"/>
              <a:gd name="connsiteY9" fmla="*/ 619382 h 1049274"/>
              <a:gd name="connsiteX10" fmla="*/ 336058 w 953139"/>
              <a:gd name="connsiteY10" fmla="*/ 720632 h 1049274"/>
              <a:gd name="connsiteX11" fmla="*/ 768273 w 953139"/>
              <a:gd name="connsiteY11" fmla="*/ 720632 h 1049274"/>
              <a:gd name="connsiteX12" fmla="*/ 768273 w 953139"/>
              <a:gd name="connsiteY12" fmla="*/ 863112 h 1049274"/>
              <a:gd name="connsiteX13" fmla="*/ 336058 w 953139"/>
              <a:gd name="connsiteY13" fmla="*/ 863112 h 1049274"/>
              <a:gd name="connsiteX14" fmla="*/ 336058 w 953139"/>
              <a:gd name="connsiteY14" fmla="*/ 1049274 h 1049274"/>
              <a:gd name="connsiteX15" fmla="*/ 193578 w 953139"/>
              <a:gd name="connsiteY15" fmla="*/ 1049274 h 1049274"/>
              <a:gd name="connsiteX16" fmla="*/ 193578 w 953139"/>
              <a:gd name="connsiteY16" fmla="*/ 863112 h 1049274"/>
              <a:gd name="connsiteX17" fmla="*/ 0 w 953139"/>
              <a:gd name="connsiteY17" fmla="*/ 863112 h 1049274"/>
              <a:gd name="connsiteX18" fmla="*/ 0 w 953139"/>
              <a:gd name="connsiteY18" fmla="*/ 720632 h 1049274"/>
              <a:gd name="connsiteX19" fmla="*/ 193578 w 953139"/>
              <a:gd name="connsiteY19" fmla="*/ 720632 h 1049274"/>
              <a:gd name="connsiteX20" fmla="*/ 193578 w 953139"/>
              <a:gd name="connsiteY20" fmla="*/ 619382 h 1049274"/>
              <a:gd name="connsiteX21" fmla="*/ 186376 w 953139"/>
              <a:gd name="connsiteY21" fmla="*/ 619382 h 1049274"/>
              <a:gd name="connsiteX22" fmla="*/ 186376 w 953139"/>
              <a:gd name="connsiteY22" fmla="*/ 618504 h 1049274"/>
              <a:gd name="connsiteX23" fmla="*/ 523 w 953139"/>
              <a:gd name="connsiteY23" fmla="*/ 618504 h 1049274"/>
              <a:gd name="connsiteX24" fmla="*/ 523 w 953139"/>
              <a:gd name="connsiteY24" fmla="*/ 476024 h 1049274"/>
              <a:gd name="connsiteX25" fmla="*/ 186376 w 953139"/>
              <a:gd name="connsiteY25" fmla="*/ 476024 h 10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139" h="1049274">
                <a:moveTo>
                  <a:pt x="328114" y="149204"/>
                </a:moveTo>
                <a:lnTo>
                  <a:pt x="328114" y="476902"/>
                </a:lnTo>
                <a:cubicBezTo>
                  <a:pt x="434592" y="476902"/>
                  <a:pt x="541071" y="476903"/>
                  <a:pt x="647549" y="476903"/>
                </a:cubicBezTo>
                <a:cubicBezTo>
                  <a:pt x="738040" y="476903"/>
                  <a:pt x="811398" y="403544"/>
                  <a:pt x="811398" y="313053"/>
                </a:cubicBezTo>
                <a:cubicBezTo>
                  <a:pt x="811398" y="222562"/>
                  <a:pt x="738040" y="149204"/>
                  <a:pt x="647549" y="149204"/>
                </a:cubicBezTo>
                <a:close/>
                <a:moveTo>
                  <a:pt x="186376" y="0"/>
                </a:moveTo>
                <a:lnTo>
                  <a:pt x="643448" y="0"/>
                </a:lnTo>
                <a:cubicBezTo>
                  <a:pt x="814486" y="0"/>
                  <a:pt x="953139" y="138653"/>
                  <a:pt x="953139" y="309691"/>
                </a:cubicBezTo>
                <a:cubicBezTo>
                  <a:pt x="953139" y="480730"/>
                  <a:pt x="814486" y="619383"/>
                  <a:pt x="643448" y="619383"/>
                </a:cubicBezTo>
                <a:lnTo>
                  <a:pt x="336058" y="619382"/>
                </a:lnTo>
                <a:lnTo>
                  <a:pt x="336058" y="720632"/>
                </a:lnTo>
                <a:lnTo>
                  <a:pt x="768273" y="720632"/>
                </a:lnTo>
                <a:lnTo>
                  <a:pt x="768273" y="863112"/>
                </a:lnTo>
                <a:lnTo>
                  <a:pt x="336058" y="863112"/>
                </a:lnTo>
                <a:lnTo>
                  <a:pt x="336058" y="1049274"/>
                </a:lnTo>
                <a:lnTo>
                  <a:pt x="193578" y="1049274"/>
                </a:lnTo>
                <a:lnTo>
                  <a:pt x="193578" y="863112"/>
                </a:lnTo>
                <a:lnTo>
                  <a:pt x="0" y="863112"/>
                </a:lnTo>
                <a:lnTo>
                  <a:pt x="0" y="720632"/>
                </a:lnTo>
                <a:lnTo>
                  <a:pt x="193578" y="720632"/>
                </a:lnTo>
                <a:lnTo>
                  <a:pt x="193578" y="619382"/>
                </a:lnTo>
                <a:lnTo>
                  <a:pt x="186376" y="619382"/>
                </a:lnTo>
                <a:lnTo>
                  <a:pt x="186376" y="618504"/>
                </a:lnTo>
                <a:lnTo>
                  <a:pt x="523" y="618504"/>
                </a:lnTo>
                <a:lnTo>
                  <a:pt x="523" y="476024"/>
                </a:lnTo>
                <a:lnTo>
                  <a:pt x="186376" y="476024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2046" y="4835305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35035" y="464771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AB473A"/>
                </a:solidFill>
              </a:defRPr>
            </a:lvl1pPr>
          </a:lstStyle>
          <a:p>
            <a:r>
              <a:rPr lang="ru-RU" dirty="0" smtClean="0"/>
              <a:t>268,4 </a:t>
            </a:r>
            <a:r>
              <a:rPr lang="ru-RU" dirty="0"/>
              <a:t>млн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42988" y="104590"/>
            <a:ext cx="26580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Экология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50085" y="4779395"/>
            <a:ext cx="4741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Осуществляется реконструкция </a:t>
            </a:r>
            <a:r>
              <a:rPr lang="ru-RU" dirty="0"/>
              <a:t>блока биологической очистки очистных сооружений канализации города Твери 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402489" y="336355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02489" y="192507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02489" y="2659534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509" y="2670191"/>
            <a:ext cx="761394" cy="8467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510" y="1149731"/>
            <a:ext cx="776352" cy="10351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920" y="1979696"/>
            <a:ext cx="835533" cy="84136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402489" y="1397299"/>
            <a:ext cx="45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02970" y="1397299"/>
            <a:ext cx="36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02970" y="2130379"/>
            <a:ext cx="9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02970" y="2823551"/>
            <a:ext cx="36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199448" y="142424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260,4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64932" y="215212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6,4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64932" y="284346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1,6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grpSp>
        <p:nvGrpSpPr>
          <p:cNvPr id="2" name="Группа 55"/>
          <p:cNvGrpSpPr/>
          <p:nvPr/>
        </p:nvGrpSpPr>
        <p:grpSpPr>
          <a:xfrm>
            <a:off x="8182438" y="1358177"/>
            <a:ext cx="578757" cy="559274"/>
            <a:chOff x="8045397" y="2394728"/>
            <a:chExt cx="578757" cy="559274"/>
          </a:xfrm>
        </p:grpSpPr>
        <p:sp>
          <p:nvSpPr>
            <p:cNvPr id="57" name="Овал 56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Дуга 58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Группа 66"/>
          <p:cNvGrpSpPr/>
          <p:nvPr/>
        </p:nvGrpSpPr>
        <p:grpSpPr>
          <a:xfrm>
            <a:off x="8182438" y="2100260"/>
            <a:ext cx="578757" cy="559274"/>
            <a:chOff x="8045397" y="2394728"/>
            <a:chExt cx="578757" cy="559274"/>
          </a:xfrm>
        </p:grpSpPr>
        <p:sp>
          <p:nvSpPr>
            <p:cNvPr id="68" name="Овал 67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Дуга 69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Группа 70"/>
          <p:cNvGrpSpPr/>
          <p:nvPr/>
        </p:nvGrpSpPr>
        <p:grpSpPr>
          <a:xfrm>
            <a:off x="80289" y="79649"/>
            <a:ext cx="1705110" cy="1258934"/>
            <a:chOff x="84420" y="59666"/>
            <a:chExt cx="1705110" cy="1258934"/>
          </a:xfrm>
        </p:grpSpPr>
        <p:sp>
          <p:nvSpPr>
            <p:cNvPr id="72" name="Прямоугольник 23"/>
            <p:cNvSpPr>
              <a:spLocks noChangeAspect="1"/>
            </p:cNvSpPr>
            <p:nvPr/>
          </p:nvSpPr>
          <p:spPr>
            <a:xfrm>
              <a:off x="105688" y="59666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86C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22"/>
            <p:cNvSpPr>
              <a:spLocks noChangeAspect="1"/>
            </p:cNvSpPr>
            <p:nvPr/>
          </p:nvSpPr>
          <p:spPr>
            <a:xfrm>
              <a:off x="84420" y="389594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86C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4936" y="360647"/>
              <a:ext cx="10823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2315" y="137907"/>
              <a:ext cx="14772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86C879"/>
                  </a:solidFill>
                </a:rPr>
                <a:t>ЭКОЛОГИЯ</a:t>
              </a:r>
              <a:endParaRPr lang="ru-RU" sz="900" b="1" dirty="0">
                <a:solidFill>
                  <a:srgbClr val="86C879"/>
                </a:solidFill>
              </a:endParaRPr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8182438" y="2843464"/>
            <a:ext cx="578757" cy="559274"/>
            <a:chOff x="8045397" y="2394728"/>
            <a:chExt cx="578757" cy="559274"/>
          </a:xfrm>
        </p:grpSpPr>
        <p:sp>
          <p:nvSpPr>
            <p:cNvPr id="42" name="Овал 41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Дуга 43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8012380" y="982184"/>
            <a:ext cx="10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9156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932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104</a:t>
            </a:fld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5916280" y="649950"/>
            <a:ext cx="325650" cy="358497"/>
          </a:xfrm>
          <a:custGeom>
            <a:avLst/>
            <a:gdLst>
              <a:gd name="connsiteX0" fmla="*/ 328114 w 953139"/>
              <a:gd name="connsiteY0" fmla="*/ 149204 h 1049274"/>
              <a:gd name="connsiteX1" fmla="*/ 328114 w 953139"/>
              <a:gd name="connsiteY1" fmla="*/ 476902 h 1049274"/>
              <a:gd name="connsiteX2" fmla="*/ 647549 w 953139"/>
              <a:gd name="connsiteY2" fmla="*/ 476903 h 1049274"/>
              <a:gd name="connsiteX3" fmla="*/ 811398 w 953139"/>
              <a:gd name="connsiteY3" fmla="*/ 313053 h 1049274"/>
              <a:gd name="connsiteX4" fmla="*/ 647549 w 953139"/>
              <a:gd name="connsiteY4" fmla="*/ 149204 h 1049274"/>
              <a:gd name="connsiteX5" fmla="*/ 186376 w 953139"/>
              <a:gd name="connsiteY5" fmla="*/ 0 h 1049274"/>
              <a:gd name="connsiteX6" fmla="*/ 643448 w 953139"/>
              <a:gd name="connsiteY6" fmla="*/ 0 h 1049274"/>
              <a:gd name="connsiteX7" fmla="*/ 953139 w 953139"/>
              <a:gd name="connsiteY7" fmla="*/ 309691 h 1049274"/>
              <a:gd name="connsiteX8" fmla="*/ 643448 w 953139"/>
              <a:gd name="connsiteY8" fmla="*/ 619383 h 1049274"/>
              <a:gd name="connsiteX9" fmla="*/ 336058 w 953139"/>
              <a:gd name="connsiteY9" fmla="*/ 619382 h 1049274"/>
              <a:gd name="connsiteX10" fmla="*/ 336058 w 953139"/>
              <a:gd name="connsiteY10" fmla="*/ 720632 h 1049274"/>
              <a:gd name="connsiteX11" fmla="*/ 768273 w 953139"/>
              <a:gd name="connsiteY11" fmla="*/ 720632 h 1049274"/>
              <a:gd name="connsiteX12" fmla="*/ 768273 w 953139"/>
              <a:gd name="connsiteY12" fmla="*/ 863112 h 1049274"/>
              <a:gd name="connsiteX13" fmla="*/ 336058 w 953139"/>
              <a:gd name="connsiteY13" fmla="*/ 863112 h 1049274"/>
              <a:gd name="connsiteX14" fmla="*/ 336058 w 953139"/>
              <a:gd name="connsiteY14" fmla="*/ 1049274 h 1049274"/>
              <a:gd name="connsiteX15" fmla="*/ 193578 w 953139"/>
              <a:gd name="connsiteY15" fmla="*/ 1049274 h 1049274"/>
              <a:gd name="connsiteX16" fmla="*/ 193578 w 953139"/>
              <a:gd name="connsiteY16" fmla="*/ 863112 h 1049274"/>
              <a:gd name="connsiteX17" fmla="*/ 0 w 953139"/>
              <a:gd name="connsiteY17" fmla="*/ 863112 h 1049274"/>
              <a:gd name="connsiteX18" fmla="*/ 0 w 953139"/>
              <a:gd name="connsiteY18" fmla="*/ 720632 h 1049274"/>
              <a:gd name="connsiteX19" fmla="*/ 193578 w 953139"/>
              <a:gd name="connsiteY19" fmla="*/ 720632 h 1049274"/>
              <a:gd name="connsiteX20" fmla="*/ 193578 w 953139"/>
              <a:gd name="connsiteY20" fmla="*/ 619382 h 1049274"/>
              <a:gd name="connsiteX21" fmla="*/ 186376 w 953139"/>
              <a:gd name="connsiteY21" fmla="*/ 619382 h 1049274"/>
              <a:gd name="connsiteX22" fmla="*/ 186376 w 953139"/>
              <a:gd name="connsiteY22" fmla="*/ 618504 h 1049274"/>
              <a:gd name="connsiteX23" fmla="*/ 523 w 953139"/>
              <a:gd name="connsiteY23" fmla="*/ 618504 h 1049274"/>
              <a:gd name="connsiteX24" fmla="*/ 523 w 953139"/>
              <a:gd name="connsiteY24" fmla="*/ 476024 h 1049274"/>
              <a:gd name="connsiteX25" fmla="*/ 186376 w 953139"/>
              <a:gd name="connsiteY25" fmla="*/ 476024 h 10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139" h="1049274">
                <a:moveTo>
                  <a:pt x="328114" y="149204"/>
                </a:moveTo>
                <a:lnTo>
                  <a:pt x="328114" y="476902"/>
                </a:lnTo>
                <a:cubicBezTo>
                  <a:pt x="434592" y="476902"/>
                  <a:pt x="541071" y="476903"/>
                  <a:pt x="647549" y="476903"/>
                </a:cubicBezTo>
                <a:cubicBezTo>
                  <a:pt x="738040" y="476903"/>
                  <a:pt x="811398" y="403544"/>
                  <a:pt x="811398" y="313053"/>
                </a:cubicBezTo>
                <a:cubicBezTo>
                  <a:pt x="811398" y="222562"/>
                  <a:pt x="738040" y="149204"/>
                  <a:pt x="647549" y="149204"/>
                </a:cubicBezTo>
                <a:close/>
                <a:moveTo>
                  <a:pt x="186376" y="0"/>
                </a:moveTo>
                <a:lnTo>
                  <a:pt x="643448" y="0"/>
                </a:lnTo>
                <a:cubicBezTo>
                  <a:pt x="814486" y="0"/>
                  <a:pt x="953139" y="138653"/>
                  <a:pt x="953139" y="309691"/>
                </a:cubicBezTo>
                <a:cubicBezTo>
                  <a:pt x="953139" y="480730"/>
                  <a:pt x="814486" y="619383"/>
                  <a:pt x="643448" y="619383"/>
                </a:cubicBezTo>
                <a:lnTo>
                  <a:pt x="336058" y="619382"/>
                </a:lnTo>
                <a:lnTo>
                  <a:pt x="336058" y="720632"/>
                </a:lnTo>
                <a:lnTo>
                  <a:pt x="768273" y="720632"/>
                </a:lnTo>
                <a:lnTo>
                  <a:pt x="768273" y="863112"/>
                </a:lnTo>
                <a:lnTo>
                  <a:pt x="336058" y="863112"/>
                </a:lnTo>
                <a:lnTo>
                  <a:pt x="336058" y="1049274"/>
                </a:lnTo>
                <a:lnTo>
                  <a:pt x="193578" y="1049274"/>
                </a:lnTo>
                <a:lnTo>
                  <a:pt x="193578" y="863112"/>
                </a:lnTo>
                <a:lnTo>
                  <a:pt x="0" y="863112"/>
                </a:lnTo>
                <a:lnTo>
                  <a:pt x="0" y="720632"/>
                </a:lnTo>
                <a:lnTo>
                  <a:pt x="193578" y="720632"/>
                </a:lnTo>
                <a:lnTo>
                  <a:pt x="193578" y="619382"/>
                </a:lnTo>
                <a:lnTo>
                  <a:pt x="186376" y="619382"/>
                </a:lnTo>
                <a:lnTo>
                  <a:pt x="186376" y="618504"/>
                </a:lnTo>
                <a:lnTo>
                  <a:pt x="523" y="618504"/>
                </a:lnTo>
                <a:lnTo>
                  <a:pt x="523" y="476024"/>
                </a:lnTo>
                <a:lnTo>
                  <a:pt x="186376" y="476024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24521" y="5368705"/>
            <a:ext cx="36000" cy="1008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24353" y="492091"/>
            <a:ext cx="216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AB473A"/>
                </a:solidFill>
              </a:defRPr>
            </a:lvl1pPr>
          </a:lstStyle>
          <a:p>
            <a:r>
              <a:rPr lang="ru-RU" dirty="0"/>
              <a:t>237,2 млн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72164" y="104590"/>
            <a:ext cx="29996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Жильё и городская среда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0046" y="3952805"/>
            <a:ext cx="715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Завершена модернизация </a:t>
            </a:r>
            <a:r>
              <a:rPr lang="ru-RU" dirty="0"/>
              <a:t>нитки водовода от </a:t>
            </a:r>
            <a:r>
              <a:rPr lang="ru-RU" dirty="0" err="1"/>
              <a:t>Тверецкого</a:t>
            </a:r>
            <a:r>
              <a:rPr lang="ru-RU" dirty="0"/>
              <a:t> водозабора до </a:t>
            </a:r>
            <a:r>
              <a:rPr lang="ru-RU" dirty="0" smtClean="0"/>
              <a:t>дюкера Восточного </a:t>
            </a:r>
            <a:r>
              <a:rPr lang="ru-RU" dirty="0"/>
              <a:t>моста с </a:t>
            </a:r>
            <a:r>
              <a:rPr lang="ru-RU" dirty="0" err="1"/>
              <a:t>Ду</a:t>
            </a:r>
            <a:r>
              <a:rPr lang="ru-RU" dirty="0"/>
              <a:t> 600 на </a:t>
            </a:r>
            <a:r>
              <a:rPr lang="ru-RU" dirty="0" err="1"/>
              <a:t>Ду</a:t>
            </a:r>
            <a:r>
              <a:rPr lang="ru-RU" dirty="0"/>
              <a:t> 800, </a:t>
            </a:r>
            <a:r>
              <a:rPr lang="ru-RU" dirty="0" err="1"/>
              <a:t>протяженность</a:t>
            </a:r>
            <a:r>
              <a:rPr lang="ru-RU" dirty="0"/>
              <a:t> 7500 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70046" y="4787205"/>
            <a:ext cx="444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Строительство автодороги </a:t>
            </a:r>
            <a:r>
              <a:rPr lang="ru-RU" dirty="0"/>
              <a:t>по ул. Левитана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70046" y="5263636"/>
            <a:ext cx="756130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Благоустройство 3 общественных и 1 дворовой территорий: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Зелёная зона в микрорайоне </a:t>
            </a:r>
            <a:r>
              <a:rPr lang="ru-RU" sz="1400" dirty="0" err="1">
                <a:cs typeface="Times New Roman" panose="02020603050405020304" pitchFamily="18" charset="0"/>
              </a:rPr>
              <a:t>Мигалово</a:t>
            </a:r>
            <a:r>
              <a:rPr lang="ru-RU" sz="1400" dirty="0">
                <a:cs typeface="Times New Roman" panose="02020603050405020304" pitchFamily="18" charset="0"/>
              </a:rPr>
              <a:t> (ул. Громова)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Times New Roman" panose="02020603050405020304" pitchFamily="18" charset="0"/>
              </a:rPr>
              <a:t>Улица </a:t>
            </a:r>
            <a:r>
              <a:rPr lang="ru-RU" sz="1400" dirty="0" err="1">
                <a:cs typeface="Times New Roman" panose="02020603050405020304" pitchFamily="18" charset="0"/>
              </a:rPr>
              <a:t>Хромова</a:t>
            </a:r>
            <a:r>
              <a:rPr lang="ru-RU" sz="1400" dirty="0">
                <a:cs typeface="Times New Roman" panose="02020603050405020304" pitchFamily="18" charset="0"/>
              </a:rPr>
              <a:t> (в районе застройки </a:t>
            </a:r>
            <a:r>
              <a:rPr lang="ru-RU" sz="1400" dirty="0" smtClean="0">
                <a:cs typeface="Times New Roman" panose="02020603050405020304" pitchFamily="18" charset="0"/>
              </a:rPr>
              <a:t>Молодёжного </a:t>
            </a:r>
            <a:r>
              <a:rPr lang="ru-RU" sz="1400" dirty="0">
                <a:cs typeface="Times New Roman" panose="02020603050405020304" pitchFamily="18" charset="0"/>
              </a:rPr>
              <a:t>жилого комплекса)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Times New Roman" panose="02020603050405020304" pitchFamily="18" charset="0"/>
              </a:rPr>
              <a:t>Сквер на набережной </a:t>
            </a:r>
            <a:r>
              <a:rPr lang="ru-RU" sz="1400" dirty="0">
                <a:cs typeface="Times New Roman" panose="02020603050405020304" pitchFamily="18" charset="0"/>
              </a:rPr>
              <a:t>Афанасия Никитина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Times New Roman" panose="02020603050405020304" pitchFamily="18" charset="0"/>
              </a:rPr>
              <a:t>Дворовые </a:t>
            </a:r>
            <a:r>
              <a:rPr lang="ru-RU" sz="1400" dirty="0">
                <a:cs typeface="Times New Roman" panose="02020603050405020304" pitchFamily="18" charset="0"/>
              </a:rPr>
              <a:t>территории многоквартирных жилых домов по ул. </a:t>
            </a:r>
            <a:r>
              <a:rPr lang="ru-RU" sz="1400" dirty="0" err="1">
                <a:cs typeface="Times New Roman" panose="02020603050405020304" pitchFamily="18" charset="0"/>
              </a:rPr>
              <a:t>Артюхиной</a:t>
            </a:r>
            <a:r>
              <a:rPr lang="ru-RU" sz="1400" dirty="0">
                <a:cs typeface="Times New Roman" panose="02020603050405020304" pitchFamily="18" charset="0"/>
              </a:rPr>
              <a:t>, д.9, корп.1- </a:t>
            </a:r>
            <a:r>
              <a:rPr lang="ru-RU" sz="1400" dirty="0" smtClean="0">
                <a:cs typeface="Times New Roman" panose="02020603050405020304" pitchFamily="18" charset="0"/>
              </a:rPr>
              <a:t>корп.4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24521" y="3915970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4521" y="4792846"/>
            <a:ext cx="36000" cy="396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02489" y="336355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02489" y="192507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402489" y="2659534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509" y="2670191"/>
            <a:ext cx="761394" cy="8467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510" y="1149731"/>
            <a:ext cx="776352" cy="10351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920" y="1979696"/>
            <a:ext cx="835533" cy="841366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402489" y="1397299"/>
            <a:ext cx="450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402489" y="2823551"/>
            <a:ext cx="2772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402970" y="1397299"/>
            <a:ext cx="36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402970" y="2130379"/>
            <a:ext cx="1116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402970" y="2823551"/>
            <a:ext cx="288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199448" y="142424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213,7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64932" y="215212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6,6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82190" y="2843464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16,9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grpSp>
        <p:nvGrpSpPr>
          <p:cNvPr id="2" name="Группа 62"/>
          <p:cNvGrpSpPr/>
          <p:nvPr/>
        </p:nvGrpSpPr>
        <p:grpSpPr>
          <a:xfrm>
            <a:off x="8219414" y="1358177"/>
            <a:ext cx="578757" cy="559274"/>
            <a:chOff x="8045397" y="2394728"/>
            <a:chExt cx="578757" cy="559274"/>
          </a:xfrm>
        </p:grpSpPr>
        <p:sp>
          <p:nvSpPr>
            <p:cNvPr id="66" name="Овал 65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Дуга 67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Группа 68"/>
          <p:cNvGrpSpPr/>
          <p:nvPr/>
        </p:nvGrpSpPr>
        <p:grpSpPr>
          <a:xfrm>
            <a:off x="8219414" y="2829443"/>
            <a:ext cx="598241" cy="559274"/>
            <a:chOff x="8045397" y="2394728"/>
            <a:chExt cx="598241" cy="559274"/>
          </a:xfrm>
        </p:grpSpPr>
        <p:sp>
          <p:nvSpPr>
            <p:cNvPr id="70" name="Овал 69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45397" y="252047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91,4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Дуга 71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470716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Группа 72"/>
          <p:cNvGrpSpPr/>
          <p:nvPr/>
        </p:nvGrpSpPr>
        <p:grpSpPr>
          <a:xfrm>
            <a:off x="8219414" y="2100260"/>
            <a:ext cx="578757" cy="559274"/>
            <a:chOff x="8045397" y="2394728"/>
            <a:chExt cx="578757" cy="559274"/>
          </a:xfrm>
        </p:grpSpPr>
        <p:sp>
          <p:nvSpPr>
            <p:cNvPr id="74" name="Овал 73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Дуга 75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6" name="Группа 76"/>
          <p:cNvGrpSpPr/>
          <p:nvPr/>
        </p:nvGrpSpPr>
        <p:grpSpPr>
          <a:xfrm>
            <a:off x="76560" y="75078"/>
            <a:ext cx="1690264" cy="1252459"/>
            <a:chOff x="42335" y="2805065"/>
            <a:chExt cx="1690264" cy="1252459"/>
          </a:xfrm>
        </p:grpSpPr>
        <p:sp>
          <p:nvSpPr>
            <p:cNvPr id="78" name="Прямоугольник 23"/>
            <p:cNvSpPr>
              <a:spLocks noChangeAspect="1"/>
            </p:cNvSpPr>
            <p:nvPr/>
          </p:nvSpPr>
          <p:spPr>
            <a:xfrm>
              <a:off x="42342" y="2828481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41BA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22"/>
            <p:cNvSpPr>
              <a:spLocks noChangeAspect="1"/>
            </p:cNvSpPr>
            <p:nvPr/>
          </p:nvSpPr>
          <p:spPr>
            <a:xfrm>
              <a:off x="42335" y="3128518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41B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5384" y="2805065"/>
              <a:ext cx="1477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41BA7C"/>
                  </a:solidFill>
                </a:rPr>
                <a:t>ЖИЛЬЁ И </a:t>
              </a:r>
            </a:p>
            <a:p>
              <a:pPr algn="ctr"/>
              <a:r>
                <a:rPr lang="ru-RU" sz="900" b="1" dirty="0" smtClean="0">
                  <a:solidFill>
                    <a:srgbClr val="41BA7C"/>
                  </a:solidFill>
                </a:rPr>
                <a:t>ГОРОДСКАЯ СРЕДА</a:t>
              </a:r>
              <a:endParaRPr lang="ru-RU" sz="900" b="1" dirty="0">
                <a:solidFill>
                  <a:srgbClr val="41BA7C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5384" y="3109679"/>
              <a:ext cx="11937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flipH="1">
            <a:off x="8012380" y="982184"/>
            <a:ext cx="10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472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932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105</a:t>
            </a:fld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5901013" y="638304"/>
            <a:ext cx="325650" cy="358497"/>
          </a:xfrm>
          <a:custGeom>
            <a:avLst/>
            <a:gdLst>
              <a:gd name="connsiteX0" fmla="*/ 328114 w 953139"/>
              <a:gd name="connsiteY0" fmla="*/ 149204 h 1049274"/>
              <a:gd name="connsiteX1" fmla="*/ 328114 w 953139"/>
              <a:gd name="connsiteY1" fmla="*/ 476902 h 1049274"/>
              <a:gd name="connsiteX2" fmla="*/ 647549 w 953139"/>
              <a:gd name="connsiteY2" fmla="*/ 476903 h 1049274"/>
              <a:gd name="connsiteX3" fmla="*/ 811398 w 953139"/>
              <a:gd name="connsiteY3" fmla="*/ 313053 h 1049274"/>
              <a:gd name="connsiteX4" fmla="*/ 647549 w 953139"/>
              <a:gd name="connsiteY4" fmla="*/ 149204 h 1049274"/>
              <a:gd name="connsiteX5" fmla="*/ 186376 w 953139"/>
              <a:gd name="connsiteY5" fmla="*/ 0 h 1049274"/>
              <a:gd name="connsiteX6" fmla="*/ 643448 w 953139"/>
              <a:gd name="connsiteY6" fmla="*/ 0 h 1049274"/>
              <a:gd name="connsiteX7" fmla="*/ 953139 w 953139"/>
              <a:gd name="connsiteY7" fmla="*/ 309691 h 1049274"/>
              <a:gd name="connsiteX8" fmla="*/ 643448 w 953139"/>
              <a:gd name="connsiteY8" fmla="*/ 619383 h 1049274"/>
              <a:gd name="connsiteX9" fmla="*/ 336058 w 953139"/>
              <a:gd name="connsiteY9" fmla="*/ 619382 h 1049274"/>
              <a:gd name="connsiteX10" fmla="*/ 336058 w 953139"/>
              <a:gd name="connsiteY10" fmla="*/ 720632 h 1049274"/>
              <a:gd name="connsiteX11" fmla="*/ 768273 w 953139"/>
              <a:gd name="connsiteY11" fmla="*/ 720632 h 1049274"/>
              <a:gd name="connsiteX12" fmla="*/ 768273 w 953139"/>
              <a:gd name="connsiteY12" fmla="*/ 863112 h 1049274"/>
              <a:gd name="connsiteX13" fmla="*/ 336058 w 953139"/>
              <a:gd name="connsiteY13" fmla="*/ 863112 h 1049274"/>
              <a:gd name="connsiteX14" fmla="*/ 336058 w 953139"/>
              <a:gd name="connsiteY14" fmla="*/ 1049274 h 1049274"/>
              <a:gd name="connsiteX15" fmla="*/ 193578 w 953139"/>
              <a:gd name="connsiteY15" fmla="*/ 1049274 h 1049274"/>
              <a:gd name="connsiteX16" fmla="*/ 193578 w 953139"/>
              <a:gd name="connsiteY16" fmla="*/ 863112 h 1049274"/>
              <a:gd name="connsiteX17" fmla="*/ 0 w 953139"/>
              <a:gd name="connsiteY17" fmla="*/ 863112 h 1049274"/>
              <a:gd name="connsiteX18" fmla="*/ 0 w 953139"/>
              <a:gd name="connsiteY18" fmla="*/ 720632 h 1049274"/>
              <a:gd name="connsiteX19" fmla="*/ 193578 w 953139"/>
              <a:gd name="connsiteY19" fmla="*/ 720632 h 1049274"/>
              <a:gd name="connsiteX20" fmla="*/ 193578 w 953139"/>
              <a:gd name="connsiteY20" fmla="*/ 619382 h 1049274"/>
              <a:gd name="connsiteX21" fmla="*/ 186376 w 953139"/>
              <a:gd name="connsiteY21" fmla="*/ 619382 h 1049274"/>
              <a:gd name="connsiteX22" fmla="*/ 186376 w 953139"/>
              <a:gd name="connsiteY22" fmla="*/ 618504 h 1049274"/>
              <a:gd name="connsiteX23" fmla="*/ 523 w 953139"/>
              <a:gd name="connsiteY23" fmla="*/ 618504 h 1049274"/>
              <a:gd name="connsiteX24" fmla="*/ 523 w 953139"/>
              <a:gd name="connsiteY24" fmla="*/ 476024 h 1049274"/>
              <a:gd name="connsiteX25" fmla="*/ 186376 w 953139"/>
              <a:gd name="connsiteY25" fmla="*/ 476024 h 10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53139" h="1049274">
                <a:moveTo>
                  <a:pt x="328114" y="149204"/>
                </a:moveTo>
                <a:lnTo>
                  <a:pt x="328114" y="476902"/>
                </a:lnTo>
                <a:cubicBezTo>
                  <a:pt x="434592" y="476902"/>
                  <a:pt x="541071" y="476903"/>
                  <a:pt x="647549" y="476903"/>
                </a:cubicBezTo>
                <a:cubicBezTo>
                  <a:pt x="738040" y="476903"/>
                  <a:pt x="811398" y="403544"/>
                  <a:pt x="811398" y="313053"/>
                </a:cubicBezTo>
                <a:cubicBezTo>
                  <a:pt x="811398" y="222562"/>
                  <a:pt x="738040" y="149204"/>
                  <a:pt x="647549" y="149204"/>
                </a:cubicBezTo>
                <a:close/>
                <a:moveTo>
                  <a:pt x="186376" y="0"/>
                </a:moveTo>
                <a:lnTo>
                  <a:pt x="643448" y="0"/>
                </a:lnTo>
                <a:cubicBezTo>
                  <a:pt x="814486" y="0"/>
                  <a:pt x="953139" y="138653"/>
                  <a:pt x="953139" y="309691"/>
                </a:cubicBezTo>
                <a:cubicBezTo>
                  <a:pt x="953139" y="480730"/>
                  <a:pt x="814486" y="619383"/>
                  <a:pt x="643448" y="619383"/>
                </a:cubicBezTo>
                <a:lnTo>
                  <a:pt x="336058" y="619382"/>
                </a:lnTo>
                <a:lnTo>
                  <a:pt x="336058" y="720632"/>
                </a:lnTo>
                <a:lnTo>
                  <a:pt x="768273" y="720632"/>
                </a:lnTo>
                <a:lnTo>
                  <a:pt x="768273" y="863112"/>
                </a:lnTo>
                <a:lnTo>
                  <a:pt x="336058" y="863112"/>
                </a:lnTo>
                <a:lnTo>
                  <a:pt x="336058" y="1049274"/>
                </a:lnTo>
                <a:lnTo>
                  <a:pt x="193578" y="1049274"/>
                </a:lnTo>
                <a:lnTo>
                  <a:pt x="193578" y="863112"/>
                </a:lnTo>
                <a:lnTo>
                  <a:pt x="0" y="863112"/>
                </a:lnTo>
                <a:lnTo>
                  <a:pt x="0" y="720632"/>
                </a:lnTo>
                <a:lnTo>
                  <a:pt x="193578" y="720632"/>
                </a:lnTo>
                <a:lnTo>
                  <a:pt x="193578" y="619382"/>
                </a:lnTo>
                <a:lnTo>
                  <a:pt x="186376" y="619382"/>
                </a:lnTo>
                <a:lnTo>
                  <a:pt x="186376" y="618504"/>
                </a:lnTo>
                <a:lnTo>
                  <a:pt x="523" y="618504"/>
                </a:lnTo>
                <a:lnTo>
                  <a:pt x="523" y="476024"/>
                </a:lnTo>
                <a:lnTo>
                  <a:pt x="186376" y="476024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52046" y="4835305"/>
            <a:ext cx="36000" cy="72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42988" y="104590"/>
            <a:ext cx="26580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3586A"/>
                </a:solidFill>
              </a:rPr>
              <a:t>Образование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3112" y="494388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AB473A"/>
                </a:solidFill>
              </a:defRPr>
            </a:lvl1pPr>
          </a:lstStyle>
          <a:p>
            <a:r>
              <a:rPr lang="ru-RU" dirty="0"/>
              <a:t>3,0 млн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38935" y="4924629"/>
            <a:ext cx="3712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Капитальный ремонт </a:t>
            </a:r>
            <a:r>
              <a:rPr lang="ru-RU" dirty="0"/>
              <a:t>2 помещений в МБОУ </a:t>
            </a:r>
            <a:r>
              <a:rPr lang="ru-RU" dirty="0" smtClean="0"/>
              <a:t>«ООШ </a:t>
            </a:r>
            <a:r>
              <a:rPr lang="ru-RU" dirty="0"/>
              <a:t>№ </a:t>
            </a:r>
            <a:r>
              <a:rPr lang="ru-RU" dirty="0" smtClean="0"/>
              <a:t>3» 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402489" y="336355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02489" y="1925071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02489" y="2659534"/>
            <a:ext cx="543087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509" y="2670191"/>
            <a:ext cx="761394" cy="8467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510" y="1149731"/>
            <a:ext cx="776352" cy="103513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920" y="1979696"/>
            <a:ext cx="835533" cy="84136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2402489" y="1397299"/>
            <a:ext cx="180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402489" y="2823551"/>
            <a:ext cx="277200" cy="54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402970" y="2130379"/>
            <a:ext cx="36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02970" y="2823551"/>
            <a:ext cx="900000" cy="5400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6382190" y="1424246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0,0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82190" y="215212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2,4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2190" y="2843464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A243D"/>
                </a:solidFill>
              </a:rPr>
              <a:t>0,6 млн</a:t>
            </a:r>
            <a:endParaRPr lang="ru-RU" sz="2800" b="1" dirty="0">
              <a:solidFill>
                <a:srgbClr val="7A243D"/>
              </a:solidFill>
            </a:endParaRPr>
          </a:p>
        </p:txBody>
      </p:sp>
      <p:grpSp>
        <p:nvGrpSpPr>
          <p:cNvPr id="2" name="Группа 59"/>
          <p:cNvGrpSpPr/>
          <p:nvPr/>
        </p:nvGrpSpPr>
        <p:grpSpPr>
          <a:xfrm>
            <a:off x="8219414" y="2829443"/>
            <a:ext cx="598241" cy="559274"/>
            <a:chOff x="8045397" y="2394728"/>
            <a:chExt cx="598241" cy="559274"/>
          </a:xfrm>
        </p:grpSpPr>
        <p:sp>
          <p:nvSpPr>
            <p:cNvPr id="61" name="Овал 60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45397" y="2520477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98,9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Дуга 65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796880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4" name="Группа 66"/>
          <p:cNvGrpSpPr/>
          <p:nvPr/>
        </p:nvGrpSpPr>
        <p:grpSpPr>
          <a:xfrm>
            <a:off x="8219414" y="2100260"/>
            <a:ext cx="578757" cy="559274"/>
            <a:chOff x="8045397" y="2394728"/>
            <a:chExt cx="578757" cy="559274"/>
          </a:xfrm>
        </p:grpSpPr>
        <p:sp>
          <p:nvSpPr>
            <p:cNvPr id="68" name="Овал 67"/>
            <p:cNvSpPr/>
            <p:nvPr/>
          </p:nvSpPr>
          <p:spPr>
            <a:xfrm>
              <a:off x="8064880" y="2394728"/>
              <a:ext cx="559274" cy="559274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45397" y="2520477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50000"/>
                    </a:schemeClr>
                  </a:solidFill>
                </a:rPr>
                <a:t>100</a:t>
              </a:r>
              <a:r>
                <a:rPr lang="ru-RU" sz="1000" b="1" dirty="0" smtClean="0">
                  <a:solidFill>
                    <a:schemeClr val="bg1">
                      <a:lumMod val="50000"/>
                    </a:schemeClr>
                  </a:solidFill>
                </a:rPr>
                <a:t>%</a:t>
              </a:r>
              <a:endParaRPr lang="ru-RU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Дуга 69"/>
            <p:cNvSpPr/>
            <p:nvPr/>
          </p:nvSpPr>
          <p:spPr>
            <a:xfrm>
              <a:off x="8064880" y="2394728"/>
              <a:ext cx="559274" cy="559274"/>
            </a:xfrm>
            <a:prstGeom prst="arc">
              <a:avLst>
                <a:gd name="adj1" fmla="val 16200000"/>
                <a:gd name="adj2" fmla="val 15129196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Группа 70"/>
          <p:cNvGrpSpPr/>
          <p:nvPr/>
        </p:nvGrpSpPr>
        <p:grpSpPr>
          <a:xfrm>
            <a:off x="79895" y="79059"/>
            <a:ext cx="1510344" cy="1258934"/>
            <a:chOff x="42335" y="77626"/>
            <a:chExt cx="1510344" cy="1258934"/>
          </a:xfrm>
        </p:grpSpPr>
        <p:sp>
          <p:nvSpPr>
            <p:cNvPr id="72" name="Прямоугольник 23"/>
            <p:cNvSpPr>
              <a:spLocks noChangeAspect="1"/>
            </p:cNvSpPr>
            <p:nvPr/>
          </p:nvSpPr>
          <p:spPr>
            <a:xfrm>
              <a:off x="63603" y="77626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63BD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22"/>
            <p:cNvSpPr>
              <a:spLocks noChangeAspect="1"/>
            </p:cNvSpPr>
            <p:nvPr/>
          </p:nvSpPr>
          <p:spPr>
            <a:xfrm>
              <a:off x="42335" y="407554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63B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0229" y="378607"/>
              <a:ext cx="119492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1479" y="155867"/>
              <a:ext cx="10985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63BDE1"/>
                  </a:solidFill>
                </a:rPr>
                <a:t>ОБРАЗОВАНИЕ</a:t>
              </a:r>
              <a:endParaRPr lang="ru-RU" sz="900" b="1" dirty="0">
                <a:solidFill>
                  <a:srgbClr val="63BDE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 flipH="1">
            <a:off x="8012380" y="982184"/>
            <a:ext cx="101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Исполнение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3267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07645" y="3105835"/>
            <a:ext cx="53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E53"/>
                </a:solidFill>
              </a:rPr>
              <a:t>Глоссарий </a:t>
            </a:r>
            <a:endParaRPr lang="ru-RU" sz="3600" b="1" dirty="0">
              <a:solidFill>
                <a:srgbClr val="003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3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9080" y="124748"/>
            <a:ext cx="86258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DF9C70"/>
                </a:solidFill>
              </a:rPr>
              <a:t>Б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 города Твери</a:t>
            </a:r>
            <a:r>
              <a:rPr lang="ru-RU" sz="1600" dirty="0" smtClean="0"/>
              <a:t>. Основной финансовый документ города Твери на текущий финансовый год и плановый период, принимаемый муниципалитетом города Твери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Бюджетная классификация</a:t>
            </a:r>
            <a:r>
              <a:rPr lang="ru-RU" sz="1600" dirty="0" smtClean="0"/>
              <a:t>.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Бюджетная система Российской </a:t>
            </a:r>
            <a:r>
              <a:rPr lang="ru-RU" sz="1600" b="1" dirty="0" smtClean="0">
                <a:solidFill>
                  <a:srgbClr val="23586A"/>
                </a:solidFill>
              </a:rPr>
              <a:t>Федерации. </a:t>
            </a:r>
            <a:r>
              <a:rPr lang="ru-RU" sz="1600" dirty="0" smtClean="0"/>
              <a:t>Совокупность всех бюджетов в РФ: федерального, региональных, местных, Государственных внебюджетных фондов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Бюджетная </a:t>
            </a:r>
            <a:r>
              <a:rPr lang="ru-RU" sz="1600" b="1" dirty="0" smtClean="0">
                <a:solidFill>
                  <a:srgbClr val="23586A"/>
                </a:solidFill>
              </a:rPr>
              <a:t>смета. </a:t>
            </a:r>
            <a:r>
              <a:rPr lang="ru-RU" sz="1600" dirty="0" smtClean="0"/>
              <a:t>Документ, устанавливающий лимиты бюджетных обязательств казённого учреждения. Бюджетная смета составляется в разрезе кодов бюджетной классификации расходов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Бюджетные </a:t>
            </a:r>
            <a:r>
              <a:rPr lang="ru-RU" sz="1600" b="1" dirty="0" smtClean="0">
                <a:solidFill>
                  <a:srgbClr val="23586A"/>
                </a:solidFill>
              </a:rPr>
              <a:t>ассигнования. </a:t>
            </a:r>
            <a:r>
              <a:rPr lang="ru-RU" sz="1600" dirty="0" smtClean="0"/>
              <a:t>Предельные объёмы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Бюджетные инвестиции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Бюджетные </a:t>
            </a:r>
            <a:r>
              <a:rPr lang="ru-RU" sz="1600" dirty="0"/>
              <a:t>средства, направленные на приобретение, модернизацию </a:t>
            </a:r>
            <a:r>
              <a:rPr lang="ru-RU" sz="1600" dirty="0" smtClean="0"/>
              <a:t>муниципального имущества </a:t>
            </a:r>
            <a:r>
              <a:rPr lang="ru-RU" sz="1600" dirty="0"/>
              <a:t>города.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Бюджетный </a:t>
            </a:r>
            <a:r>
              <a:rPr lang="ru-RU" sz="1600" b="1" dirty="0" smtClean="0">
                <a:solidFill>
                  <a:srgbClr val="23586A"/>
                </a:solidFill>
              </a:rPr>
              <a:t>кредит. </a:t>
            </a:r>
            <a:r>
              <a:rPr lang="ru-RU" sz="1600" dirty="0" smtClean="0"/>
              <a:t>Денежные </a:t>
            </a:r>
            <a:r>
              <a:rPr lang="ru-RU" sz="1600" dirty="0"/>
              <a:t>средства, предоставляемые бюджетом другому бюджету </a:t>
            </a:r>
            <a:r>
              <a:rPr lang="ru-RU" sz="1600" dirty="0" smtClean="0"/>
              <a:t>бюджетной системы </a:t>
            </a:r>
            <a:r>
              <a:rPr lang="ru-RU" sz="1600" dirty="0"/>
              <a:t>Российской Федерации, юридическому лицу (за </a:t>
            </a:r>
            <a:r>
              <a:rPr lang="ru-RU" sz="1600" dirty="0" smtClean="0"/>
              <a:t>исключением государственных </a:t>
            </a:r>
            <a:r>
              <a:rPr lang="ru-RU" sz="1600" dirty="0"/>
              <a:t>(муниципальных) учреждений), иностранному </a:t>
            </a:r>
            <a:r>
              <a:rPr lang="ru-RU" sz="1600" dirty="0" smtClean="0"/>
              <a:t>государству, иностранному </a:t>
            </a:r>
            <a:r>
              <a:rPr lang="ru-RU" sz="1600" dirty="0"/>
              <a:t>юридическому лицу на возвратной и возмездной основах.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Бюджетный </a:t>
            </a:r>
            <a:r>
              <a:rPr lang="ru-RU" sz="1600" b="1" dirty="0" smtClean="0">
                <a:solidFill>
                  <a:srgbClr val="23586A"/>
                </a:solidFill>
              </a:rPr>
              <a:t>процесс. </a:t>
            </a:r>
            <a:r>
              <a:rPr lang="ru-RU" sz="1600" dirty="0" smtClean="0"/>
              <a:t>Деятельность </a:t>
            </a:r>
            <a:r>
              <a:rPr lang="ru-RU" sz="1600" dirty="0"/>
              <a:t>по составлению и рассмотрению проектов бюджетов, утверждению </a:t>
            </a:r>
            <a:r>
              <a:rPr lang="ru-RU" sz="1600" dirty="0" smtClean="0"/>
              <a:t>и исполнению </a:t>
            </a:r>
            <a:r>
              <a:rPr lang="ru-RU" sz="1600" dirty="0"/>
              <a:t>бюджетов, контролю за их исполнением, осуществлению </a:t>
            </a:r>
            <a:r>
              <a:rPr lang="ru-RU" sz="1600" dirty="0" smtClean="0"/>
              <a:t>бюджетного учёта, </a:t>
            </a:r>
            <a:r>
              <a:rPr lang="ru-RU" sz="1600" dirty="0"/>
              <a:t>составлению, внешней проверке, рассмотрению и утверждению </a:t>
            </a:r>
            <a:r>
              <a:rPr lang="ru-RU" sz="1600" dirty="0" smtClean="0"/>
              <a:t>бюджетной отчётности.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6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0565" y="123200"/>
            <a:ext cx="862965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DF9C70"/>
                </a:solidFill>
              </a:rPr>
              <a:t>В</a:t>
            </a:r>
            <a:endParaRPr lang="ru-RU" sz="2400" b="1" dirty="0">
              <a:solidFill>
                <a:srgbClr val="DF9C70"/>
              </a:solidFill>
            </a:endParaRP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Ведомственная структура расходов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Распределения </a:t>
            </a:r>
            <a:r>
              <a:rPr lang="ru-RU" sz="1600" dirty="0"/>
              <a:t>бюджетных средств по главным распорядителям бюджетных </a:t>
            </a:r>
            <a:r>
              <a:rPr lang="ru-RU" sz="1600" dirty="0" smtClean="0"/>
              <a:t>средств, по </a:t>
            </a:r>
            <a:r>
              <a:rPr lang="ru-RU" sz="1600" dirty="0"/>
              <a:t>разделам, целевым статьям и видам расходов бюджетной классификации РФ</a:t>
            </a:r>
            <a:r>
              <a:rPr lang="ru-RU" sz="1600" dirty="0" smtClean="0"/>
              <a:t>.</a:t>
            </a:r>
          </a:p>
          <a:p>
            <a:pPr indent="449263" algn="just"/>
            <a:r>
              <a:rPr lang="ru-RU" sz="2400" b="1" dirty="0">
                <a:solidFill>
                  <a:srgbClr val="DF9C70"/>
                </a:solidFill>
              </a:rPr>
              <a:t>Г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Главный администратор доходов бюджета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Орган </a:t>
            </a:r>
            <a:r>
              <a:rPr lang="ru-RU" sz="1600" dirty="0"/>
              <a:t>городского самоуправления, муниципальное </a:t>
            </a:r>
            <a:r>
              <a:rPr lang="ru-RU" sz="1600" dirty="0" smtClean="0"/>
              <a:t>казённое </a:t>
            </a:r>
            <a:r>
              <a:rPr lang="ru-RU" sz="1600" dirty="0"/>
              <a:t>учреждение, имеющие </a:t>
            </a:r>
            <a:r>
              <a:rPr lang="ru-RU" sz="1600" dirty="0" smtClean="0"/>
              <a:t>в своём </a:t>
            </a:r>
            <a:r>
              <a:rPr lang="ru-RU" sz="1600" dirty="0"/>
              <a:t>ведении администраторов доходов бюджета и (или) </a:t>
            </a:r>
            <a:r>
              <a:rPr lang="ru-RU" sz="1600" dirty="0" smtClean="0"/>
              <a:t>являющиеся администраторами </a:t>
            </a:r>
            <a:r>
              <a:rPr lang="ru-RU" sz="1600" dirty="0"/>
              <a:t>доходов бюджета.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Главный администратор источников финансирования дефицита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 города Твери. </a:t>
            </a:r>
            <a:r>
              <a:rPr lang="ru-RU" sz="1600" dirty="0" smtClean="0"/>
              <a:t>Орган </a:t>
            </a:r>
            <a:r>
              <a:rPr lang="ru-RU" sz="1600" dirty="0"/>
              <a:t>городского самоуправления, муниципальное </a:t>
            </a:r>
            <a:r>
              <a:rPr lang="ru-RU" sz="1600" dirty="0" smtClean="0"/>
              <a:t>казённое </a:t>
            </a:r>
            <a:r>
              <a:rPr lang="ru-RU" sz="1600" dirty="0"/>
              <a:t>учреждение, имеющие </a:t>
            </a:r>
            <a:r>
              <a:rPr lang="ru-RU" sz="1600" dirty="0" smtClean="0"/>
              <a:t>в своём </a:t>
            </a:r>
            <a:r>
              <a:rPr lang="ru-RU" sz="1600" dirty="0"/>
              <a:t>ведении администраторов источников финансирования дефицита бюджета </a:t>
            </a:r>
            <a:r>
              <a:rPr lang="ru-RU" sz="1600" dirty="0" smtClean="0"/>
              <a:t>и (или</a:t>
            </a:r>
            <a:r>
              <a:rPr lang="ru-RU" sz="1600" dirty="0"/>
              <a:t>) являющиеся администраторами источников финансирования </a:t>
            </a:r>
            <a:r>
              <a:rPr lang="ru-RU" sz="1600" dirty="0" smtClean="0"/>
              <a:t>дефицита бюджета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Главный распорядитель бюджетных средств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Орган </a:t>
            </a:r>
            <a:r>
              <a:rPr lang="ru-RU" sz="1600" dirty="0"/>
              <a:t>городского самоуправления, напрямую получающий средства из бюджета </a:t>
            </a:r>
            <a:r>
              <a:rPr lang="ru-RU" sz="1600" dirty="0" smtClean="0"/>
              <a:t>и наделённый </a:t>
            </a:r>
            <a:r>
              <a:rPr lang="ru-RU" sz="1600" dirty="0"/>
              <a:t>правом распределять их между подведомственными </a:t>
            </a:r>
            <a:r>
              <a:rPr lang="ru-RU" sz="1600" dirty="0" smtClean="0"/>
              <a:t>получателями бюджетных </a:t>
            </a:r>
            <a:r>
              <a:rPr lang="ru-RU" sz="1600" dirty="0"/>
              <a:t>средств</a:t>
            </a:r>
            <a:r>
              <a:rPr lang="ru-RU" sz="1600" dirty="0" smtClean="0"/>
              <a:t>.</a:t>
            </a:r>
          </a:p>
          <a:p>
            <a:pPr indent="449263" algn="just"/>
            <a:r>
              <a:rPr lang="ru-RU" sz="2400" b="1" dirty="0">
                <a:solidFill>
                  <a:srgbClr val="DF9C70"/>
                </a:solidFill>
              </a:rPr>
              <a:t>Д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Дефицит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Превышение </a:t>
            </a:r>
            <a:r>
              <a:rPr lang="ru-RU" sz="1600" dirty="0"/>
              <a:t>расходов бюджета над его доходами.</a:t>
            </a:r>
          </a:p>
          <a:p>
            <a:pPr indent="449263" algn="just"/>
            <a:r>
              <a:rPr lang="ru-RU" sz="1600" b="1" dirty="0" smtClean="0">
                <a:solidFill>
                  <a:srgbClr val="23586A"/>
                </a:solidFill>
              </a:rPr>
              <a:t>Дотации. </a:t>
            </a:r>
            <a:r>
              <a:rPr lang="ru-RU" sz="1600" dirty="0" smtClean="0"/>
              <a:t>Средства</a:t>
            </a:r>
            <a:r>
              <a:rPr lang="ru-RU" sz="1600" dirty="0"/>
              <a:t>, предоставляемые одним бюджетом бюджетной системы РФ, </a:t>
            </a:r>
            <a:r>
              <a:rPr lang="ru-RU" sz="1600" dirty="0" smtClean="0"/>
              <a:t>другому бюджету </a:t>
            </a:r>
            <a:r>
              <a:rPr lang="ru-RU" sz="1600" dirty="0"/>
              <a:t>на безвозмездной и безвозвратной основе без установления направлений </a:t>
            </a:r>
            <a:r>
              <a:rPr lang="ru-RU" sz="1600" dirty="0" smtClean="0"/>
              <a:t>их использования</a:t>
            </a:r>
            <a:r>
              <a:rPr lang="ru-RU" sz="1600" dirty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Доходы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Поступающие </a:t>
            </a:r>
            <a:r>
              <a:rPr lang="ru-RU" sz="1600" dirty="0"/>
              <a:t>от населения, организаций, учреждений в бюджет денежные </a:t>
            </a:r>
            <a:r>
              <a:rPr lang="ru-RU" sz="1600" dirty="0" smtClean="0"/>
              <a:t>средства в </a:t>
            </a:r>
            <a:r>
              <a:rPr lang="ru-RU" sz="1600" dirty="0"/>
              <a:t>виде</a:t>
            </a:r>
            <a:r>
              <a:rPr lang="ru-RU" sz="1600" dirty="0" smtClean="0"/>
              <a:t>: налогов, неналоговых поступлений, безвозмездных </a:t>
            </a:r>
            <a:r>
              <a:rPr lang="ru-RU" sz="1600" dirty="0"/>
              <a:t>поступлений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9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0565" y="123200"/>
            <a:ext cx="86296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b="1" dirty="0" smtClean="0">
                <a:solidFill>
                  <a:srgbClr val="DF9C70"/>
                </a:solidFill>
              </a:rPr>
              <a:t>И</a:t>
            </a:r>
            <a:endParaRPr lang="ru-RU" sz="2400" b="1" dirty="0">
              <a:solidFill>
                <a:srgbClr val="DF9C70"/>
              </a:solidFill>
            </a:endParaRP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Источники финансирования дефицита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Средства</a:t>
            </a:r>
            <a:r>
              <a:rPr lang="ru-RU" sz="1600" dirty="0"/>
              <a:t>, привлекаемые в бюджет для покрытия дефицита (кредиты банков, </a:t>
            </a:r>
            <a:r>
              <a:rPr lang="ru-RU" sz="1600" dirty="0" smtClean="0"/>
              <a:t>кредиты от </a:t>
            </a:r>
            <a:r>
              <a:rPr lang="ru-RU" sz="1600" dirty="0"/>
              <a:t>других уровней бюджетов, ценные бумаги, иные </a:t>
            </a:r>
            <a:r>
              <a:rPr lang="ru-RU" sz="1600" dirty="0" smtClean="0"/>
              <a:t>источники).</a:t>
            </a:r>
            <a:endParaRPr lang="ru-RU" sz="1600" dirty="0"/>
          </a:p>
          <a:p>
            <a:pPr indent="449263" algn="just"/>
            <a:r>
              <a:rPr lang="ru-RU" sz="2400" b="1" dirty="0">
                <a:solidFill>
                  <a:srgbClr val="DF9C70"/>
                </a:solidFill>
              </a:rPr>
              <a:t>К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Кассовый </a:t>
            </a:r>
            <a:r>
              <a:rPr lang="ru-RU" sz="1600" b="1" dirty="0" smtClean="0">
                <a:solidFill>
                  <a:srgbClr val="23586A"/>
                </a:solidFill>
              </a:rPr>
              <a:t>разрыв. </a:t>
            </a:r>
            <a:r>
              <a:rPr lang="ru-RU" sz="1600" dirty="0" smtClean="0"/>
              <a:t>Недостаточность </a:t>
            </a:r>
            <a:r>
              <a:rPr lang="ru-RU" sz="1600" dirty="0"/>
              <a:t>денежных средств на едином </a:t>
            </a:r>
            <a:r>
              <a:rPr lang="ru-RU" sz="1600" dirty="0" smtClean="0"/>
              <a:t>счёте </a:t>
            </a:r>
            <a:r>
              <a:rPr lang="ru-RU" sz="1600" dirty="0"/>
              <a:t>бюджета, необходимых </a:t>
            </a:r>
            <a:r>
              <a:rPr lang="ru-RU" sz="1600" dirty="0" smtClean="0"/>
              <a:t>для осуществления </a:t>
            </a:r>
            <a:r>
              <a:rPr lang="ru-RU" sz="1600" dirty="0"/>
              <a:t>кассовых выплат из бюджета, в </a:t>
            </a:r>
            <a:r>
              <a:rPr lang="ru-RU" sz="1600" dirty="0" smtClean="0"/>
              <a:t>определённый </a:t>
            </a:r>
            <a:r>
              <a:rPr lang="ru-RU" sz="1600" dirty="0"/>
              <a:t>период </a:t>
            </a:r>
            <a:r>
              <a:rPr lang="ru-RU" sz="1600" dirty="0" smtClean="0"/>
              <a:t>текущего финансового </a:t>
            </a:r>
            <a:r>
              <a:rPr lang="ru-RU" sz="1600" dirty="0"/>
              <a:t>года.</a:t>
            </a:r>
          </a:p>
          <a:p>
            <a:pPr indent="449263" algn="just"/>
            <a:r>
              <a:rPr lang="ru-RU" sz="2400" b="1" dirty="0">
                <a:solidFill>
                  <a:srgbClr val="DF9C70"/>
                </a:solidFill>
              </a:rPr>
              <a:t>Л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Лимиты бюджетных </a:t>
            </a:r>
            <a:r>
              <a:rPr lang="ru-RU" sz="1600" b="1" dirty="0" smtClean="0">
                <a:solidFill>
                  <a:srgbClr val="23586A"/>
                </a:solidFill>
              </a:rPr>
              <a:t>обязательств. </a:t>
            </a:r>
            <a:r>
              <a:rPr lang="ru-RU" sz="1600" dirty="0" smtClean="0"/>
              <a:t>Объём </a:t>
            </a:r>
            <a:r>
              <a:rPr lang="ru-RU" sz="1600" dirty="0"/>
              <a:t>прав в денежном выражении на принятие </a:t>
            </a:r>
            <a:r>
              <a:rPr lang="ru-RU" sz="1600" dirty="0" smtClean="0"/>
              <a:t>казённым </a:t>
            </a:r>
            <a:r>
              <a:rPr lang="ru-RU" sz="1600" dirty="0"/>
              <a:t>учреждением </a:t>
            </a:r>
            <a:r>
              <a:rPr lang="ru-RU" sz="1600" dirty="0" smtClean="0"/>
              <a:t>бюджетных обязательств </a:t>
            </a:r>
            <a:r>
              <a:rPr lang="ru-RU" sz="1600" dirty="0"/>
              <a:t>и их исполнение в текущем финансовом году и плановом периоде.</a:t>
            </a:r>
          </a:p>
          <a:p>
            <a:pPr indent="449263" algn="just"/>
            <a:r>
              <a:rPr lang="ru-RU" sz="2400" b="1" dirty="0">
                <a:solidFill>
                  <a:srgbClr val="DF9C70"/>
                </a:solidFill>
              </a:rPr>
              <a:t>М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Межбюджетные </a:t>
            </a:r>
            <a:r>
              <a:rPr lang="ru-RU" sz="1600" b="1" dirty="0" smtClean="0">
                <a:solidFill>
                  <a:srgbClr val="23586A"/>
                </a:solidFill>
              </a:rPr>
              <a:t>обязательства. </a:t>
            </a:r>
            <a:r>
              <a:rPr lang="ru-RU" sz="1600" dirty="0" smtClean="0"/>
              <a:t>Взаимоотношения </a:t>
            </a:r>
            <a:r>
              <a:rPr lang="ru-RU" sz="1600" dirty="0"/>
              <a:t>между публично-правовыми образованиями по </a:t>
            </a:r>
            <a:r>
              <a:rPr lang="ru-RU" sz="1600" dirty="0" smtClean="0"/>
              <a:t>вопросам осуществления </a:t>
            </a:r>
            <a:r>
              <a:rPr lang="ru-RU" sz="1600" dirty="0"/>
              <a:t>бюджетного процесса</a:t>
            </a:r>
            <a:r>
              <a:rPr lang="ru-RU" sz="1600" dirty="0" smtClean="0"/>
              <a:t>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Межбюджетные трансферты. </a:t>
            </a:r>
            <a:r>
              <a:rPr lang="ru-RU" sz="1600" dirty="0"/>
              <a:t>Средства, предоставляемые одним бюджетом бюджетной системы РФ другому бюджету. Межбюджетные трансферты предоставляются в форме: дотаций на выравнивание бюджетной обеспеченности, субсидий, субвенций, иных межбюджетных трансфертов.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Муниципальная программа города Твери. </a:t>
            </a:r>
            <a:r>
              <a:rPr lang="ru-RU" sz="1600" dirty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города Твери</a:t>
            </a:r>
            <a:r>
              <a:rPr lang="ru-RU" sz="1600" dirty="0" smtClean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7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32573" y="1865177"/>
            <a:ext cx="16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Обрабатывающие производства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32573" y="247644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86,9%</a:t>
            </a:r>
            <a:endParaRPr lang="ru-RU" b="1" dirty="0">
              <a:solidFill>
                <a:srgbClr val="DF9C70"/>
              </a:solidFill>
            </a:endParaRPr>
          </a:p>
        </p:txBody>
      </p:sp>
      <p:pic>
        <p:nvPicPr>
          <p:cNvPr id="8" name="Picture 10" descr="https://static.tildacdn.com/tild6564-3863-4662-b033-353037303837/new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40" y="1915623"/>
            <a:ext cx="559715" cy="50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04140" y="2490411"/>
            <a:ext cx="3460166" cy="413"/>
          </a:xfrm>
          <a:prstGeom prst="line">
            <a:avLst/>
          </a:prstGeom>
          <a:ln w="28575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4780" y="3449025"/>
            <a:ext cx="163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altLang="ru-RU" sz="1400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Добыча полезных</a:t>
            </a:r>
          </a:p>
          <a:p>
            <a:pPr lvl="0">
              <a:defRPr/>
            </a:pPr>
            <a:r>
              <a:rPr lang="ru-RU" altLang="ru-RU" sz="1400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ископаемых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3826" y="392307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E3E42"/>
                </a:solidFill>
              </a:rPr>
              <a:t>0,2%</a:t>
            </a:r>
            <a:endParaRPr lang="ru-RU" b="1" dirty="0">
              <a:solidFill>
                <a:srgbClr val="2E3E42"/>
              </a:solidFill>
            </a:endParaRPr>
          </a:p>
        </p:txBody>
      </p:sp>
      <p:pic>
        <p:nvPicPr>
          <p:cNvPr id="12" name="Picture 2" descr="https://vectorified.com/images/oil-spill-icon-7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1" t="3139" r="5543" b="11950"/>
          <a:stretch/>
        </p:blipFill>
        <p:spPr bwMode="auto">
          <a:xfrm>
            <a:off x="8655942" y="3344527"/>
            <a:ext cx="433580" cy="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7122392" y="3962646"/>
            <a:ext cx="1948021" cy="16652"/>
          </a:xfrm>
          <a:prstGeom prst="line">
            <a:avLst/>
          </a:prstGeom>
          <a:ln w="28575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"/>
          <p:cNvGrpSpPr/>
          <p:nvPr/>
        </p:nvGrpSpPr>
        <p:grpSpPr>
          <a:xfrm>
            <a:off x="6368263" y="3990798"/>
            <a:ext cx="770004" cy="372114"/>
            <a:chOff x="6368263" y="3990798"/>
            <a:chExt cx="770004" cy="372114"/>
          </a:xfrm>
          <a:effectLst>
            <a:reflection blurRad="6350" stA="52000" endA="300" endPos="35000" dist="25400" dir="5400000" sy="-100000" algn="bl" rotWithShape="0"/>
          </a:effectLst>
        </p:grpSpPr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368263" y="4362910"/>
              <a:ext cx="770004" cy="0"/>
            </a:xfrm>
            <a:prstGeom prst="line">
              <a:avLst/>
            </a:prstGeom>
            <a:ln w="28575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7135092" y="3990798"/>
              <a:ext cx="3175" cy="372114"/>
            </a:xfrm>
            <a:prstGeom prst="line">
              <a:avLst/>
            </a:prstGeom>
            <a:ln w="28575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6368263" y="4096220"/>
            <a:ext cx="256916" cy="6348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11004" y="2971464"/>
            <a:ext cx="14175" cy="1124756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610350" y="2971464"/>
            <a:ext cx="2456950" cy="0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18320" y="2008434"/>
            <a:ext cx="276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Водоснабжение, водоотведение, организация сбора и утилизация отходов, деятельность по ликвидации загрязнений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1416" y="29389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A243D"/>
                </a:solidFill>
              </a:rPr>
              <a:t>2,2%</a:t>
            </a:r>
            <a:endParaRPr lang="ru-RU" b="1" dirty="0">
              <a:solidFill>
                <a:srgbClr val="7A243D"/>
              </a:solidFill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8578401" y="2480886"/>
            <a:ext cx="529825" cy="437969"/>
            <a:chOff x="155768" y="1821262"/>
            <a:chExt cx="615375" cy="508687"/>
          </a:xfrm>
        </p:grpSpPr>
        <p:pic>
          <p:nvPicPr>
            <p:cNvPr id="23" name="Picture 8" descr="http://cdn.onlinewebfonts.com/svg/download_4008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68" y="1821262"/>
              <a:ext cx="269497" cy="218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099" r="8473"/>
            <a:stretch/>
          </p:blipFill>
          <p:spPr>
            <a:xfrm>
              <a:off x="608259" y="2114726"/>
              <a:ext cx="162884" cy="192133"/>
            </a:xfrm>
            <a:prstGeom prst="rect">
              <a:avLst/>
            </a:prstGeom>
          </p:spPr>
        </p:pic>
        <p:sp>
          <p:nvSpPr>
            <p:cNvPr id="25" name="Дуга 24"/>
            <p:cNvSpPr/>
            <p:nvPr/>
          </p:nvSpPr>
          <p:spPr>
            <a:xfrm>
              <a:off x="233791" y="1853703"/>
              <a:ext cx="489817" cy="476246"/>
            </a:xfrm>
            <a:prstGeom prst="arc">
              <a:avLst>
                <a:gd name="adj1" fmla="val 14826164"/>
                <a:gd name="adj2" fmla="val 0"/>
              </a:avLst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233791" y="1853703"/>
              <a:ext cx="489817" cy="476246"/>
            </a:xfrm>
            <a:prstGeom prst="arc">
              <a:avLst>
                <a:gd name="adj1" fmla="val 3665518"/>
                <a:gd name="adj2" fmla="val 11006454"/>
              </a:avLst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9572" y="-3865"/>
            <a:ext cx="77048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объемов отгруженных товаров, выполненных работ</a:t>
            </a:r>
            <a:r>
              <a:rPr lang="en-US" b="1" dirty="0">
                <a:solidFill>
                  <a:srgbClr val="23586A"/>
                </a:solidFill>
              </a:rPr>
              <a:t> </a:t>
            </a:r>
            <a:r>
              <a:rPr lang="ru-RU" b="1" dirty="0">
                <a:solidFill>
                  <a:srgbClr val="23586A"/>
                </a:solidFill>
              </a:rPr>
              <a:t>и услуг по видам экономической деятельности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  <a:r>
              <a:rPr lang="en-US" b="1" dirty="0">
                <a:solidFill>
                  <a:srgbClr val="23586A"/>
                </a:solidFill>
              </a:rPr>
              <a:t> </a:t>
            </a:r>
            <a:endParaRPr lang="ru-RU" b="1" dirty="0">
              <a:solidFill>
                <a:srgbClr val="23586A"/>
              </a:solidFill>
            </a:endParaRP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(в % к итогу)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5142" y="1337299"/>
            <a:ext cx="254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altLang="ru-RU" sz="1400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Обеспечение </a:t>
            </a:r>
            <a:r>
              <a:rPr lang="ru-RU" altLang="ru-RU" sz="1400" kern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электрической энергией</a:t>
            </a:r>
            <a:r>
              <a:rPr lang="ru-RU" altLang="ru-RU" sz="1400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газом </a:t>
            </a:r>
            <a:r>
              <a:rPr lang="ru-RU" altLang="ru-RU" sz="1400" kern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400" kern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паром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509054" y="19300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10,7%</a:t>
            </a:r>
            <a:endParaRPr lang="ru-RU" b="1" dirty="0">
              <a:solidFill>
                <a:srgbClr val="AB473A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636813" y="1392744"/>
            <a:ext cx="507704" cy="477778"/>
            <a:chOff x="37616" y="3586533"/>
            <a:chExt cx="507704" cy="477778"/>
          </a:xfrm>
        </p:grpSpPr>
        <p:sp>
          <p:nvSpPr>
            <p:cNvPr id="31" name="Дуга 30"/>
            <p:cNvSpPr/>
            <p:nvPr/>
          </p:nvSpPr>
          <p:spPr>
            <a:xfrm>
              <a:off x="79396" y="3591163"/>
              <a:ext cx="424144" cy="432490"/>
            </a:xfrm>
            <a:prstGeom prst="arc">
              <a:avLst>
                <a:gd name="adj1" fmla="val 14826164"/>
                <a:gd name="adj2" fmla="val 0"/>
              </a:avLst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/>
            <p:cNvSpPr/>
            <p:nvPr/>
          </p:nvSpPr>
          <p:spPr>
            <a:xfrm>
              <a:off x="79396" y="3591163"/>
              <a:ext cx="424144" cy="432490"/>
            </a:xfrm>
            <a:prstGeom prst="arc">
              <a:avLst>
                <a:gd name="adj1" fmla="val 3665518"/>
                <a:gd name="adj2" fmla="val 11006454"/>
              </a:avLst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svgsilh.com/png-512/297747-673ab7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6" y="3586533"/>
              <a:ext cx="179983" cy="17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im0-tub-ru.yandex.net/i?id=071b0056269d514059431b79243e3361&amp;n=13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396" t="23124" r="30104" b="23125"/>
            <a:stretch/>
          </p:blipFill>
          <p:spPr bwMode="auto">
            <a:xfrm>
              <a:off x="395713" y="3833336"/>
              <a:ext cx="149607" cy="23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741188" y="1915623"/>
            <a:ext cx="2627075" cy="3474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38935" y="4743698"/>
            <a:ext cx="8649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dirty="0"/>
              <a:t>В структуре обрабатывающих производств традиционно ведущую роль занимает машиностроительный комплекс, а именно производство прочих транспортных средств и оборудования </a:t>
            </a:r>
            <a:r>
              <a:rPr lang="ru-RU" sz="1600" dirty="0" smtClean="0"/>
              <a:t>(42,2%). </a:t>
            </a:r>
            <a:r>
              <a:rPr lang="ru-RU" sz="1600" dirty="0"/>
              <a:t>Также преобладают производства пищевых продуктов </a:t>
            </a:r>
            <a:r>
              <a:rPr lang="ru-RU" sz="1600" dirty="0" smtClean="0"/>
              <a:t>(11,7%), готовых </a:t>
            </a:r>
            <a:r>
              <a:rPr lang="ru-RU" sz="1600" dirty="0"/>
              <a:t>металлических </a:t>
            </a:r>
            <a:r>
              <a:rPr lang="ru-RU" sz="1600" dirty="0" smtClean="0"/>
              <a:t>изделий кроме </a:t>
            </a:r>
            <a:r>
              <a:rPr lang="ru-RU" sz="1600" dirty="0"/>
              <a:t>машин и </a:t>
            </a:r>
            <a:r>
              <a:rPr lang="ru-RU" sz="1600" dirty="0" smtClean="0"/>
              <a:t>оборудования (15,6%), машин </a:t>
            </a:r>
            <a:r>
              <a:rPr lang="ru-RU" sz="1600" dirty="0"/>
              <a:t>и оборудования, не включенных в другие группировки </a:t>
            </a:r>
            <a:r>
              <a:rPr lang="ru-RU" sz="1600" dirty="0" smtClean="0"/>
              <a:t>(5,7%), </a:t>
            </a:r>
            <a:r>
              <a:rPr lang="ru-RU" sz="1600" dirty="0"/>
              <a:t>резиновых и пластмассовых изделий (</a:t>
            </a:r>
            <a:r>
              <a:rPr lang="ru-RU" sz="1600" dirty="0" smtClean="0"/>
              <a:t>4,4%). </a:t>
            </a:r>
            <a:endParaRPr lang="ru-RU" sz="1600" dirty="0"/>
          </a:p>
        </p:txBody>
      </p:sp>
      <p:grpSp>
        <p:nvGrpSpPr>
          <p:cNvPr id="14" name="Группа 36"/>
          <p:cNvGrpSpPr/>
          <p:nvPr/>
        </p:nvGrpSpPr>
        <p:grpSpPr>
          <a:xfrm>
            <a:off x="2768263" y="2581960"/>
            <a:ext cx="3600000" cy="3533550"/>
            <a:chOff x="2768263" y="2581960"/>
            <a:chExt cx="3600000" cy="35335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8" name="Арка 37"/>
            <p:cNvSpPr/>
            <p:nvPr/>
          </p:nvSpPr>
          <p:spPr>
            <a:xfrm>
              <a:off x="2850588" y="2661110"/>
              <a:ext cx="3454400" cy="3454400"/>
            </a:xfrm>
            <a:prstGeom prst="blockArc">
              <a:avLst>
                <a:gd name="adj1" fmla="val 10832994"/>
                <a:gd name="adj2" fmla="val 20131258"/>
                <a:gd name="adj3" fmla="val 25157"/>
              </a:avLst>
            </a:prstGeom>
            <a:solidFill>
              <a:srgbClr val="DF9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Арка 38"/>
            <p:cNvSpPr/>
            <p:nvPr/>
          </p:nvSpPr>
          <p:spPr>
            <a:xfrm>
              <a:off x="2850588" y="2661110"/>
              <a:ext cx="3454400" cy="3454400"/>
            </a:xfrm>
            <a:prstGeom prst="blockArc">
              <a:avLst>
                <a:gd name="adj1" fmla="val 20095915"/>
                <a:gd name="adj2" fmla="val 20828932"/>
                <a:gd name="adj3" fmla="val 25207"/>
              </a:avLst>
            </a:prstGeom>
            <a:solidFill>
              <a:srgbClr val="AB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Арка 39"/>
            <p:cNvSpPr/>
            <p:nvPr/>
          </p:nvSpPr>
          <p:spPr>
            <a:xfrm>
              <a:off x="2850588" y="2661110"/>
              <a:ext cx="3454400" cy="3454400"/>
            </a:xfrm>
            <a:prstGeom prst="blockArc">
              <a:avLst>
                <a:gd name="adj1" fmla="val 20799574"/>
                <a:gd name="adj2" fmla="val 21458483"/>
                <a:gd name="adj3" fmla="val 25439"/>
              </a:avLst>
            </a:prstGeom>
            <a:solidFill>
              <a:srgbClr val="7A2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Арка 40"/>
            <p:cNvSpPr/>
            <p:nvPr/>
          </p:nvSpPr>
          <p:spPr>
            <a:xfrm>
              <a:off x="2850588" y="2661110"/>
              <a:ext cx="3454400" cy="3454400"/>
            </a:xfrm>
            <a:prstGeom prst="blockArc">
              <a:avLst>
                <a:gd name="adj1" fmla="val 21444683"/>
                <a:gd name="adj2" fmla="val 21587268"/>
                <a:gd name="adj3" fmla="val 25253"/>
              </a:avLst>
            </a:prstGeom>
            <a:solidFill>
              <a:srgbClr val="2E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 41"/>
            <p:cNvSpPr>
              <a:spLocks noChangeAspect="1"/>
            </p:cNvSpPr>
            <p:nvPr/>
          </p:nvSpPr>
          <p:spPr>
            <a:xfrm>
              <a:off x="2768263" y="2581960"/>
              <a:ext cx="3600000" cy="1806350"/>
            </a:xfrm>
            <a:custGeom>
              <a:avLst/>
              <a:gdLst>
                <a:gd name="connsiteX0" fmla="*/ 1809267 w 3600000"/>
                <a:gd name="connsiteY0" fmla="*/ 941011 h 1806350"/>
                <a:gd name="connsiteX1" fmla="*/ 2659883 w 3600000"/>
                <a:gd name="connsiteY1" fmla="*/ 1634283 h 1806350"/>
                <a:gd name="connsiteX2" fmla="*/ 2677229 w 3600000"/>
                <a:gd name="connsiteY2" fmla="*/ 1806350 h 1806350"/>
                <a:gd name="connsiteX3" fmla="*/ 941305 w 3600000"/>
                <a:gd name="connsiteY3" fmla="*/ 1806350 h 1806350"/>
                <a:gd name="connsiteX4" fmla="*/ 958651 w 3600000"/>
                <a:gd name="connsiteY4" fmla="*/ 1634283 h 1806350"/>
                <a:gd name="connsiteX5" fmla="*/ 1809267 w 3600000"/>
                <a:gd name="connsiteY5" fmla="*/ 941011 h 1806350"/>
                <a:gd name="connsiteX6" fmla="*/ 0 w 3600000"/>
                <a:gd name="connsiteY6" fmla="*/ 0 h 1806350"/>
                <a:gd name="connsiteX7" fmla="*/ 3600000 w 3600000"/>
                <a:gd name="connsiteY7" fmla="*/ 0 h 1806350"/>
                <a:gd name="connsiteX8" fmla="*/ 3600000 w 3600000"/>
                <a:gd name="connsiteY8" fmla="*/ 1806350 h 1806350"/>
                <a:gd name="connsiteX9" fmla="*/ 3537120 w 3600000"/>
                <a:gd name="connsiteY9" fmla="*/ 1806350 h 1806350"/>
                <a:gd name="connsiteX10" fmla="*/ 3532729 w 3600000"/>
                <a:gd name="connsiteY10" fmla="*/ 1719381 h 1806350"/>
                <a:gd name="connsiteX11" fmla="*/ 3230257 w 3600000"/>
                <a:gd name="connsiteY11" fmla="*/ 1642529 h 1806350"/>
                <a:gd name="connsiteX12" fmla="*/ 3216976 w 3600000"/>
                <a:gd name="connsiteY12" fmla="*/ 1555516 h 1806350"/>
                <a:gd name="connsiteX13" fmla="*/ 3199731 w 3600000"/>
                <a:gd name="connsiteY13" fmla="*/ 1488446 h 1806350"/>
                <a:gd name="connsiteX14" fmla="*/ 3459279 w 3600000"/>
                <a:gd name="connsiteY14" fmla="*/ 1294591 h 1806350"/>
                <a:gd name="connsiteX15" fmla="*/ 3401473 w 3600000"/>
                <a:gd name="connsiteY15" fmla="*/ 1136652 h 1806350"/>
                <a:gd name="connsiteX16" fmla="*/ 3367316 w 3600000"/>
                <a:gd name="connsiteY16" fmla="*/ 1065746 h 1806350"/>
                <a:gd name="connsiteX17" fmla="*/ 3044104 w 3600000"/>
                <a:gd name="connsiteY17" fmla="*/ 1112572 h 1806350"/>
                <a:gd name="connsiteX18" fmla="*/ 3000116 w 3600000"/>
                <a:gd name="connsiteY18" fmla="*/ 1040166 h 1806350"/>
                <a:gd name="connsiteX19" fmla="*/ 2956661 w 3600000"/>
                <a:gd name="connsiteY19" fmla="*/ 982054 h 1806350"/>
                <a:gd name="connsiteX20" fmla="*/ 3128015 w 3600000"/>
                <a:gd name="connsiteY20" fmla="*/ 693968 h 1806350"/>
                <a:gd name="connsiteX21" fmla="*/ 3031148 w 3600000"/>
                <a:gd name="connsiteY21" fmla="*/ 587386 h 1806350"/>
                <a:gd name="connsiteX22" fmla="*/ 2958989 w 3600000"/>
                <a:gd name="connsiteY22" fmla="*/ 521804 h 1806350"/>
                <a:gd name="connsiteX23" fmla="*/ 2668933 w 3600000"/>
                <a:gd name="connsiteY23" fmla="*/ 694328 h 1806350"/>
                <a:gd name="connsiteX24" fmla="*/ 2610828 w 3600000"/>
                <a:gd name="connsiteY24" fmla="*/ 650877 h 1806350"/>
                <a:gd name="connsiteX25" fmla="*/ 2538416 w 3600000"/>
                <a:gd name="connsiteY25" fmla="*/ 606886 h 1806350"/>
                <a:gd name="connsiteX26" fmla="*/ 2587521 w 3600000"/>
                <a:gd name="connsiteY26" fmla="*/ 267950 h 1806350"/>
                <a:gd name="connsiteX27" fmla="*/ 2481883 w 3600000"/>
                <a:gd name="connsiteY27" fmla="*/ 217062 h 1806350"/>
                <a:gd name="connsiteX28" fmla="*/ 2368467 w 3600000"/>
                <a:gd name="connsiteY28" fmla="*/ 175552 h 1806350"/>
                <a:gd name="connsiteX29" fmla="*/ 2162542 w 3600000"/>
                <a:gd name="connsiteY29" fmla="*/ 451260 h 1806350"/>
                <a:gd name="connsiteX30" fmla="*/ 2095475 w 3600000"/>
                <a:gd name="connsiteY30" fmla="*/ 434016 h 1806350"/>
                <a:gd name="connsiteX31" fmla="*/ 2008460 w 3600000"/>
                <a:gd name="connsiteY31" fmla="*/ 420736 h 1806350"/>
                <a:gd name="connsiteX32" fmla="*/ 1923677 w 3600000"/>
                <a:gd name="connsiteY32" fmla="*/ 87044 h 1806350"/>
                <a:gd name="connsiteX33" fmla="*/ 1809267 w 3600000"/>
                <a:gd name="connsiteY33" fmla="*/ 81267 h 1806350"/>
                <a:gd name="connsiteX34" fmla="*/ 1686236 w 3600000"/>
                <a:gd name="connsiteY34" fmla="*/ 87480 h 1806350"/>
                <a:gd name="connsiteX35" fmla="*/ 1601562 w 3600000"/>
                <a:gd name="connsiteY35" fmla="*/ 420737 h 1806350"/>
                <a:gd name="connsiteX36" fmla="*/ 1514554 w 3600000"/>
                <a:gd name="connsiteY36" fmla="*/ 434016 h 1806350"/>
                <a:gd name="connsiteX37" fmla="*/ 1447483 w 3600000"/>
                <a:gd name="connsiteY37" fmla="*/ 451261 h 1806350"/>
                <a:gd name="connsiteX38" fmla="*/ 1243383 w 3600000"/>
                <a:gd name="connsiteY38" fmla="*/ 177998 h 1806350"/>
                <a:gd name="connsiteX39" fmla="*/ 1136652 w 3600000"/>
                <a:gd name="connsiteY39" fmla="*/ 217062 h 1806350"/>
                <a:gd name="connsiteX40" fmla="*/ 1023058 w 3600000"/>
                <a:gd name="connsiteY40" fmla="*/ 271783 h 1806350"/>
                <a:gd name="connsiteX41" fmla="*/ 1071607 w 3600000"/>
                <a:gd name="connsiteY41" fmla="*/ 606889 h 1806350"/>
                <a:gd name="connsiteX42" fmla="*/ 999202 w 3600000"/>
                <a:gd name="connsiteY42" fmla="*/ 650877 h 1806350"/>
                <a:gd name="connsiteX43" fmla="*/ 941092 w 3600000"/>
                <a:gd name="connsiteY43" fmla="*/ 694330 h 1806350"/>
                <a:gd name="connsiteX44" fmla="*/ 656179 w 3600000"/>
                <a:gd name="connsiteY44" fmla="*/ 524864 h 1806350"/>
                <a:gd name="connsiteX45" fmla="*/ 587386 w 3600000"/>
                <a:gd name="connsiteY45" fmla="*/ 587386 h 1806350"/>
                <a:gd name="connsiteX46" fmla="*/ 485375 w 3600000"/>
                <a:gd name="connsiteY46" fmla="*/ 699628 h 1806350"/>
                <a:gd name="connsiteX47" fmla="*/ 653364 w 3600000"/>
                <a:gd name="connsiteY47" fmla="*/ 982059 h 1806350"/>
                <a:gd name="connsiteX48" fmla="*/ 609913 w 3600000"/>
                <a:gd name="connsiteY48" fmla="*/ 1040166 h 1806350"/>
                <a:gd name="connsiteX49" fmla="*/ 565924 w 3600000"/>
                <a:gd name="connsiteY49" fmla="*/ 1112573 h 1806350"/>
                <a:gd name="connsiteX50" fmla="*/ 250664 w 3600000"/>
                <a:gd name="connsiteY50" fmla="*/ 1066899 h 1806350"/>
                <a:gd name="connsiteX51" fmla="*/ 217062 w 3600000"/>
                <a:gd name="connsiteY51" fmla="*/ 1136652 h 1806350"/>
                <a:gd name="connsiteX52" fmla="*/ 158955 w 3600000"/>
                <a:gd name="connsiteY52" fmla="*/ 1295413 h 1806350"/>
                <a:gd name="connsiteX53" fmla="*/ 157810 w 3600000"/>
                <a:gd name="connsiteY53" fmla="*/ 1299867 h 1806350"/>
                <a:gd name="connsiteX54" fmla="*/ 410298 w 3600000"/>
                <a:gd name="connsiteY54" fmla="*/ 1488449 h 1806350"/>
                <a:gd name="connsiteX55" fmla="*/ 393052 w 3600000"/>
                <a:gd name="connsiteY55" fmla="*/ 1555516 h 1806350"/>
                <a:gd name="connsiteX56" fmla="*/ 379773 w 3600000"/>
                <a:gd name="connsiteY56" fmla="*/ 1642528 h 1806350"/>
                <a:gd name="connsiteX57" fmla="*/ 85917 w 3600000"/>
                <a:gd name="connsiteY57" fmla="*/ 1717190 h 1806350"/>
                <a:gd name="connsiteX58" fmla="*/ 81415 w 3600000"/>
                <a:gd name="connsiteY58" fmla="*/ 1806350 h 1806350"/>
                <a:gd name="connsiteX59" fmla="*/ 0 w 3600000"/>
                <a:gd name="connsiteY59" fmla="*/ 1806350 h 180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00000" h="1806350">
                  <a:moveTo>
                    <a:pt x="1809267" y="941011"/>
                  </a:moveTo>
                  <a:cubicBezTo>
                    <a:pt x="2228852" y="941011"/>
                    <a:pt x="2578922" y="1238634"/>
                    <a:pt x="2659883" y="1634283"/>
                  </a:cubicBezTo>
                  <a:lnTo>
                    <a:pt x="2677229" y="1806350"/>
                  </a:lnTo>
                  <a:lnTo>
                    <a:pt x="941305" y="1806350"/>
                  </a:lnTo>
                  <a:lnTo>
                    <a:pt x="958651" y="1634283"/>
                  </a:lnTo>
                  <a:cubicBezTo>
                    <a:pt x="1039613" y="1238634"/>
                    <a:pt x="1389684" y="941011"/>
                    <a:pt x="1809267" y="941011"/>
                  </a:cubicBezTo>
                  <a:close/>
                  <a:moveTo>
                    <a:pt x="0" y="0"/>
                  </a:moveTo>
                  <a:lnTo>
                    <a:pt x="3600000" y="0"/>
                  </a:lnTo>
                  <a:lnTo>
                    <a:pt x="3600000" y="1806350"/>
                  </a:lnTo>
                  <a:lnTo>
                    <a:pt x="3537120" y="1806350"/>
                  </a:lnTo>
                  <a:lnTo>
                    <a:pt x="3532729" y="1719381"/>
                  </a:lnTo>
                  <a:lnTo>
                    <a:pt x="3230257" y="1642529"/>
                  </a:lnTo>
                  <a:lnTo>
                    <a:pt x="3216976" y="1555516"/>
                  </a:lnTo>
                  <a:lnTo>
                    <a:pt x="3199731" y="1488446"/>
                  </a:lnTo>
                  <a:lnTo>
                    <a:pt x="3459279" y="1294591"/>
                  </a:lnTo>
                  <a:lnTo>
                    <a:pt x="3401473" y="1136652"/>
                  </a:lnTo>
                  <a:lnTo>
                    <a:pt x="3367316" y="1065746"/>
                  </a:lnTo>
                  <a:lnTo>
                    <a:pt x="3044104" y="1112572"/>
                  </a:lnTo>
                  <a:lnTo>
                    <a:pt x="3000116" y="1040166"/>
                  </a:lnTo>
                  <a:lnTo>
                    <a:pt x="2956661" y="982054"/>
                  </a:lnTo>
                  <a:lnTo>
                    <a:pt x="3128015" y="693968"/>
                  </a:lnTo>
                  <a:lnTo>
                    <a:pt x="3031148" y="587386"/>
                  </a:lnTo>
                  <a:lnTo>
                    <a:pt x="2958989" y="521804"/>
                  </a:lnTo>
                  <a:lnTo>
                    <a:pt x="2668933" y="694328"/>
                  </a:lnTo>
                  <a:lnTo>
                    <a:pt x="2610828" y="650877"/>
                  </a:lnTo>
                  <a:lnTo>
                    <a:pt x="2538416" y="606886"/>
                  </a:lnTo>
                  <a:lnTo>
                    <a:pt x="2587521" y="267950"/>
                  </a:lnTo>
                  <a:lnTo>
                    <a:pt x="2481883" y="217062"/>
                  </a:lnTo>
                  <a:lnTo>
                    <a:pt x="2368467" y="175552"/>
                  </a:lnTo>
                  <a:lnTo>
                    <a:pt x="2162542" y="451260"/>
                  </a:lnTo>
                  <a:lnTo>
                    <a:pt x="2095475" y="434016"/>
                  </a:lnTo>
                  <a:lnTo>
                    <a:pt x="2008460" y="420736"/>
                  </a:lnTo>
                  <a:lnTo>
                    <a:pt x="1923677" y="87044"/>
                  </a:lnTo>
                  <a:lnTo>
                    <a:pt x="1809267" y="81267"/>
                  </a:lnTo>
                  <a:lnTo>
                    <a:pt x="1686236" y="87480"/>
                  </a:lnTo>
                  <a:lnTo>
                    <a:pt x="1601562" y="420737"/>
                  </a:lnTo>
                  <a:lnTo>
                    <a:pt x="1514554" y="434016"/>
                  </a:lnTo>
                  <a:lnTo>
                    <a:pt x="1447483" y="451261"/>
                  </a:lnTo>
                  <a:lnTo>
                    <a:pt x="1243383" y="177998"/>
                  </a:lnTo>
                  <a:lnTo>
                    <a:pt x="1136652" y="217062"/>
                  </a:lnTo>
                  <a:lnTo>
                    <a:pt x="1023058" y="271783"/>
                  </a:lnTo>
                  <a:lnTo>
                    <a:pt x="1071607" y="606889"/>
                  </a:lnTo>
                  <a:lnTo>
                    <a:pt x="999202" y="650877"/>
                  </a:lnTo>
                  <a:lnTo>
                    <a:pt x="941092" y="694330"/>
                  </a:lnTo>
                  <a:lnTo>
                    <a:pt x="656179" y="524864"/>
                  </a:lnTo>
                  <a:lnTo>
                    <a:pt x="587386" y="587386"/>
                  </a:lnTo>
                  <a:lnTo>
                    <a:pt x="485375" y="699628"/>
                  </a:lnTo>
                  <a:lnTo>
                    <a:pt x="653364" y="982059"/>
                  </a:lnTo>
                  <a:lnTo>
                    <a:pt x="609913" y="1040166"/>
                  </a:lnTo>
                  <a:lnTo>
                    <a:pt x="565924" y="1112573"/>
                  </a:lnTo>
                  <a:lnTo>
                    <a:pt x="250664" y="1066899"/>
                  </a:lnTo>
                  <a:lnTo>
                    <a:pt x="217062" y="1136652"/>
                  </a:lnTo>
                  <a:cubicBezTo>
                    <a:pt x="195202" y="1188335"/>
                    <a:pt x="175784" y="1241304"/>
                    <a:pt x="158955" y="1295413"/>
                  </a:cubicBezTo>
                  <a:lnTo>
                    <a:pt x="157810" y="1299867"/>
                  </a:lnTo>
                  <a:lnTo>
                    <a:pt x="410298" y="1488449"/>
                  </a:lnTo>
                  <a:lnTo>
                    <a:pt x="393052" y="1555516"/>
                  </a:lnTo>
                  <a:lnTo>
                    <a:pt x="379773" y="1642528"/>
                  </a:lnTo>
                  <a:lnTo>
                    <a:pt x="85917" y="1717190"/>
                  </a:lnTo>
                  <a:lnTo>
                    <a:pt x="81415" y="1806350"/>
                  </a:lnTo>
                  <a:lnTo>
                    <a:pt x="0" y="1806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endCxn id="42" idx="16"/>
            </p:cNvCxnSpPr>
            <p:nvPr/>
          </p:nvCxnSpPr>
          <p:spPr>
            <a:xfrm flipV="1">
              <a:off x="5362575" y="3647706"/>
              <a:ext cx="773004" cy="366344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5416975" y="4014050"/>
              <a:ext cx="756468" cy="175512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endCxn id="42" idx="10"/>
            </p:cNvCxnSpPr>
            <p:nvPr/>
          </p:nvCxnSpPr>
          <p:spPr>
            <a:xfrm flipV="1">
              <a:off x="5431566" y="4301341"/>
              <a:ext cx="869426" cy="44859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 descr="http://nachoking.com/site/wp-content/uploads/2015/03/46062-150x150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25"/>
          <a:stretch/>
        </p:blipFill>
        <p:spPr bwMode="auto">
          <a:xfrm>
            <a:off x="4278950" y="3866315"/>
            <a:ext cx="663937" cy="57148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Прямая соединительная линия 46"/>
          <p:cNvCxnSpPr/>
          <p:nvPr/>
        </p:nvCxnSpPr>
        <p:spPr>
          <a:xfrm flipH="1" flipV="1">
            <a:off x="6363125" y="1915623"/>
            <a:ext cx="4317" cy="1817614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245467" y="3726051"/>
            <a:ext cx="127225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64306" y="2490824"/>
            <a:ext cx="160422" cy="308469"/>
          </a:xfrm>
          <a:prstGeom prst="line">
            <a:avLst/>
          </a:prstGeom>
          <a:ln w="28575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41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0565" y="126233"/>
            <a:ext cx="86296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 smtClean="0">
                <a:solidFill>
                  <a:srgbClr val="23586A"/>
                </a:solidFill>
              </a:rPr>
              <a:t>Муниципальное задание.  </a:t>
            </a:r>
            <a:r>
              <a:rPr lang="ru-RU" sz="1600" dirty="0" smtClean="0"/>
              <a:t>Документ</a:t>
            </a:r>
            <a:r>
              <a:rPr lang="ru-RU" sz="1600" dirty="0"/>
              <a:t>, содержащий требования к составу, качеству, </a:t>
            </a:r>
            <a:r>
              <a:rPr lang="ru-RU" sz="1600" dirty="0" smtClean="0"/>
              <a:t>объёму, </a:t>
            </a:r>
            <a:r>
              <a:rPr lang="ru-RU" sz="1600" dirty="0"/>
              <a:t>условиям, порядку </a:t>
            </a:r>
            <a:r>
              <a:rPr lang="ru-RU" sz="1600" dirty="0" smtClean="0"/>
              <a:t>и результатам </a:t>
            </a:r>
            <a:r>
              <a:rPr lang="ru-RU" sz="1600" dirty="0"/>
              <a:t>оказания муниципальных услуг (выполнения работ).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Муниципальное </a:t>
            </a:r>
            <a:r>
              <a:rPr lang="ru-RU" sz="1600" b="1" dirty="0" smtClean="0">
                <a:solidFill>
                  <a:srgbClr val="23586A"/>
                </a:solidFill>
              </a:rPr>
              <a:t>казённое учреждение. </a:t>
            </a:r>
            <a:r>
              <a:rPr lang="ru-RU" sz="1600" dirty="0" smtClean="0"/>
              <a:t>Муниципальное </a:t>
            </a:r>
            <a:r>
              <a:rPr lang="ru-RU" sz="1600" dirty="0"/>
              <a:t>учреждение, финансовое обеспечение деятельности </a:t>
            </a:r>
            <a:r>
              <a:rPr lang="ru-RU" sz="1600" dirty="0" smtClean="0"/>
              <a:t>которого осуществляется </a:t>
            </a:r>
            <a:r>
              <a:rPr lang="ru-RU" sz="1600" dirty="0"/>
              <a:t>за </a:t>
            </a:r>
            <a:r>
              <a:rPr lang="ru-RU" sz="1600" dirty="0" smtClean="0"/>
              <a:t>счёт </a:t>
            </a:r>
            <a:r>
              <a:rPr lang="ru-RU" sz="1600" dirty="0"/>
              <a:t>средств бюджета города Твери на основании </a:t>
            </a:r>
            <a:r>
              <a:rPr lang="ru-RU" sz="1600" dirty="0" smtClean="0"/>
              <a:t>бюджетной сметы.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Муниципальные услуги (работы</a:t>
            </a:r>
            <a:r>
              <a:rPr lang="ru-RU" sz="1600" b="1" dirty="0" smtClean="0">
                <a:solidFill>
                  <a:srgbClr val="23586A"/>
                </a:solidFill>
              </a:rPr>
              <a:t>). </a:t>
            </a:r>
            <a:r>
              <a:rPr lang="ru-RU" sz="1600" dirty="0" smtClean="0"/>
              <a:t>Услуги </a:t>
            </a:r>
            <a:r>
              <a:rPr lang="ru-RU" sz="1600" dirty="0"/>
              <a:t>(работы), оказываемые (выполняемые) органами городского </a:t>
            </a:r>
            <a:r>
              <a:rPr lang="ru-RU" sz="1600" dirty="0" smtClean="0"/>
              <a:t>самоуправления, муниципальными </a:t>
            </a:r>
            <a:r>
              <a:rPr lang="ru-RU" sz="1600" dirty="0"/>
              <a:t>учреждениями города Твери.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Муниципальный долг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Обязательства </a:t>
            </a:r>
            <a:r>
              <a:rPr lang="ru-RU" sz="1600" dirty="0"/>
              <a:t>города Твери по полученным кредитам, выпущенным ценным </a:t>
            </a:r>
            <a:r>
              <a:rPr lang="ru-RU" sz="1600" dirty="0" smtClean="0"/>
              <a:t>бумагам, предоставленным </a:t>
            </a:r>
            <a:r>
              <a:rPr lang="ru-RU" sz="1600" dirty="0"/>
              <a:t>гарантиям перед третьими лицами.</a:t>
            </a:r>
          </a:p>
          <a:p>
            <a:pPr indent="447675" algn="just"/>
            <a:r>
              <a:rPr lang="ru-RU" sz="2400" b="1" dirty="0">
                <a:solidFill>
                  <a:srgbClr val="DF9C70"/>
                </a:solidFill>
              </a:rPr>
              <a:t>Н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Национальный </a:t>
            </a:r>
            <a:r>
              <a:rPr lang="ru-RU" sz="1600" b="1" dirty="0" smtClean="0">
                <a:solidFill>
                  <a:srgbClr val="23586A"/>
                </a:solidFill>
              </a:rPr>
              <a:t>проект. </a:t>
            </a:r>
            <a:r>
              <a:rPr lang="ru-RU" sz="1600" dirty="0" smtClean="0"/>
              <a:t>Комплексная </a:t>
            </a:r>
            <a:r>
              <a:rPr lang="ru-RU" sz="1600" dirty="0"/>
              <a:t>программа мероприятий, направленная на стабилизацию положения </a:t>
            </a:r>
            <a:r>
              <a:rPr lang="ru-RU" sz="1600" dirty="0" smtClean="0"/>
              <a:t>в той </a:t>
            </a:r>
            <a:r>
              <a:rPr lang="ru-RU" sz="1600" dirty="0"/>
              <a:t>или иной сфере жизнедеятельности нации. Национальные проекты </a:t>
            </a:r>
            <a:r>
              <a:rPr lang="ru-RU" sz="1600" dirty="0" smtClean="0"/>
              <a:t>планируют меры</a:t>
            </a:r>
            <a:r>
              <a:rPr lang="ru-RU" sz="1600" dirty="0"/>
              <a:t>, направленные на решение «точечных» проблем в затрагиваемых сферах, </a:t>
            </a:r>
            <a:r>
              <a:rPr lang="ru-RU" sz="1600" dirty="0" smtClean="0"/>
              <a:t>и денежные </a:t>
            </a:r>
            <a:r>
              <a:rPr lang="ru-RU" sz="1600" dirty="0"/>
              <a:t>средства выделяются не на абстрактное «развитие отрасли», а </a:t>
            </a:r>
            <a:r>
              <a:rPr lang="ru-RU" sz="1600" dirty="0" smtClean="0"/>
              <a:t>на конкретные </a:t>
            </a:r>
            <a:r>
              <a:rPr lang="ru-RU" sz="1600" dirty="0"/>
              <a:t>цели.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Непрограммные расходы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Расходные </a:t>
            </a:r>
            <a:r>
              <a:rPr lang="ru-RU" sz="1600" dirty="0"/>
              <a:t>обязательства, не </a:t>
            </a:r>
            <a:r>
              <a:rPr lang="ru-RU" sz="1600" dirty="0" smtClean="0"/>
              <a:t>включённые </a:t>
            </a:r>
            <a:r>
              <a:rPr lang="ru-RU" sz="1600" dirty="0"/>
              <a:t>в муниципальные программы города Твери</a:t>
            </a:r>
            <a:r>
              <a:rPr lang="ru-RU" sz="1600" dirty="0" smtClean="0"/>
              <a:t>.</a:t>
            </a:r>
          </a:p>
          <a:p>
            <a:pPr indent="447675"/>
            <a:r>
              <a:rPr lang="ru-RU" sz="2400" b="1" dirty="0">
                <a:solidFill>
                  <a:srgbClr val="DF9C70"/>
                </a:solidFill>
              </a:rPr>
              <a:t>О</a:t>
            </a:r>
          </a:p>
          <a:p>
            <a:pPr indent="447675"/>
            <a:r>
              <a:rPr lang="ru-RU" sz="1600" b="1" dirty="0">
                <a:solidFill>
                  <a:srgbClr val="23586A"/>
                </a:solidFill>
              </a:rPr>
              <a:t>Отчётный финансовый год. </a:t>
            </a:r>
            <a:r>
              <a:rPr lang="ru-RU" sz="1600" dirty="0"/>
              <a:t>Год, предшествующий текущему финансовому году.</a:t>
            </a:r>
          </a:p>
          <a:p>
            <a:pPr indent="447675"/>
            <a:r>
              <a:rPr lang="ru-RU" sz="1600" b="1" dirty="0">
                <a:solidFill>
                  <a:srgbClr val="23586A"/>
                </a:solidFill>
              </a:rPr>
              <a:t>Очередной финансовый год. </a:t>
            </a:r>
            <a:r>
              <a:rPr lang="ru-RU" sz="1600" dirty="0"/>
              <a:t>Год, следующий за текущим финансовым </a:t>
            </a:r>
            <a:r>
              <a:rPr lang="ru-RU" sz="1600" dirty="0" smtClean="0"/>
              <a:t>годом.</a:t>
            </a:r>
          </a:p>
          <a:p>
            <a:pPr indent="447675" algn="just"/>
            <a:r>
              <a:rPr lang="ru-RU" sz="2400" b="1" dirty="0">
                <a:solidFill>
                  <a:srgbClr val="DF9C70"/>
                </a:solidFill>
              </a:rPr>
              <a:t>П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Плановый период. </a:t>
            </a:r>
            <a:r>
              <a:rPr lang="ru-RU" sz="1600" dirty="0"/>
              <a:t>Два финансовых года, следующие за очередным финансовым годом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2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2721" y="126502"/>
            <a:ext cx="865315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b="1" dirty="0" smtClean="0">
                <a:solidFill>
                  <a:srgbClr val="23586A"/>
                </a:solidFill>
              </a:rPr>
              <a:t>Получатель </a:t>
            </a:r>
            <a:r>
              <a:rPr lang="ru-RU" sz="1600" b="1" dirty="0">
                <a:solidFill>
                  <a:srgbClr val="23586A"/>
                </a:solidFill>
              </a:rPr>
              <a:t>бюджетных средств бюджета города </a:t>
            </a:r>
            <a:r>
              <a:rPr lang="ru-RU" sz="1600" b="1" dirty="0" smtClean="0">
                <a:solidFill>
                  <a:srgbClr val="23586A"/>
                </a:solidFill>
              </a:rPr>
              <a:t>Твери. </a:t>
            </a:r>
            <a:r>
              <a:rPr lang="ru-RU" sz="1600" dirty="0" smtClean="0"/>
              <a:t>Орган </a:t>
            </a:r>
            <a:r>
              <a:rPr lang="ru-RU" sz="1600" dirty="0"/>
              <a:t>городского управления или находящееся в ведении главного </a:t>
            </a:r>
            <a:r>
              <a:rPr lang="ru-RU" sz="1600" dirty="0" smtClean="0"/>
              <a:t>распорядителя бюджетных </a:t>
            </a:r>
            <a:r>
              <a:rPr lang="ru-RU" sz="1600" dirty="0"/>
              <a:t>средств учреждение, </a:t>
            </a:r>
            <a:r>
              <a:rPr lang="ru-RU" sz="1600" dirty="0" smtClean="0"/>
              <a:t>имеющий (её) </a:t>
            </a:r>
            <a:r>
              <a:rPr lang="ru-RU" sz="1600" dirty="0"/>
              <a:t>право на исполнение своих </a:t>
            </a:r>
            <a:r>
              <a:rPr lang="ru-RU" sz="1600" dirty="0" smtClean="0"/>
              <a:t>функций за счёт </a:t>
            </a:r>
            <a:r>
              <a:rPr lang="ru-RU" sz="1600" dirty="0"/>
              <a:t>средств бюджета города Твери.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Профицит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Превышение </a:t>
            </a:r>
            <a:r>
              <a:rPr lang="ru-RU" sz="1600" dirty="0"/>
              <a:t>доходов над его расходами</a:t>
            </a:r>
            <a:r>
              <a:rPr lang="ru-RU" sz="1600" dirty="0" smtClean="0"/>
              <a:t>.</a:t>
            </a:r>
          </a:p>
          <a:p>
            <a:pPr indent="447675" algn="just"/>
            <a:r>
              <a:rPr lang="ru-RU" sz="2400" b="1" dirty="0">
                <a:solidFill>
                  <a:srgbClr val="DF9C70"/>
                </a:solidFill>
              </a:rPr>
              <a:t>Р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Расходное </a:t>
            </a:r>
            <a:r>
              <a:rPr lang="ru-RU" sz="1600" b="1" dirty="0" smtClean="0">
                <a:solidFill>
                  <a:srgbClr val="23586A"/>
                </a:solidFill>
              </a:rPr>
              <a:t>обязательство. </a:t>
            </a:r>
            <a:r>
              <a:rPr lang="ru-RU" sz="1600" dirty="0" smtClean="0"/>
              <a:t>Обязанность </a:t>
            </a:r>
            <a:r>
              <a:rPr lang="ru-RU" sz="1600" dirty="0"/>
              <a:t>публично-правового образования предоставить физическому </a:t>
            </a:r>
            <a:r>
              <a:rPr lang="ru-RU" sz="1600" dirty="0" smtClean="0"/>
              <a:t>или юридическому </a:t>
            </a:r>
            <a:r>
              <a:rPr lang="ru-RU" sz="1600" dirty="0"/>
              <a:t>лицу, иному уровню бюджета, международной организации </a:t>
            </a:r>
            <a:r>
              <a:rPr lang="ru-RU" sz="1600" dirty="0" smtClean="0"/>
              <a:t>средства из </a:t>
            </a:r>
            <a:r>
              <a:rPr lang="ru-RU" sz="1600" dirty="0"/>
              <a:t>соответствующего бюджета.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Расходы </a:t>
            </a:r>
            <a:r>
              <a:rPr lang="ru-RU" sz="1600" b="1" dirty="0" smtClean="0">
                <a:solidFill>
                  <a:srgbClr val="23586A"/>
                </a:solidFill>
              </a:rPr>
              <a:t>бюджета. </a:t>
            </a:r>
            <a:r>
              <a:rPr lang="ru-RU" sz="1600" dirty="0" smtClean="0"/>
              <a:t>Выплачиваемые </a:t>
            </a:r>
            <a:r>
              <a:rPr lang="ru-RU" sz="1600" dirty="0"/>
              <a:t>из бюджета денежные средства.</a:t>
            </a:r>
          </a:p>
          <a:p>
            <a:pPr indent="447675" algn="just"/>
            <a:r>
              <a:rPr lang="ru-RU" sz="2400" b="1" dirty="0">
                <a:solidFill>
                  <a:srgbClr val="DF9C70"/>
                </a:solidFill>
              </a:rPr>
              <a:t>С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Сводная бюджетная </a:t>
            </a:r>
            <a:r>
              <a:rPr lang="ru-RU" sz="1600" b="1" dirty="0" smtClean="0">
                <a:solidFill>
                  <a:srgbClr val="23586A"/>
                </a:solidFill>
              </a:rPr>
              <a:t>роспись. </a:t>
            </a:r>
            <a:r>
              <a:rPr lang="ru-RU" sz="1600" dirty="0" smtClean="0"/>
              <a:t>Документ</a:t>
            </a:r>
            <a:r>
              <a:rPr lang="ru-RU" sz="1600" dirty="0"/>
              <a:t>, который составляется и </a:t>
            </a:r>
            <a:r>
              <a:rPr lang="ru-RU" sz="1600" dirty="0" smtClean="0"/>
              <a:t>ведётся </a:t>
            </a:r>
            <a:r>
              <a:rPr lang="ru-RU" sz="1600" dirty="0"/>
              <a:t>департаментом финансов города Твери </a:t>
            </a:r>
            <a:r>
              <a:rPr lang="ru-RU" sz="1600" dirty="0" smtClean="0"/>
              <a:t>в целях </a:t>
            </a:r>
            <a:r>
              <a:rPr lang="ru-RU" sz="1600" dirty="0"/>
              <a:t>организации исполнения бюджета города Твери по расходам бюджета </a:t>
            </a:r>
            <a:r>
              <a:rPr lang="ru-RU" sz="1600" dirty="0" smtClean="0"/>
              <a:t>и источникам </a:t>
            </a:r>
            <a:r>
              <a:rPr lang="ru-RU" sz="1600" dirty="0"/>
              <a:t>финансирования дефицита бюджета</a:t>
            </a:r>
          </a:p>
          <a:p>
            <a:pPr indent="447675" algn="just"/>
            <a:r>
              <a:rPr lang="ru-RU" sz="1600" b="1" dirty="0" smtClean="0">
                <a:solidFill>
                  <a:srgbClr val="23586A"/>
                </a:solidFill>
              </a:rPr>
              <a:t>Субвенции. </a:t>
            </a:r>
            <a:r>
              <a:rPr lang="ru-RU" sz="1600" dirty="0" smtClean="0"/>
              <a:t>Целевые </a:t>
            </a:r>
            <a:r>
              <a:rPr lang="ru-RU" sz="1600" dirty="0"/>
              <a:t>средства, предоставляемые бюджетами в целях финансового </a:t>
            </a:r>
            <a:r>
              <a:rPr lang="ru-RU" sz="1600" dirty="0" smtClean="0"/>
              <a:t>обеспечения задач</a:t>
            </a:r>
            <a:r>
              <a:rPr lang="ru-RU" sz="1600" dirty="0"/>
              <a:t>, возникающих при выполнении ими переданных полномочий другого </a:t>
            </a:r>
            <a:r>
              <a:rPr lang="ru-RU" sz="1600" dirty="0" smtClean="0"/>
              <a:t>уровня власти.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Субсидии. </a:t>
            </a:r>
            <a:r>
              <a:rPr lang="ru-RU" sz="1600" dirty="0"/>
              <a:t>Целевые средства, предоставляемые на </a:t>
            </a:r>
            <a:r>
              <a:rPr lang="ru-RU" sz="1600" dirty="0" err="1"/>
              <a:t>софинансирование</a:t>
            </a:r>
            <a:r>
              <a:rPr lang="ru-RU" sz="1600" dirty="0"/>
              <a:t> (совместное финансирование) отдельных расходных обязательств органов власти в целях решения приоритетных задач.</a:t>
            </a:r>
          </a:p>
          <a:p>
            <a:pPr indent="447675" algn="just"/>
            <a:r>
              <a:rPr lang="ru-RU" sz="2400" b="1" dirty="0">
                <a:solidFill>
                  <a:srgbClr val="DF9C70"/>
                </a:solidFill>
              </a:rPr>
              <a:t>Т</a:t>
            </a: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Текущий финансовый год. </a:t>
            </a:r>
            <a:r>
              <a:rPr lang="ru-RU" sz="1600" dirty="0"/>
              <a:t>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2721" y="121146"/>
            <a:ext cx="86531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400" b="1" dirty="0" smtClean="0">
                <a:solidFill>
                  <a:srgbClr val="DF9C70"/>
                </a:solidFill>
              </a:rPr>
              <a:t>У</a:t>
            </a:r>
            <a:endParaRPr lang="ru-RU" sz="2400" b="1" dirty="0">
              <a:solidFill>
                <a:srgbClr val="DF9C70"/>
              </a:solidFill>
            </a:endParaRPr>
          </a:p>
          <a:p>
            <a:pPr indent="447675" algn="just"/>
            <a:r>
              <a:rPr lang="ru-RU" sz="1600" b="1" dirty="0">
                <a:solidFill>
                  <a:srgbClr val="23586A"/>
                </a:solidFill>
              </a:rPr>
              <a:t>Участники бюджетного </a:t>
            </a:r>
            <a:r>
              <a:rPr lang="ru-RU" sz="1600" b="1" dirty="0" smtClean="0">
                <a:solidFill>
                  <a:srgbClr val="23586A"/>
                </a:solidFill>
              </a:rPr>
              <a:t>процесса. </a:t>
            </a:r>
            <a:r>
              <a:rPr lang="ru-RU" sz="1600" dirty="0" smtClean="0"/>
              <a:t>Субъекты</a:t>
            </a:r>
            <a:r>
              <a:rPr lang="ru-RU" sz="1600" dirty="0"/>
              <a:t>, осуществляющие деятельность по составлению и рассмотрению </a:t>
            </a:r>
            <a:r>
              <a:rPr lang="ru-RU" sz="1600" dirty="0" smtClean="0"/>
              <a:t>проектов бюджетов</a:t>
            </a:r>
            <a:r>
              <a:rPr lang="ru-RU" sz="1600" dirty="0"/>
              <a:t>, утверждению и исполнению бюджетов, контролю за их </a:t>
            </a:r>
            <a:r>
              <a:rPr lang="ru-RU" sz="1600" dirty="0" smtClean="0"/>
              <a:t>исполнением, осуществлению </a:t>
            </a:r>
            <a:r>
              <a:rPr lang="ru-RU" sz="1600" dirty="0"/>
              <a:t>бюджетного </a:t>
            </a:r>
            <a:r>
              <a:rPr lang="ru-RU" sz="1600" dirty="0" smtClean="0"/>
              <a:t>учёта, </a:t>
            </a:r>
            <a:r>
              <a:rPr lang="ru-RU" sz="1600" dirty="0"/>
              <a:t>составлению, внешней проверке, рассмотрению </a:t>
            </a:r>
            <a:r>
              <a:rPr lang="ru-RU" sz="1600" dirty="0" smtClean="0"/>
              <a:t>и утверждению </a:t>
            </a:r>
            <a:r>
              <a:rPr lang="ru-RU" sz="1600" dirty="0"/>
              <a:t>бюджетной </a:t>
            </a:r>
            <a:r>
              <a:rPr lang="ru-RU" sz="1600" dirty="0" smtClean="0"/>
              <a:t>отчётности.</a:t>
            </a:r>
            <a:endParaRPr lang="ru-RU" sz="16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57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3169" y="406408"/>
            <a:ext cx="5209797" cy="6071002"/>
          </a:xfrm>
          <a:custGeom>
            <a:avLst/>
            <a:gdLst>
              <a:gd name="connsiteX0" fmla="*/ 0 w 1538644"/>
              <a:gd name="connsiteY0" fmla="*/ 0 h 1440654"/>
              <a:gd name="connsiteX1" fmla="*/ 1081360 w 1538644"/>
              <a:gd name="connsiteY1" fmla="*/ 0 h 1440654"/>
              <a:gd name="connsiteX2" fmla="*/ 1074559 w 1538644"/>
              <a:gd name="connsiteY2" fmla="*/ 4480 h 1440654"/>
              <a:gd name="connsiteX3" fmla="*/ 972733 w 1538644"/>
              <a:gd name="connsiteY3" fmla="*/ 136730 h 1440654"/>
              <a:gd name="connsiteX4" fmla="*/ 971679 w 1538644"/>
              <a:gd name="connsiteY4" fmla="*/ 139963 h 1440654"/>
              <a:gd name="connsiteX5" fmla="*/ 969983 w 1538644"/>
              <a:gd name="connsiteY5" fmla="*/ 141709 h 1440654"/>
              <a:gd name="connsiteX6" fmla="*/ 931379 w 1538644"/>
              <a:gd name="connsiteY6" fmla="*/ 205639 h 1440654"/>
              <a:gd name="connsiteX7" fmla="*/ 899072 w 1538644"/>
              <a:gd name="connsiteY7" fmla="*/ 363890 h 1440654"/>
              <a:gd name="connsiteX8" fmla="*/ 926998 w 1538644"/>
              <a:gd name="connsiteY8" fmla="*/ 512284 h 1440654"/>
              <a:gd name="connsiteX9" fmla="*/ 999826 w 1538644"/>
              <a:gd name="connsiteY9" fmla="*/ 620157 h 1440654"/>
              <a:gd name="connsiteX10" fmla="*/ 1101676 w 1538644"/>
              <a:gd name="connsiteY10" fmla="*/ 700103 h 1440654"/>
              <a:gd name="connsiteX11" fmla="*/ 1218858 w 1538644"/>
              <a:gd name="connsiteY11" fmla="*/ 761980 h 1440654"/>
              <a:gd name="connsiteX12" fmla="*/ 1336588 w 1538644"/>
              <a:gd name="connsiteY12" fmla="*/ 816738 h 1440654"/>
              <a:gd name="connsiteX13" fmla="*/ 1438985 w 1538644"/>
              <a:gd name="connsiteY13" fmla="*/ 875876 h 1440654"/>
              <a:gd name="connsiteX14" fmla="*/ 1511266 w 1538644"/>
              <a:gd name="connsiteY14" fmla="*/ 950895 h 1440654"/>
              <a:gd name="connsiteX15" fmla="*/ 1538644 w 1538644"/>
              <a:gd name="connsiteY15" fmla="*/ 1053839 h 1440654"/>
              <a:gd name="connsiteX16" fmla="*/ 1518931 w 1538644"/>
              <a:gd name="connsiteY16" fmla="*/ 1153499 h 1440654"/>
              <a:gd name="connsiteX17" fmla="*/ 1462531 w 1538644"/>
              <a:gd name="connsiteY17" fmla="*/ 1227422 h 1440654"/>
              <a:gd name="connsiteX18" fmla="*/ 1374918 w 1538644"/>
              <a:gd name="connsiteY18" fmla="*/ 1273966 h 1440654"/>
              <a:gd name="connsiteX19" fmla="*/ 1262664 w 1538644"/>
              <a:gd name="connsiteY19" fmla="*/ 1290394 h 1440654"/>
              <a:gd name="connsiteX20" fmla="*/ 1119746 w 1538644"/>
              <a:gd name="connsiteY20" fmla="*/ 1271228 h 1440654"/>
              <a:gd name="connsiteX21" fmla="*/ 1014063 w 1538644"/>
              <a:gd name="connsiteY21" fmla="*/ 1230160 h 1440654"/>
              <a:gd name="connsiteX22" fmla="*/ 942330 w 1538644"/>
              <a:gd name="connsiteY22" fmla="*/ 1189639 h 1440654"/>
              <a:gd name="connsiteX23" fmla="*/ 899072 w 1538644"/>
              <a:gd name="connsiteY23" fmla="*/ 1171021 h 1440654"/>
              <a:gd name="connsiteX24" fmla="*/ 883739 w 1538644"/>
              <a:gd name="connsiteY24" fmla="*/ 1174854 h 1440654"/>
              <a:gd name="connsiteX25" fmla="*/ 872788 w 1538644"/>
              <a:gd name="connsiteY25" fmla="*/ 1188544 h 1440654"/>
              <a:gd name="connsiteX26" fmla="*/ 866216 w 1538644"/>
              <a:gd name="connsiteY26" fmla="*/ 1214280 h 1440654"/>
              <a:gd name="connsiteX27" fmla="*/ 864027 w 1538644"/>
              <a:gd name="connsiteY27" fmla="*/ 1254254 h 1440654"/>
              <a:gd name="connsiteX28" fmla="*/ 870050 w 1538644"/>
              <a:gd name="connsiteY28" fmla="*/ 1308464 h 1440654"/>
              <a:gd name="connsiteX29" fmla="*/ 888668 w 1538644"/>
              <a:gd name="connsiteY29" fmla="*/ 1341866 h 1440654"/>
              <a:gd name="connsiteX30" fmla="*/ 897520 w 1538644"/>
              <a:gd name="connsiteY30" fmla="*/ 1349197 h 1440654"/>
              <a:gd name="connsiteX31" fmla="*/ 898070 w 1538644"/>
              <a:gd name="connsiteY31" fmla="*/ 1360354 h 1440654"/>
              <a:gd name="connsiteX32" fmla="*/ 903193 w 1538644"/>
              <a:gd name="connsiteY32" fmla="*/ 1387207 h 1440654"/>
              <a:gd name="connsiteX33" fmla="*/ 924303 w 1538644"/>
              <a:gd name="connsiteY33" fmla="*/ 1425082 h 1440654"/>
              <a:gd name="connsiteX34" fmla="*/ 943107 w 1538644"/>
              <a:gd name="connsiteY34" fmla="*/ 1440654 h 1440654"/>
              <a:gd name="connsiteX35" fmla="*/ 0 w 1538644"/>
              <a:gd name="connsiteY35" fmla="*/ 1440654 h 1440654"/>
              <a:gd name="connsiteX36" fmla="*/ 0 w 1538644"/>
              <a:gd name="connsiteY36" fmla="*/ 0 h 14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38644" h="1440654">
                <a:moveTo>
                  <a:pt x="0" y="0"/>
                </a:moveTo>
                <a:lnTo>
                  <a:pt x="1081360" y="0"/>
                </a:lnTo>
                <a:lnTo>
                  <a:pt x="1074559" y="4480"/>
                </a:lnTo>
                <a:cubicBezTo>
                  <a:pt x="1031096" y="40078"/>
                  <a:pt x="997154" y="84161"/>
                  <a:pt x="972733" y="136730"/>
                </a:cubicBezTo>
                <a:lnTo>
                  <a:pt x="971679" y="139963"/>
                </a:lnTo>
                <a:lnTo>
                  <a:pt x="969983" y="141709"/>
                </a:lnTo>
                <a:cubicBezTo>
                  <a:pt x="955016" y="161148"/>
                  <a:pt x="942148" y="182458"/>
                  <a:pt x="931379" y="205639"/>
                </a:cubicBezTo>
                <a:cubicBezTo>
                  <a:pt x="909841" y="252001"/>
                  <a:pt x="899072" y="304751"/>
                  <a:pt x="899072" y="363890"/>
                </a:cubicBezTo>
                <a:cubicBezTo>
                  <a:pt x="899072" y="421568"/>
                  <a:pt x="908380" y="471033"/>
                  <a:pt x="926998" y="512284"/>
                </a:cubicBezTo>
                <a:cubicBezTo>
                  <a:pt x="945616" y="553535"/>
                  <a:pt x="969892" y="589493"/>
                  <a:pt x="999826" y="620157"/>
                </a:cubicBezTo>
                <a:cubicBezTo>
                  <a:pt x="1029760" y="650821"/>
                  <a:pt x="1063711" y="677470"/>
                  <a:pt x="1101676" y="700103"/>
                </a:cubicBezTo>
                <a:cubicBezTo>
                  <a:pt x="1139642" y="722736"/>
                  <a:pt x="1178702" y="743362"/>
                  <a:pt x="1218858" y="761980"/>
                </a:cubicBezTo>
                <a:cubicBezTo>
                  <a:pt x="1259014" y="780597"/>
                  <a:pt x="1298257" y="798850"/>
                  <a:pt x="1336588" y="816738"/>
                </a:cubicBezTo>
                <a:cubicBezTo>
                  <a:pt x="1374918" y="834625"/>
                  <a:pt x="1409051" y="854338"/>
                  <a:pt x="1438985" y="875876"/>
                </a:cubicBezTo>
                <a:cubicBezTo>
                  <a:pt x="1468919" y="897414"/>
                  <a:pt x="1493013" y="922420"/>
                  <a:pt x="1511266" y="950895"/>
                </a:cubicBezTo>
                <a:cubicBezTo>
                  <a:pt x="1529518" y="979369"/>
                  <a:pt x="1538644" y="1013683"/>
                  <a:pt x="1538644" y="1053839"/>
                </a:cubicBezTo>
                <a:cubicBezTo>
                  <a:pt x="1538644" y="1091075"/>
                  <a:pt x="1532074" y="1124294"/>
                  <a:pt x="1518931" y="1153499"/>
                </a:cubicBezTo>
                <a:cubicBezTo>
                  <a:pt x="1505790" y="1182703"/>
                  <a:pt x="1486989" y="1207344"/>
                  <a:pt x="1462531" y="1227422"/>
                </a:cubicBezTo>
                <a:cubicBezTo>
                  <a:pt x="1438072" y="1247500"/>
                  <a:pt x="1408868" y="1263015"/>
                  <a:pt x="1374918" y="1273966"/>
                </a:cubicBezTo>
                <a:cubicBezTo>
                  <a:pt x="1340968" y="1284918"/>
                  <a:pt x="1303550" y="1290394"/>
                  <a:pt x="1262664" y="1290394"/>
                </a:cubicBezTo>
                <a:cubicBezTo>
                  <a:pt x="1208636" y="1290394"/>
                  <a:pt x="1160997" y="1284005"/>
                  <a:pt x="1119746" y="1271228"/>
                </a:cubicBezTo>
                <a:cubicBezTo>
                  <a:pt x="1078495" y="1258452"/>
                  <a:pt x="1043268" y="1244762"/>
                  <a:pt x="1014063" y="1230160"/>
                </a:cubicBezTo>
                <a:cubicBezTo>
                  <a:pt x="984859" y="1215557"/>
                  <a:pt x="960948" y="1202051"/>
                  <a:pt x="942330" y="1189639"/>
                </a:cubicBezTo>
                <a:cubicBezTo>
                  <a:pt x="923713" y="1177227"/>
                  <a:pt x="909293" y="1171021"/>
                  <a:pt x="899072" y="1171021"/>
                </a:cubicBezTo>
                <a:cubicBezTo>
                  <a:pt x="893231" y="1171021"/>
                  <a:pt x="888120" y="1172299"/>
                  <a:pt x="883739" y="1174854"/>
                </a:cubicBezTo>
                <a:cubicBezTo>
                  <a:pt x="879359" y="1177410"/>
                  <a:pt x="875709" y="1181973"/>
                  <a:pt x="872788" y="1188544"/>
                </a:cubicBezTo>
                <a:cubicBezTo>
                  <a:pt x="869868" y="1195114"/>
                  <a:pt x="867677" y="1203694"/>
                  <a:pt x="866216" y="1214280"/>
                </a:cubicBezTo>
                <a:cubicBezTo>
                  <a:pt x="864757" y="1224867"/>
                  <a:pt x="864027" y="1238191"/>
                  <a:pt x="864027" y="1254254"/>
                </a:cubicBezTo>
                <a:cubicBezTo>
                  <a:pt x="864027" y="1276886"/>
                  <a:pt x="866034" y="1294957"/>
                  <a:pt x="870050" y="1308464"/>
                </a:cubicBezTo>
                <a:cubicBezTo>
                  <a:pt x="874066" y="1321971"/>
                  <a:pt x="880272" y="1333105"/>
                  <a:pt x="888668" y="1341866"/>
                </a:cubicBezTo>
                <a:lnTo>
                  <a:pt x="897520" y="1349197"/>
                </a:lnTo>
                <a:lnTo>
                  <a:pt x="898070" y="1360354"/>
                </a:lnTo>
                <a:cubicBezTo>
                  <a:pt x="899209" y="1370598"/>
                  <a:pt x="900916" y="1379550"/>
                  <a:pt x="903193" y="1387207"/>
                </a:cubicBezTo>
                <a:cubicBezTo>
                  <a:pt x="907746" y="1402523"/>
                  <a:pt x="914783" y="1415147"/>
                  <a:pt x="924303" y="1425082"/>
                </a:cubicBezTo>
                <a:lnTo>
                  <a:pt x="943107" y="1440654"/>
                </a:lnTo>
                <a:lnTo>
                  <a:pt x="0" y="14406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63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29028" y="0"/>
            <a:ext cx="5907313" cy="6883823"/>
            <a:chOff x="-29028" y="0"/>
            <a:chExt cx="5907313" cy="6883823"/>
          </a:xfr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  <a:tileRect/>
          </a:gradFill>
        </p:grpSpPr>
        <p:sp>
          <p:nvSpPr>
            <p:cNvPr id="7" name="TextBox 6"/>
            <p:cNvSpPr txBox="1"/>
            <p:nvPr/>
          </p:nvSpPr>
          <p:spPr>
            <a:xfrm>
              <a:off x="-29028" y="0"/>
              <a:ext cx="4742388" cy="6883823"/>
            </a:xfrm>
            <a:custGeom>
              <a:avLst/>
              <a:gdLst>
                <a:gd name="connsiteX0" fmla="*/ 0 w 1400601"/>
                <a:gd name="connsiteY0" fmla="*/ 0 h 1633537"/>
                <a:gd name="connsiteX1" fmla="*/ 1400601 w 1400601"/>
                <a:gd name="connsiteY1" fmla="*/ 0 h 1633537"/>
                <a:gd name="connsiteX2" fmla="*/ 1313126 w 1400601"/>
                <a:gd name="connsiteY2" fmla="*/ 19584 h 1633537"/>
                <a:gd name="connsiteX3" fmla="*/ 1229305 w 1400601"/>
                <a:gd name="connsiteY3" fmla="*/ 53888 h 1633537"/>
                <a:gd name="connsiteX4" fmla="*/ 1164704 w 1400601"/>
                <a:gd name="connsiteY4" fmla="*/ 96441 h 1633537"/>
                <a:gd name="connsiteX5" fmla="*/ 83344 w 1400601"/>
                <a:gd name="connsiteY5" fmla="*/ 96441 h 1633537"/>
                <a:gd name="connsiteX6" fmla="*/ 83344 w 1400601"/>
                <a:gd name="connsiteY6" fmla="*/ 1537095 h 1633537"/>
                <a:gd name="connsiteX7" fmla="*/ 1026451 w 1400601"/>
                <a:gd name="connsiteY7" fmla="*/ 1537095 h 1633537"/>
                <a:gd name="connsiteX8" fmla="*/ 1027515 w 1400601"/>
                <a:gd name="connsiteY8" fmla="*/ 1537976 h 1633537"/>
                <a:gd name="connsiteX9" fmla="*/ 1058560 w 1400601"/>
                <a:gd name="connsiteY9" fmla="*/ 1557534 h 1633537"/>
                <a:gd name="connsiteX10" fmla="*/ 1149210 w 1400601"/>
                <a:gd name="connsiteY10" fmla="*/ 1598513 h 1633537"/>
                <a:gd name="connsiteX11" fmla="*/ 1272147 w 1400601"/>
                <a:gd name="connsiteY11" fmla="*/ 1632041 h 1633537"/>
                <a:gd name="connsiteX12" fmla="*/ 1288535 w 1400601"/>
                <a:gd name="connsiteY12" fmla="*/ 1633537 h 1633537"/>
                <a:gd name="connsiteX13" fmla="*/ 0 w 1400601"/>
                <a:gd name="connsiteY13" fmla="*/ 1633537 h 1633537"/>
                <a:gd name="connsiteX14" fmla="*/ 0 w 1400601"/>
                <a:gd name="connsiteY14" fmla="*/ 0 h 163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0601" h="1633537">
                  <a:moveTo>
                    <a:pt x="0" y="0"/>
                  </a:moveTo>
                  <a:lnTo>
                    <a:pt x="1400601" y="0"/>
                  </a:lnTo>
                  <a:lnTo>
                    <a:pt x="1313126" y="19584"/>
                  </a:lnTo>
                  <a:cubicBezTo>
                    <a:pt x="1283116" y="28897"/>
                    <a:pt x="1255176" y="40332"/>
                    <a:pt x="1229305" y="53888"/>
                  </a:cubicBezTo>
                  <a:lnTo>
                    <a:pt x="1164704" y="96441"/>
                  </a:lnTo>
                  <a:lnTo>
                    <a:pt x="83344" y="96441"/>
                  </a:lnTo>
                  <a:lnTo>
                    <a:pt x="83344" y="1537095"/>
                  </a:lnTo>
                  <a:lnTo>
                    <a:pt x="1026451" y="1537095"/>
                  </a:lnTo>
                  <a:lnTo>
                    <a:pt x="1027515" y="1537976"/>
                  </a:lnTo>
                  <a:cubicBezTo>
                    <a:pt x="1036001" y="1543978"/>
                    <a:pt x="1046349" y="1550498"/>
                    <a:pt x="1058560" y="1557534"/>
                  </a:cubicBezTo>
                  <a:cubicBezTo>
                    <a:pt x="1082982" y="1571608"/>
                    <a:pt x="1113199" y="1585268"/>
                    <a:pt x="1149210" y="1598513"/>
                  </a:cubicBezTo>
                  <a:cubicBezTo>
                    <a:pt x="1185222" y="1611759"/>
                    <a:pt x="1226201" y="1622935"/>
                    <a:pt x="1272147" y="1632041"/>
                  </a:cubicBezTo>
                  <a:lnTo>
                    <a:pt x="1288535" y="1633537"/>
                  </a:lnTo>
                  <a:lnTo>
                    <a:pt x="0" y="16335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78739" y="996225"/>
              <a:ext cx="2699546" cy="5169619"/>
            </a:xfrm>
            <a:custGeom>
              <a:avLst/>
              <a:gdLst>
                <a:gd name="connsiteX0" fmla="*/ 107652 w 797275"/>
                <a:gd name="connsiteY0" fmla="*/ 0 h 1226755"/>
                <a:gd name="connsiteX1" fmla="*/ 81231 w 797275"/>
                <a:gd name="connsiteY1" fmla="*/ 81053 h 1226755"/>
                <a:gd name="connsiteX2" fmla="*/ 72073 w 797275"/>
                <a:gd name="connsiteY2" fmla="*/ 176205 h 1226755"/>
                <a:gd name="connsiteX3" fmla="*/ 103738 w 797275"/>
                <a:gd name="connsiteY3" fmla="*/ 344467 h 1226755"/>
                <a:gd name="connsiteX4" fmla="*/ 186317 w 797275"/>
                <a:gd name="connsiteY4" fmla="*/ 466783 h 1226755"/>
                <a:gd name="connsiteX5" fmla="*/ 301803 w 797275"/>
                <a:gd name="connsiteY5" fmla="*/ 557433 h 1226755"/>
                <a:gd name="connsiteX6" fmla="*/ 434674 w 797275"/>
                <a:gd name="connsiteY6" fmla="*/ 627594 h 1226755"/>
                <a:gd name="connsiteX7" fmla="*/ 568166 w 797275"/>
                <a:gd name="connsiteY7" fmla="*/ 689683 h 1226755"/>
                <a:gd name="connsiteX8" fmla="*/ 684273 w 797275"/>
                <a:gd name="connsiteY8" fmla="*/ 756739 h 1226755"/>
                <a:gd name="connsiteX9" fmla="*/ 766231 w 797275"/>
                <a:gd name="connsiteY9" fmla="*/ 841802 h 1226755"/>
                <a:gd name="connsiteX10" fmla="*/ 797275 w 797275"/>
                <a:gd name="connsiteY10" fmla="*/ 958529 h 1226755"/>
                <a:gd name="connsiteX11" fmla="*/ 774923 w 797275"/>
                <a:gd name="connsiteY11" fmla="*/ 1071532 h 1226755"/>
                <a:gd name="connsiteX12" fmla="*/ 710971 w 797275"/>
                <a:gd name="connsiteY12" fmla="*/ 1155352 h 1226755"/>
                <a:gd name="connsiteX13" fmla="*/ 611628 w 797275"/>
                <a:gd name="connsiteY13" fmla="*/ 1208128 h 1226755"/>
                <a:gd name="connsiteX14" fmla="*/ 484345 w 797275"/>
                <a:gd name="connsiteY14" fmla="*/ 1226755 h 1226755"/>
                <a:gd name="connsiteX15" fmla="*/ 322293 w 797275"/>
                <a:gd name="connsiteY15" fmla="*/ 1205023 h 1226755"/>
                <a:gd name="connsiteX16" fmla="*/ 202460 w 797275"/>
                <a:gd name="connsiteY16" fmla="*/ 1158457 h 1226755"/>
                <a:gd name="connsiteX17" fmla="*/ 121123 w 797275"/>
                <a:gd name="connsiteY17" fmla="*/ 1112511 h 1226755"/>
                <a:gd name="connsiteX18" fmla="*/ 72073 w 797275"/>
                <a:gd name="connsiteY18" fmla="*/ 1091400 h 1226755"/>
                <a:gd name="connsiteX19" fmla="*/ 54688 w 797275"/>
                <a:gd name="connsiteY19" fmla="*/ 1095746 h 1226755"/>
                <a:gd name="connsiteX20" fmla="*/ 42270 w 797275"/>
                <a:gd name="connsiteY20" fmla="*/ 1111269 h 1226755"/>
                <a:gd name="connsiteX21" fmla="*/ 34819 w 797275"/>
                <a:gd name="connsiteY21" fmla="*/ 1140451 h 1226755"/>
                <a:gd name="connsiteX22" fmla="*/ 32336 w 797275"/>
                <a:gd name="connsiteY22" fmla="*/ 1185776 h 1226755"/>
                <a:gd name="connsiteX23" fmla="*/ 33493 w 797275"/>
                <a:gd name="connsiteY23" fmla="*/ 1209234 h 1226755"/>
                <a:gd name="connsiteX24" fmla="*/ 24641 w 797275"/>
                <a:gd name="connsiteY24" fmla="*/ 1201903 h 1226755"/>
                <a:gd name="connsiteX25" fmla="*/ 6023 w 797275"/>
                <a:gd name="connsiteY25" fmla="*/ 1168501 h 1226755"/>
                <a:gd name="connsiteX26" fmla="*/ 0 w 797275"/>
                <a:gd name="connsiteY26" fmla="*/ 1114291 h 1226755"/>
                <a:gd name="connsiteX27" fmla="*/ 2189 w 797275"/>
                <a:gd name="connsiteY27" fmla="*/ 1074317 h 1226755"/>
                <a:gd name="connsiteX28" fmla="*/ 8761 w 797275"/>
                <a:gd name="connsiteY28" fmla="*/ 1048581 h 1226755"/>
                <a:gd name="connsiteX29" fmla="*/ 19712 w 797275"/>
                <a:gd name="connsiteY29" fmla="*/ 1034891 h 1226755"/>
                <a:gd name="connsiteX30" fmla="*/ 35045 w 797275"/>
                <a:gd name="connsiteY30" fmla="*/ 1031058 h 1226755"/>
                <a:gd name="connsiteX31" fmla="*/ 78303 w 797275"/>
                <a:gd name="connsiteY31" fmla="*/ 1049676 h 1226755"/>
                <a:gd name="connsiteX32" fmla="*/ 150036 w 797275"/>
                <a:gd name="connsiteY32" fmla="*/ 1090197 h 1226755"/>
                <a:gd name="connsiteX33" fmla="*/ 255719 w 797275"/>
                <a:gd name="connsiteY33" fmla="*/ 1131265 h 1226755"/>
                <a:gd name="connsiteX34" fmla="*/ 398637 w 797275"/>
                <a:gd name="connsiteY34" fmla="*/ 1150431 h 1226755"/>
                <a:gd name="connsiteX35" fmla="*/ 510891 w 797275"/>
                <a:gd name="connsiteY35" fmla="*/ 1134003 h 1226755"/>
                <a:gd name="connsiteX36" fmla="*/ 598504 w 797275"/>
                <a:gd name="connsiteY36" fmla="*/ 1087459 h 1226755"/>
                <a:gd name="connsiteX37" fmla="*/ 654904 w 797275"/>
                <a:gd name="connsiteY37" fmla="*/ 1013536 h 1226755"/>
                <a:gd name="connsiteX38" fmla="*/ 674617 w 797275"/>
                <a:gd name="connsiteY38" fmla="*/ 913876 h 1226755"/>
                <a:gd name="connsiteX39" fmla="*/ 647239 w 797275"/>
                <a:gd name="connsiteY39" fmla="*/ 810932 h 1226755"/>
                <a:gd name="connsiteX40" fmla="*/ 574958 w 797275"/>
                <a:gd name="connsiteY40" fmla="*/ 735913 h 1226755"/>
                <a:gd name="connsiteX41" fmla="*/ 472561 w 797275"/>
                <a:gd name="connsiteY41" fmla="*/ 676775 h 1226755"/>
                <a:gd name="connsiteX42" fmla="*/ 354831 w 797275"/>
                <a:gd name="connsiteY42" fmla="*/ 622017 h 1226755"/>
                <a:gd name="connsiteX43" fmla="*/ 237649 w 797275"/>
                <a:gd name="connsiteY43" fmla="*/ 560140 h 1226755"/>
                <a:gd name="connsiteX44" fmla="*/ 135799 w 797275"/>
                <a:gd name="connsiteY44" fmla="*/ 480194 h 1226755"/>
                <a:gd name="connsiteX45" fmla="*/ 62971 w 797275"/>
                <a:gd name="connsiteY45" fmla="*/ 372321 h 1226755"/>
                <a:gd name="connsiteX46" fmla="*/ 35045 w 797275"/>
                <a:gd name="connsiteY46" fmla="*/ 223927 h 1226755"/>
                <a:gd name="connsiteX47" fmla="*/ 67352 w 797275"/>
                <a:gd name="connsiteY47" fmla="*/ 65676 h 1226755"/>
                <a:gd name="connsiteX48" fmla="*/ 105956 w 797275"/>
                <a:gd name="connsiteY48" fmla="*/ 1746 h 1226755"/>
                <a:gd name="connsiteX49" fmla="*/ 107652 w 797275"/>
                <a:gd name="connsiteY49" fmla="*/ 0 h 12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97275" h="1226755">
                  <a:moveTo>
                    <a:pt x="107652" y="0"/>
                  </a:moveTo>
                  <a:lnTo>
                    <a:pt x="81231" y="81053"/>
                  </a:lnTo>
                  <a:cubicBezTo>
                    <a:pt x="75126" y="110960"/>
                    <a:pt x="72073" y="142677"/>
                    <a:pt x="72073" y="176205"/>
                  </a:cubicBezTo>
                  <a:cubicBezTo>
                    <a:pt x="72073" y="241606"/>
                    <a:pt x="82628" y="297693"/>
                    <a:pt x="103738" y="344467"/>
                  </a:cubicBezTo>
                  <a:cubicBezTo>
                    <a:pt x="124849" y="391241"/>
                    <a:pt x="152375" y="432013"/>
                    <a:pt x="186317" y="466783"/>
                  </a:cubicBezTo>
                  <a:cubicBezTo>
                    <a:pt x="220259" y="501553"/>
                    <a:pt x="258755" y="531769"/>
                    <a:pt x="301803" y="557433"/>
                  </a:cubicBezTo>
                  <a:cubicBezTo>
                    <a:pt x="344852" y="583096"/>
                    <a:pt x="389142" y="606483"/>
                    <a:pt x="434674" y="627594"/>
                  </a:cubicBezTo>
                  <a:cubicBezTo>
                    <a:pt x="480206" y="648704"/>
                    <a:pt x="524703" y="669400"/>
                    <a:pt x="568166" y="689683"/>
                  </a:cubicBezTo>
                  <a:cubicBezTo>
                    <a:pt x="611628" y="709965"/>
                    <a:pt x="650331" y="732318"/>
                    <a:pt x="684273" y="756739"/>
                  </a:cubicBezTo>
                  <a:cubicBezTo>
                    <a:pt x="718215" y="781161"/>
                    <a:pt x="745534" y="809515"/>
                    <a:pt x="766231" y="841802"/>
                  </a:cubicBezTo>
                  <a:cubicBezTo>
                    <a:pt x="786927" y="874088"/>
                    <a:pt x="797275" y="912997"/>
                    <a:pt x="797275" y="958529"/>
                  </a:cubicBezTo>
                  <a:cubicBezTo>
                    <a:pt x="797275" y="1000750"/>
                    <a:pt x="789825" y="1038417"/>
                    <a:pt x="774923" y="1071532"/>
                  </a:cubicBezTo>
                  <a:cubicBezTo>
                    <a:pt x="760022" y="1104646"/>
                    <a:pt x="738704" y="1132586"/>
                    <a:pt x="710971" y="1155352"/>
                  </a:cubicBezTo>
                  <a:cubicBezTo>
                    <a:pt x="683238" y="1178118"/>
                    <a:pt x="650124" y="1195710"/>
                    <a:pt x="611628" y="1208128"/>
                  </a:cubicBezTo>
                  <a:cubicBezTo>
                    <a:pt x="573133" y="1220546"/>
                    <a:pt x="530705" y="1226755"/>
                    <a:pt x="484345" y="1226755"/>
                  </a:cubicBezTo>
                  <a:cubicBezTo>
                    <a:pt x="423084" y="1226755"/>
                    <a:pt x="369066" y="1219511"/>
                    <a:pt x="322293" y="1205023"/>
                  </a:cubicBezTo>
                  <a:cubicBezTo>
                    <a:pt x="275519" y="1190536"/>
                    <a:pt x="235575" y="1175014"/>
                    <a:pt x="202460" y="1158457"/>
                  </a:cubicBezTo>
                  <a:cubicBezTo>
                    <a:pt x="169346" y="1141899"/>
                    <a:pt x="142234" y="1126584"/>
                    <a:pt x="121123" y="1112511"/>
                  </a:cubicBezTo>
                  <a:cubicBezTo>
                    <a:pt x="100013" y="1098437"/>
                    <a:pt x="83663" y="1091400"/>
                    <a:pt x="72073" y="1091400"/>
                  </a:cubicBezTo>
                  <a:cubicBezTo>
                    <a:pt x="65450" y="1091400"/>
                    <a:pt x="59655" y="1092849"/>
                    <a:pt x="54688" y="1095746"/>
                  </a:cubicBezTo>
                  <a:cubicBezTo>
                    <a:pt x="49721" y="1098644"/>
                    <a:pt x="45582" y="1103818"/>
                    <a:pt x="42270" y="1111269"/>
                  </a:cubicBezTo>
                  <a:cubicBezTo>
                    <a:pt x="38959" y="1118719"/>
                    <a:pt x="36475" y="1128447"/>
                    <a:pt x="34819" y="1140451"/>
                  </a:cubicBezTo>
                  <a:cubicBezTo>
                    <a:pt x="33164" y="1152455"/>
                    <a:pt x="32336" y="1167563"/>
                    <a:pt x="32336" y="1185776"/>
                  </a:cubicBezTo>
                  <a:lnTo>
                    <a:pt x="33493" y="1209234"/>
                  </a:lnTo>
                  <a:lnTo>
                    <a:pt x="24641" y="1201903"/>
                  </a:lnTo>
                  <a:cubicBezTo>
                    <a:pt x="16245" y="1193142"/>
                    <a:pt x="10039" y="1182008"/>
                    <a:pt x="6023" y="1168501"/>
                  </a:cubicBezTo>
                  <a:cubicBezTo>
                    <a:pt x="2007" y="1154994"/>
                    <a:pt x="0" y="1136923"/>
                    <a:pt x="0" y="1114291"/>
                  </a:cubicBezTo>
                  <a:cubicBezTo>
                    <a:pt x="0" y="1098228"/>
                    <a:pt x="730" y="1084904"/>
                    <a:pt x="2189" y="1074317"/>
                  </a:cubicBezTo>
                  <a:cubicBezTo>
                    <a:pt x="3650" y="1063731"/>
                    <a:pt x="5841" y="1055151"/>
                    <a:pt x="8761" y="1048581"/>
                  </a:cubicBezTo>
                  <a:cubicBezTo>
                    <a:pt x="11682" y="1042010"/>
                    <a:pt x="15332" y="1037447"/>
                    <a:pt x="19712" y="1034891"/>
                  </a:cubicBezTo>
                  <a:cubicBezTo>
                    <a:pt x="24093" y="1032336"/>
                    <a:pt x="29204" y="1031058"/>
                    <a:pt x="35045" y="1031058"/>
                  </a:cubicBezTo>
                  <a:cubicBezTo>
                    <a:pt x="45266" y="1031058"/>
                    <a:pt x="59686" y="1037264"/>
                    <a:pt x="78303" y="1049676"/>
                  </a:cubicBezTo>
                  <a:cubicBezTo>
                    <a:pt x="96921" y="1062088"/>
                    <a:pt x="120832" y="1075594"/>
                    <a:pt x="150036" y="1090197"/>
                  </a:cubicBezTo>
                  <a:cubicBezTo>
                    <a:pt x="179241" y="1104799"/>
                    <a:pt x="214468" y="1118489"/>
                    <a:pt x="255719" y="1131265"/>
                  </a:cubicBezTo>
                  <a:cubicBezTo>
                    <a:pt x="296970" y="1144042"/>
                    <a:pt x="344609" y="1150431"/>
                    <a:pt x="398637" y="1150431"/>
                  </a:cubicBezTo>
                  <a:cubicBezTo>
                    <a:pt x="439523" y="1150431"/>
                    <a:pt x="476941" y="1144955"/>
                    <a:pt x="510891" y="1134003"/>
                  </a:cubicBezTo>
                  <a:cubicBezTo>
                    <a:pt x="544841" y="1123052"/>
                    <a:pt x="574045" y="1107537"/>
                    <a:pt x="598504" y="1087459"/>
                  </a:cubicBezTo>
                  <a:cubicBezTo>
                    <a:pt x="622962" y="1067381"/>
                    <a:pt x="641763" y="1042740"/>
                    <a:pt x="654904" y="1013536"/>
                  </a:cubicBezTo>
                  <a:cubicBezTo>
                    <a:pt x="668047" y="984331"/>
                    <a:pt x="674617" y="951112"/>
                    <a:pt x="674617" y="913876"/>
                  </a:cubicBezTo>
                  <a:cubicBezTo>
                    <a:pt x="674617" y="873720"/>
                    <a:pt x="665491" y="839406"/>
                    <a:pt x="647239" y="810932"/>
                  </a:cubicBezTo>
                  <a:cubicBezTo>
                    <a:pt x="628986" y="782457"/>
                    <a:pt x="604892" y="757451"/>
                    <a:pt x="574958" y="735913"/>
                  </a:cubicBezTo>
                  <a:cubicBezTo>
                    <a:pt x="545024" y="714375"/>
                    <a:pt x="510891" y="694662"/>
                    <a:pt x="472561" y="676775"/>
                  </a:cubicBezTo>
                  <a:cubicBezTo>
                    <a:pt x="434230" y="658887"/>
                    <a:pt x="394987" y="640634"/>
                    <a:pt x="354831" y="622017"/>
                  </a:cubicBezTo>
                  <a:cubicBezTo>
                    <a:pt x="314675" y="603399"/>
                    <a:pt x="275615" y="582773"/>
                    <a:pt x="237649" y="560140"/>
                  </a:cubicBezTo>
                  <a:cubicBezTo>
                    <a:pt x="199684" y="537507"/>
                    <a:pt x="165733" y="510858"/>
                    <a:pt x="135799" y="480194"/>
                  </a:cubicBezTo>
                  <a:cubicBezTo>
                    <a:pt x="105865" y="449530"/>
                    <a:pt x="81589" y="413572"/>
                    <a:pt x="62971" y="372321"/>
                  </a:cubicBezTo>
                  <a:cubicBezTo>
                    <a:pt x="44353" y="331070"/>
                    <a:pt x="35045" y="281605"/>
                    <a:pt x="35045" y="223927"/>
                  </a:cubicBezTo>
                  <a:cubicBezTo>
                    <a:pt x="35045" y="164788"/>
                    <a:pt x="45814" y="112038"/>
                    <a:pt x="67352" y="65676"/>
                  </a:cubicBezTo>
                  <a:cubicBezTo>
                    <a:pt x="78121" y="42495"/>
                    <a:pt x="90989" y="21185"/>
                    <a:pt x="105956" y="1746"/>
                  </a:cubicBezTo>
                  <a:lnTo>
                    <a:pt x="10765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0000" dirty="0"/>
            </a:p>
          </p:txBody>
        </p:sp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52047" y="3920000"/>
            <a:ext cx="38030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Администрация города Твери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Советская ул., д.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11, </a:t>
            </a: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Тверь, 170100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altLang="ru-RU" sz="1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4822) 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36-02-31        (4822) 35-59-39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tveradm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en-US" altLang="ru-RU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adm</a:t>
            </a:r>
            <a:r>
              <a:rPr lang="ru-RU" altLang="ru-RU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.tver.ru</a:t>
            </a:r>
            <a:endParaRPr lang="ru-RU" altLang="ru-RU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897" y="529749"/>
            <a:ext cx="503237" cy="56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cdn.onlinewebfonts.com/svg/img_500737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36" y="5301210"/>
            <a:ext cx="225424" cy="22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80148" y="5282951"/>
            <a:ext cx="304800" cy="304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2" descr="https://freepikpsd.com/wp-content/uploads/2019/10/1338198_white-cell-phone-png-Transparent-Images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63" y="4912376"/>
            <a:ext cx="240040" cy="22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480148" y="4874195"/>
            <a:ext cx="304800" cy="304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14" descr="http://cdn.onlinewebfonts.com/svg/download_473983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978" y="4914220"/>
            <a:ext cx="222250" cy="2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2416497" y="4874195"/>
            <a:ext cx="304800" cy="304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0" descr="https://www.shareicon.net/data/2016/02/25/724400_placeholder_512x512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41" y="4517015"/>
            <a:ext cx="201648" cy="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Овал 28"/>
          <p:cNvSpPr/>
          <p:nvPr/>
        </p:nvSpPr>
        <p:spPr>
          <a:xfrm>
            <a:off x="480148" y="4465439"/>
            <a:ext cx="304800" cy="304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8" descr="https://xn----8sbancdadubbx7ekii5g0f.xn--80adxhks/wp-content/uploads/2020/01/1-16623_political-clipart-government-official-city-hall-icon-png-1024x853.png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77" y="4069288"/>
            <a:ext cx="246197" cy="2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480148" y="4051977"/>
            <a:ext cx="304800" cy="3048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3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Диаграмма 6" descr="Точечная сетк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4194889"/>
              </p:ext>
            </p:extLst>
          </p:nvPr>
        </p:nvGraphicFramePr>
        <p:xfrm>
          <a:off x="111256" y="985836"/>
          <a:ext cx="8921487" cy="411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5834" y="0"/>
            <a:ext cx="6392333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455C7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Внутригодовая динамика темпов роста объёмов отгруженных товаров, выполненных работ и услуг в 2022 году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996" y="5596892"/>
            <a:ext cx="8620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dirty="0" smtClean="0"/>
              <a:t>Прирост обеспечен по 18-ти видам экономической деятельности (из 24-х)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793065" y="945955"/>
            <a:ext cx="5314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в</a:t>
            </a:r>
            <a:r>
              <a:rPr lang="ru-RU" sz="1200" i="1" dirty="0" smtClean="0"/>
              <a:t> % к соответствующему периоду предыдущего года в действующих ценах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1422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072167">
            <a:off x="2633841" y="3259152"/>
            <a:ext cx="81000" cy="1411375"/>
          </a:xfrm>
          <a:prstGeom prst="downArrow">
            <a:avLst>
              <a:gd name="adj1" fmla="val 50000"/>
              <a:gd name="adj2" fmla="val 19444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Стрелка вниз 6"/>
          <p:cNvSpPr/>
          <p:nvPr/>
        </p:nvSpPr>
        <p:spPr>
          <a:xfrm rot="2765888" flipV="1">
            <a:off x="2649253" y="1302041"/>
            <a:ext cx="81000" cy="1586145"/>
          </a:xfrm>
          <a:prstGeom prst="downArrow">
            <a:avLst>
              <a:gd name="adj1" fmla="val 50000"/>
              <a:gd name="adj2" fmla="val 19444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201114" y="2192096"/>
            <a:ext cx="1890000" cy="1890000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ирог 8"/>
          <p:cNvSpPr>
            <a:spLocks noChangeAspect="1"/>
          </p:cNvSpPr>
          <p:nvPr/>
        </p:nvSpPr>
        <p:spPr>
          <a:xfrm>
            <a:off x="200238" y="2188085"/>
            <a:ext cx="1890000" cy="1890000"/>
          </a:xfrm>
          <a:prstGeom prst="pie">
            <a:avLst>
              <a:gd name="adj1" fmla="val 21527864"/>
              <a:gd name="adj2" fmla="val 3165576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>
            <a:spLocks noChangeAspect="1"/>
          </p:cNvSpPr>
          <p:nvPr/>
        </p:nvSpPr>
        <p:spPr>
          <a:xfrm>
            <a:off x="200676" y="2196105"/>
            <a:ext cx="1890000" cy="1890000"/>
          </a:xfrm>
          <a:prstGeom prst="pie">
            <a:avLst>
              <a:gd name="adj1" fmla="val 18178255"/>
              <a:gd name="adj2" fmla="val 21560217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39886" y="2554680"/>
            <a:ext cx="1211580" cy="12115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22"/>
          <p:cNvSpPr>
            <a:spLocks noChangeArrowheads="1"/>
          </p:cNvSpPr>
          <p:nvPr/>
        </p:nvSpPr>
        <p:spPr bwMode="auto">
          <a:xfrm>
            <a:off x="3666079" y="1333511"/>
            <a:ext cx="5497700" cy="29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в 7,8 р. прочие готовые изделия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в 3,2 </a:t>
            </a:r>
            <a:r>
              <a:rPr lang="ru-RU" altLang="ru-RU" sz="1600" dirty="0">
                <a:cs typeface="Calibri" panose="020F0502020204030204" pitchFamily="34" charset="0"/>
              </a:rPr>
              <a:t>р. </a:t>
            </a:r>
            <a:r>
              <a:rPr lang="ru-RU" altLang="ru-RU" sz="1600" dirty="0" smtClean="0">
                <a:cs typeface="Calibri" panose="020F0502020204030204" pitchFamily="34" charset="0"/>
              </a:rPr>
              <a:t>текстильные изделия</a:t>
            </a:r>
          </a:p>
          <a:p>
            <a:pPr>
              <a:lnSpc>
                <a:spcPct val="90000"/>
              </a:lnSpc>
            </a:pPr>
            <a:r>
              <a:rPr lang="ru-RU" altLang="ru-RU" sz="1600" dirty="0">
                <a:cs typeface="Calibri" panose="020F0502020204030204" pitchFamily="34" charset="0"/>
              </a:rPr>
              <a:t>в </a:t>
            </a:r>
            <a:r>
              <a:rPr lang="ru-RU" altLang="ru-RU" sz="1600" dirty="0" smtClean="0">
                <a:cs typeface="Calibri" panose="020F0502020204030204" pitchFamily="34" charset="0"/>
              </a:rPr>
              <a:t>2,2 </a:t>
            </a:r>
            <a:r>
              <a:rPr lang="ru-RU" altLang="ru-RU" sz="1600" dirty="0">
                <a:cs typeface="Calibri" panose="020F0502020204030204" pitchFamily="34" charset="0"/>
              </a:rPr>
              <a:t>р. </a:t>
            </a:r>
            <a:r>
              <a:rPr lang="ru-RU" altLang="ru-RU" sz="1600" dirty="0" smtClean="0">
                <a:cs typeface="Calibri" panose="020F0502020204030204" pitchFamily="34" charset="0"/>
              </a:rPr>
              <a:t>готовые металлические изделия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в 1,7 р. электрическое оборудование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в 1,6 </a:t>
            </a:r>
            <a:r>
              <a:rPr lang="ru-RU" altLang="ru-RU" sz="1600" dirty="0">
                <a:cs typeface="Calibri" panose="020F0502020204030204" pitchFamily="34" charset="0"/>
              </a:rPr>
              <a:t>р</a:t>
            </a:r>
            <a:r>
              <a:rPr lang="ru-RU" altLang="ru-RU" sz="1600" dirty="0" smtClean="0">
                <a:cs typeface="Calibri" panose="020F0502020204030204" pitchFamily="34" charset="0"/>
              </a:rPr>
              <a:t>.  напитки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+43,8% пищевые продукты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+41,2% одежда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+35,2% автотранспортные средства, прицепы и полуприцепы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+25,9% прочая неметаллическая минеральная продукция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+25,8% резиновые и пластмассовые изделия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+14,1% деятельность полиграфическая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+11,6% машины и оборудование, не включённые в другие группировки</a:t>
            </a:r>
            <a:endParaRPr lang="ru-RU" altLang="ru-RU" sz="1600" dirty="0">
              <a:cs typeface="Calibri" panose="020F0502020204030204" pitchFamily="34" charset="0"/>
            </a:endParaRPr>
          </a:p>
        </p:txBody>
      </p:sp>
      <p:pic>
        <p:nvPicPr>
          <p:cNvPr id="19" name="Picture 2" descr="http://nachoking.com/site/wp-content/uploads/2015/03/46062-150x15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180" y="2915158"/>
            <a:ext cx="506642" cy="5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0"/>
          <p:cNvSpPr>
            <a:spLocks noChangeArrowheads="1"/>
          </p:cNvSpPr>
          <p:nvPr/>
        </p:nvSpPr>
        <p:spPr bwMode="auto">
          <a:xfrm>
            <a:off x="3666079" y="4721408"/>
            <a:ext cx="5264236" cy="18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- 59,4% мебель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- 32,6% металлургическое производство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- 26,5% обработка древесины и производство изделий из дерева и пробки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- 20,8% компьютеры, электронные и оптические изделия</a:t>
            </a:r>
            <a:endParaRPr lang="ru-RU" altLang="ru-RU" sz="1600" dirty="0"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- 9,5% химические средства и химические продукты</a:t>
            </a:r>
          </a:p>
          <a:p>
            <a:pPr>
              <a:lnSpc>
                <a:spcPct val="90000"/>
              </a:lnSpc>
            </a:pPr>
            <a:r>
              <a:rPr lang="ru-RU" altLang="ru-RU" sz="1600" dirty="0" smtClean="0">
                <a:cs typeface="Calibri" panose="020F0502020204030204" pitchFamily="34" charset="0"/>
              </a:rPr>
              <a:t>- 7,7% лекарственные средства и материалы, применяемые в медицинских целях</a:t>
            </a:r>
            <a:endParaRPr lang="ru-RU" altLang="ru-RU" sz="1600" dirty="0">
              <a:cs typeface="Calibri" panose="020F0502020204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98925" y="4296276"/>
            <a:ext cx="3294000" cy="459000"/>
            <a:chOff x="3298925" y="4296276"/>
            <a:chExt cx="3294000" cy="459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298925" y="4296276"/>
              <a:ext cx="3294000" cy="459000"/>
            </a:xfrm>
            <a:prstGeom prst="roundRect">
              <a:avLst>
                <a:gd name="adj" fmla="val 50000"/>
              </a:avLst>
            </a:prstGeom>
            <a:solidFill>
              <a:srgbClr val="7A2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3442700" y="4336776"/>
              <a:ext cx="378000" cy="37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79763" y="4356499"/>
              <a:ext cx="2370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Снижение производства</a:t>
              </a:r>
            </a:p>
          </p:txBody>
        </p:sp>
        <p:pic>
          <p:nvPicPr>
            <p:cNvPr id="21" name="Picture 2" descr="https://image.flaticon.com/icons/png/512/126/12644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610" y="4384686"/>
              <a:ext cx="282180" cy="282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298925" y="882663"/>
            <a:ext cx="3402576" cy="459000"/>
            <a:chOff x="3442700" y="882663"/>
            <a:chExt cx="3402576" cy="459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442700" y="882663"/>
              <a:ext cx="3402576" cy="459000"/>
            </a:xfrm>
            <a:prstGeom prst="roundRect">
              <a:avLst>
                <a:gd name="adj" fmla="val 50000"/>
              </a:avLst>
            </a:prstGeom>
            <a:solidFill>
              <a:srgbClr val="AB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3506224" y="923163"/>
              <a:ext cx="378000" cy="37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5288" y="942886"/>
              <a:ext cx="1841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Рост производства</a:t>
              </a:r>
            </a:p>
          </p:txBody>
        </p:sp>
        <p:pic>
          <p:nvPicPr>
            <p:cNvPr id="22" name="Picture 4" descr="https://cdn.onlinewebfonts.com/svg/img_46267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156" y="979757"/>
              <a:ext cx="262137" cy="26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758865" y="874"/>
            <a:ext cx="7629525" cy="624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55C71"/>
                </a:solidFill>
              </a:rPr>
              <a:t>Темпы отгрузки по отдельным видам деятельности обрабатывающих предприятий в 2022 году</a:t>
            </a:r>
            <a:endParaRPr lang="ru-RU" b="1" dirty="0">
              <a:solidFill>
                <a:srgbClr val="455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4652" y="51505"/>
            <a:ext cx="7678855" cy="61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23586A"/>
                </a:solidFill>
              </a:defRPr>
            </a:lvl1pPr>
          </a:lstStyle>
          <a:p>
            <a:r>
              <a:rPr lang="ru-RU" dirty="0"/>
              <a:t>Динамика объёмов и темпов роста отгруженных товаров (работ и услуг) обрабатывающими производствами в </a:t>
            </a:r>
            <a:r>
              <a:rPr lang="ru-RU" dirty="0" smtClean="0"/>
              <a:t>2019-2022 годах, млн рублей</a:t>
            </a:r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598022" y="4423664"/>
            <a:ext cx="1532969" cy="1006760"/>
          </a:xfrm>
          <a:custGeom>
            <a:avLst/>
            <a:gdLst>
              <a:gd name="connsiteX0" fmla="*/ 1601967 w 3005715"/>
              <a:gd name="connsiteY0" fmla="*/ 1509498 h 1973968"/>
              <a:gd name="connsiteX1" fmla="*/ 1834202 w 3005715"/>
              <a:gd name="connsiteY1" fmla="*/ 1741733 h 1973968"/>
              <a:gd name="connsiteX2" fmla="*/ 1601967 w 3005715"/>
              <a:gd name="connsiteY2" fmla="*/ 1973968 h 1973968"/>
              <a:gd name="connsiteX3" fmla="*/ 1369732 w 3005715"/>
              <a:gd name="connsiteY3" fmla="*/ 1741733 h 1973968"/>
              <a:gd name="connsiteX4" fmla="*/ 1601967 w 3005715"/>
              <a:gd name="connsiteY4" fmla="*/ 1509498 h 1973968"/>
              <a:gd name="connsiteX5" fmla="*/ 292181 w 3005715"/>
              <a:gd name="connsiteY5" fmla="*/ 1489497 h 1973968"/>
              <a:gd name="connsiteX6" fmla="*/ 532611 w 3005715"/>
              <a:gd name="connsiteY6" fmla="*/ 1729927 h 1973968"/>
              <a:gd name="connsiteX7" fmla="*/ 292181 w 3005715"/>
              <a:gd name="connsiteY7" fmla="*/ 1970357 h 1973968"/>
              <a:gd name="connsiteX8" fmla="*/ 51751 w 3005715"/>
              <a:gd name="connsiteY8" fmla="*/ 1729927 h 1973968"/>
              <a:gd name="connsiteX9" fmla="*/ 292181 w 3005715"/>
              <a:gd name="connsiteY9" fmla="*/ 1489497 h 1973968"/>
              <a:gd name="connsiteX10" fmla="*/ 914314 w 3005715"/>
              <a:gd name="connsiteY10" fmla="*/ 191452 h 1973968"/>
              <a:gd name="connsiteX11" fmla="*/ 914314 w 3005715"/>
              <a:gd name="connsiteY11" fmla="*/ 191453 h 1973968"/>
              <a:gd name="connsiteX12" fmla="*/ 514928 w 3005715"/>
              <a:gd name="connsiteY12" fmla="*/ 191453 h 1973968"/>
              <a:gd name="connsiteX13" fmla="*/ 514928 w 3005715"/>
              <a:gd name="connsiteY13" fmla="*/ 1101090 h 1973968"/>
              <a:gd name="connsiteX14" fmla="*/ 914314 w 3005715"/>
              <a:gd name="connsiteY14" fmla="*/ 1101090 h 1973968"/>
              <a:gd name="connsiteX15" fmla="*/ 914978 w 3005715"/>
              <a:gd name="connsiteY15" fmla="*/ 1101090 h 1973968"/>
              <a:gd name="connsiteX16" fmla="*/ 1394749 w 3005715"/>
              <a:gd name="connsiteY16" fmla="*/ 1101090 h 1973968"/>
              <a:gd name="connsiteX17" fmla="*/ 914978 w 3005715"/>
              <a:gd name="connsiteY17" fmla="*/ 192709 h 1973968"/>
              <a:gd name="connsiteX18" fmla="*/ 914978 w 3005715"/>
              <a:gd name="connsiteY18" fmla="*/ 191453 h 1973968"/>
              <a:gd name="connsiteX19" fmla="*/ 914315 w 3005715"/>
              <a:gd name="connsiteY19" fmla="*/ 191453 h 1973968"/>
              <a:gd name="connsiteX20" fmla="*/ 463812 w 3005715"/>
              <a:gd name="connsiteY20" fmla="*/ 0 h 1973968"/>
              <a:gd name="connsiteX21" fmla="*/ 926088 w 3005715"/>
              <a:gd name="connsiteY21" fmla="*/ 0 h 1973968"/>
              <a:gd name="connsiteX22" fmla="*/ 1032578 w 3005715"/>
              <a:gd name="connsiteY22" fmla="*/ 70586 h 1973968"/>
              <a:gd name="connsiteX23" fmla="*/ 1034571 w 3005715"/>
              <a:gd name="connsiteY23" fmla="*/ 80456 h 1973968"/>
              <a:gd name="connsiteX24" fmla="*/ 1493962 w 3005715"/>
              <a:gd name="connsiteY24" fmla="*/ 853440 h 1973968"/>
              <a:gd name="connsiteX25" fmla="*/ 1499220 w 3005715"/>
              <a:gd name="connsiteY25" fmla="*/ 853440 h 1973968"/>
              <a:gd name="connsiteX26" fmla="*/ 1772455 w 3005715"/>
              <a:gd name="connsiteY26" fmla="*/ 1442976 h 1973968"/>
              <a:gd name="connsiteX27" fmla="*/ 1781753 w 3005715"/>
              <a:gd name="connsiteY27" fmla="*/ 1448023 h 1973968"/>
              <a:gd name="connsiteX28" fmla="*/ 1781753 w 3005715"/>
              <a:gd name="connsiteY28" fmla="*/ 863997 h 1973968"/>
              <a:gd name="connsiteX29" fmla="*/ 1781754 w 3005715"/>
              <a:gd name="connsiteY29" fmla="*/ 863997 h 1973968"/>
              <a:gd name="connsiteX30" fmla="*/ 1781754 w 3005715"/>
              <a:gd name="connsiteY30" fmla="*/ 134394 h 1973968"/>
              <a:gd name="connsiteX31" fmla="*/ 1874522 w 3005715"/>
              <a:gd name="connsiteY31" fmla="*/ 134394 h 1973968"/>
              <a:gd name="connsiteX32" fmla="*/ 1874522 w 3005715"/>
              <a:gd name="connsiteY32" fmla="*/ 1436938 h 1973968"/>
              <a:gd name="connsiteX33" fmla="*/ 1874521 w 3005715"/>
              <a:gd name="connsiteY33" fmla="*/ 1436938 h 1973968"/>
              <a:gd name="connsiteX34" fmla="*/ 1874521 w 3005715"/>
              <a:gd name="connsiteY34" fmla="*/ 1537887 h 1973968"/>
              <a:gd name="connsiteX35" fmla="*/ 1876177 w 3005715"/>
              <a:gd name="connsiteY35" fmla="*/ 1539893 h 1973968"/>
              <a:gd name="connsiteX36" fmla="*/ 1876515 w 3005715"/>
              <a:gd name="connsiteY36" fmla="*/ 1540516 h 1973968"/>
              <a:gd name="connsiteX37" fmla="*/ 3005715 w 3005715"/>
              <a:gd name="connsiteY37" fmla="*/ 1540516 h 1973968"/>
              <a:gd name="connsiteX38" fmla="*/ 3005715 w 3005715"/>
              <a:gd name="connsiteY38" fmla="*/ 1630904 h 1973968"/>
              <a:gd name="connsiteX39" fmla="*/ 1917410 w 3005715"/>
              <a:gd name="connsiteY39" fmla="*/ 1630904 h 1973968"/>
              <a:gd name="connsiteX40" fmla="*/ 1925666 w 3005715"/>
              <a:gd name="connsiteY40" fmla="*/ 1657500 h 1973968"/>
              <a:gd name="connsiteX41" fmla="*/ 1926217 w 3005715"/>
              <a:gd name="connsiteY41" fmla="*/ 1662968 h 1973968"/>
              <a:gd name="connsiteX42" fmla="*/ 1910242 w 3005715"/>
              <a:gd name="connsiteY42" fmla="*/ 1611505 h 1973968"/>
              <a:gd name="connsiteX43" fmla="*/ 1601968 w 3005715"/>
              <a:gd name="connsiteY43" fmla="*/ 1407167 h 1973968"/>
              <a:gd name="connsiteX44" fmla="*/ 1274199 w 3005715"/>
              <a:gd name="connsiteY44" fmla="*/ 1674306 h 1973968"/>
              <a:gd name="connsiteX45" fmla="*/ 1269211 w 3005715"/>
              <a:gd name="connsiteY45" fmla="*/ 1723785 h 1973968"/>
              <a:gd name="connsiteX46" fmla="*/ 637935 w 3005715"/>
              <a:gd name="connsiteY46" fmla="*/ 1723785 h 1973968"/>
              <a:gd name="connsiteX47" fmla="*/ 631517 w 3005715"/>
              <a:gd name="connsiteY47" fmla="*/ 1660121 h 1973968"/>
              <a:gd name="connsiteX48" fmla="*/ 292182 w 3005715"/>
              <a:gd name="connsiteY48" fmla="*/ 1383555 h 1973968"/>
              <a:gd name="connsiteX49" fmla="*/ 4965 w 3005715"/>
              <a:gd name="connsiteY49" fmla="*/ 1536267 h 1973968"/>
              <a:gd name="connsiteX50" fmla="*/ 0 w 3005715"/>
              <a:gd name="connsiteY50" fmla="*/ 1545414 h 1973968"/>
              <a:gd name="connsiteX51" fmla="*/ 0 w 3005715"/>
              <a:gd name="connsiteY51" fmla="*/ 998500 h 1973968"/>
              <a:gd name="connsiteX52" fmla="*/ 145060 w 3005715"/>
              <a:gd name="connsiteY52" fmla="*/ 853440 h 1973968"/>
              <a:gd name="connsiteX53" fmla="*/ 351574 w 3005715"/>
              <a:gd name="connsiteY53" fmla="*/ 853440 h 1973968"/>
              <a:gd name="connsiteX54" fmla="*/ 348240 w 3005715"/>
              <a:gd name="connsiteY54" fmla="*/ 836928 h 1973968"/>
              <a:gd name="connsiteX55" fmla="*/ 348240 w 3005715"/>
              <a:gd name="connsiteY55" fmla="*/ 115572 h 1973968"/>
              <a:gd name="connsiteX56" fmla="*/ 463812 w 3005715"/>
              <a:gd name="connsiteY56" fmla="*/ 0 h 19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05715" h="1973968">
                <a:moveTo>
                  <a:pt x="1601967" y="1509498"/>
                </a:moveTo>
                <a:cubicBezTo>
                  <a:pt x="1730227" y="1509498"/>
                  <a:pt x="1834202" y="1613473"/>
                  <a:pt x="1834202" y="1741733"/>
                </a:cubicBezTo>
                <a:cubicBezTo>
                  <a:pt x="1834202" y="1869993"/>
                  <a:pt x="1730227" y="1973968"/>
                  <a:pt x="1601967" y="1973968"/>
                </a:cubicBezTo>
                <a:cubicBezTo>
                  <a:pt x="1473707" y="1973968"/>
                  <a:pt x="1369732" y="1869993"/>
                  <a:pt x="1369732" y="1741733"/>
                </a:cubicBezTo>
                <a:cubicBezTo>
                  <a:pt x="1369732" y="1613473"/>
                  <a:pt x="1473707" y="1509498"/>
                  <a:pt x="1601967" y="1509498"/>
                </a:cubicBezTo>
                <a:close/>
                <a:moveTo>
                  <a:pt x="292181" y="1489497"/>
                </a:moveTo>
                <a:cubicBezTo>
                  <a:pt x="424967" y="1489497"/>
                  <a:pt x="532611" y="1597141"/>
                  <a:pt x="532611" y="1729927"/>
                </a:cubicBezTo>
                <a:cubicBezTo>
                  <a:pt x="532611" y="1862713"/>
                  <a:pt x="424967" y="1970357"/>
                  <a:pt x="292181" y="1970357"/>
                </a:cubicBezTo>
                <a:cubicBezTo>
                  <a:pt x="159395" y="1970357"/>
                  <a:pt x="51751" y="1862713"/>
                  <a:pt x="51751" y="1729927"/>
                </a:cubicBezTo>
                <a:cubicBezTo>
                  <a:pt x="51751" y="1597141"/>
                  <a:pt x="159395" y="1489497"/>
                  <a:pt x="292181" y="1489497"/>
                </a:cubicBezTo>
                <a:close/>
                <a:moveTo>
                  <a:pt x="914314" y="191452"/>
                </a:moveTo>
                <a:lnTo>
                  <a:pt x="914314" y="191453"/>
                </a:lnTo>
                <a:lnTo>
                  <a:pt x="514928" y="191453"/>
                </a:lnTo>
                <a:lnTo>
                  <a:pt x="514928" y="1101090"/>
                </a:lnTo>
                <a:lnTo>
                  <a:pt x="914314" y="1101090"/>
                </a:lnTo>
                <a:lnTo>
                  <a:pt x="914978" y="1101090"/>
                </a:lnTo>
                <a:lnTo>
                  <a:pt x="1394749" y="1101090"/>
                </a:lnTo>
                <a:lnTo>
                  <a:pt x="914978" y="192709"/>
                </a:lnTo>
                <a:lnTo>
                  <a:pt x="914978" y="191453"/>
                </a:lnTo>
                <a:lnTo>
                  <a:pt x="914315" y="191453"/>
                </a:lnTo>
                <a:close/>
                <a:moveTo>
                  <a:pt x="463812" y="0"/>
                </a:moveTo>
                <a:lnTo>
                  <a:pt x="926088" y="0"/>
                </a:lnTo>
                <a:cubicBezTo>
                  <a:pt x="973960" y="0"/>
                  <a:pt x="1015033" y="29105"/>
                  <a:pt x="1032578" y="70586"/>
                </a:cubicBezTo>
                <a:lnTo>
                  <a:pt x="1034571" y="80456"/>
                </a:lnTo>
                <a:lnTo>
                  <a:pt x="1493962" y="853440"/>
                </a:lnTo>
                <a:lnTo>
                  <a:pt x="1499220" y="853440"/>
                </a:lnTo>
                <a:lnTo>
                  <a:pt x="1772455" y="1442976"/>
                </a:lnTo>
                <a:lnTo>
                  <a:pt x="1781753" y="1448023"/>
                </a:lnTo>
                <a:lnTo>
                  <a:pt x="1781753" y="863997"/>
                </a:lnTo>
                <a:lnTo>
                  <a:pt x="1781754" y="863997"/>
                </a:lnTo>
                <a:lnTo>
                  <a:pt x="1781754" y="134394"/>
                </a:lnTo>
                <a:lnTo>
                  <a:pt x="1874522" y="134394"/>
                </a:lnTo>
                <a:lnTo>
                  <a:pt x="1874522" y="1436938"/>
                </a:lnTo>
                <a:lnTo>
                  <a:pt x="1874521" y="1436938"/>
                </a:lnTo>
                <a:lnTo>
                  <a:pt x="1874521" y="1537887"/>
                </a:lnTo>
                <a:lnTo>
                  <a:pt x="1876177" y="1539893"/>
                </a:lnTo>
                <a:lnTo>
                  <a:pt x="1876515" y="1540516"/>
                </a:lnTo>
                <a:lnTo>
                  <a:pt x="3005715" y="1540516"/>
                </a:lnTo>
                <a:lnTo>
                  <a:pt x="3005715" y="1630904"/>
                </a:lnTo>
                <a:lnTo>
                  <a:pt x="1917410" y="1630904"/>
                </a:lnTo>
                <a:lnTo>
                  <a:pt x="1925666" y="1657500"/>
                </a:lnTo>
                <a:lnTo>
                  <a:pt x="1926217" y="1662968"/>
                </a:lnTo>
                <a:lnTo>
                  <a:pt x="1910242" y="1611505"/>
                </a:lnTo>
                <a:cubicBezTo>
                  <a:pt x="1859453" y="1491424"/>
                  <a:pt x="1740550" y="1407167"/>
                  <a:pt x="1601968" y="1407167"/>
                </a:cubicBezTo>
                <a:cubicBezTo>
                  <a:pt x="1440289" y="1407167"/>
                  <a:pt x="1305396" y="1521850"/>
                  <a:pt x="1274199" y="1674306"/>
                </a:cubicBezTo>
                <a:lnTo>
                  <a:pt x="1269211" y="1723785"/>
                </a:lnTo>
                <a:lnTo>
                  <a:pt x="637935" y="1723785"/>
                </a:lnTo>
                <a:lnTo>
                  <a:pt x="631517" y="1660121"/>
                </a:lnTo>
                <a:cubicBezTo>
                  <a:pt x="599219" y="1502285"/>
                  <a:pt x="459566" y="1383555"/>
                  <a:pt x="292182" y="1383555"/>
                </a:cubicBezTo>
                <a:cubicBezTo>
                  <a:pt x="172622" y="1383555"/>
                  <a:pt x="67211" y="1444132"/>
                  <a:pt x="4965" y="1536267"/>
                </a:cubicBezTo>
                <a:lnTo>
                  <a:pt x="0" y="1545414"/>
                </a:lnTo>
                <a:lnTo>
                  <a:pt x="0" y="998500"/>
                </a:lnTo>
                <a:cubicBezTo>
                  <a:pt x="0" y="918386"/>
                  <a:pt x="64946" y="853440"/>
                  <a:pt x="145060" y="853440"/>
                </a:cubicBezTo>
                <a:lnTo>
                  <a:pt x="351574" y="853440"/>
                </a:lnTo>
                <a:lnTo>
                  <a:pt x="348240" y="836928"/>
                </a:lnTo>
                <a:lnTo>
                  <a:pt x="348240" y="115572"/>
                </a:lnTo>
                <a:cubicBezTo>
                  <a:pt x="348240" y="51743"/>
                  <a:pt x="399983" y="0"/>
                  <a:pt x="463812" y="0"/>
                </a:cubicBezTo>
                <a:close/>
              </a:path>
            </a:pathLst>
          </a:cu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684168" y="4423664"/>
            <a:ext cx="1532969" cy="1006760"/>
          </a:xfrm>
          <a:custGeom>
            <a:avLst/>
            <a:gdLst>
              <a:gd name="connsiteX0" fmla="*/ 1601967 w 3005715"/>
              <a:gd name="connsiteY0" fmla="*/ 1509498 h 1973968"/>
              <a:gd name="connsiteX1" fmla="*/ 1834202 w 3005715"/>
              <a:gd name="connsiteY1" fmla="*/ 1741733 h 1973968"/>
              <a:gd name="connsiteX2" fmla="*/ 1601967 w 3005715"/>
              <a:gd name="connsiteY2" fmla="*/ 1973968 h 1973968"/>
              <a:gd name="connsiteX3" fmla="*/ 1369732 w 3005715"/>
              <a:gd name="connsiteY3" fmla="*/ 1741733 h 1973968"/>
              <a:gd name="connsiteX4" fmla="*/ 1601967 w 3005715"/>
              <a:gd name="connsiteY4" fmla="*/ 1509498 h 1973968"/>
              <a:gd name="connsiteX5" fmla="*/ 292181 w 3005715"/>
              <a:gd name="connsiteY5" fmla="*/ 1489497 h 1973968"/>
              <a:gd name="connsiteX6" fmla="*/ 532611 w 3005715"/>
              <a:gd name="connsiteY6" fmla="*/ 1729927 h 1973968"/>
              <a:gd name="connsiteX7" fmla="*/ 292181 w 3005715"/>
              <a:gd name="connsiteY7" fmla="*/ 1970357 h 1973968"/>
              <a:gd name="connsiteX8" fmla="*/ 51751 w 3005715"/>
              <a:gd name="connsiteY8" fmla="*/ 1729927 h 1973968"/>
              <a:gd name="connsiteX9" fmla="*/ 292181 w 3005715"/>
              <a:gd name="connsiteY9" fmla="*/ 1489497 h 1973968"/>
              <a:gd name="connsiteX10" fmla="*/ 914314 w 3005715"/>
              <a:gd name="connsiteY10" fmla="*/ 191452 h 1973968"/>
              <a:gd name="connsiteX11" fmla="*/ 914314 w 3005715"/>
              <a:gd name="connsiteY11" fmla="*/ 191453 h 1973968"/>
              <a:gd name="connsiteX12" fmla="*/ 514928 w 3005715"/>
              <a:gd name="connsiteY12" fmla="*/ 191453 h 1973968"/>
              <a:gd name="connsiteX13" fmla="*/ 514928 w 3005715"/>
              <a:gd name="connsiteY13" fmla="*/ 1101090 h 1973968"/>
              <a:gd name="connsiteX14" fmla="*/ 914314 w 3005715"/>
              <a:gd name="connsiteY14" fmla="*/ 1101090 h 1973968"/>
              <a:gd name="connsiteX15" fmla="*/ 914978 w 3005715"/>
              <a:gd name="connsiteY15" fmla="*/ 1101090 h 1973968"/>
              <a:gd name="connsiteX16" fmla="*/ 1394749 w 3005715"/>
              <a:gd name="connsiteY16" fmla="*/ 1101090 h 1973968"/>
              <a:gd name="connsiteX17" fmla="*/ 914978 w 3005715"/>
              <a:gd name="connsiteY17" fmla="*/ 192709 h 1973968"/>
              <a:gd name="connsiteX18" fmla="*/ 914978 w 3005715"/>
              <a:gd name="connsiteY18" fmla="*/ 191453 h 1973968"/>
              <a:gd name="connsiteX19" fmla="*/ 914315 w 3005715"/>
              <a:gd name="connsiteY19" fmla="*/ 191453 h 1973968"/>
              <a:gd name="connsiteX20" fmla="*/ 463812 w 3005715"/>
              <a:gd name="connsiteY20" fmla="*/ 0 h 1973968"/>
              <a:gd name="connsiteX21" fmla="*/ 926088 w 3005715"/>
              <a:gd name="connsiteY21" fmla="*/ 0 h 1973968"/>
              <a:gd name="connsiteX22" fmla="*/ 1032578 w 3005715"/>
              <a:gd name="connsiteY22" fmla="*/ 70586 h 1973968"/>
              <a:gd name="connsiteX23" fmla="*/ 1034571 w 3005715"/>
              <a:gd name="connsiteY23" fmla="*/ 80456 h 1973968"/>
              <a:gd name="connsiteX24" fmla="*/ 1493962 w 3005715"/>
              <a:gd name="connsiteY24" fmla="*/ 853440 h 1973968"/>
              <a:gd name="connsiteX25" fmla="*/ 1499220 w 3005715"/>
              <a:gd name="connsiteY25" fmla="*/ 853440 h 1973968"/>
              <a:gd name="connsiteX26" fmla="*/ 1772455 w 3005715"/>
              <a:gd name="connsiteY26" fmla="*/ 1442976 h 1973968"/>
              <a:gd name="connsiteX27" fmla="*/ 1781753 w 3005715"/>
              <a:gd name="connsiteY27" fmla="*/ 1448023 h 1973968"/>
              <a:gd name="connsiteX28" fmla="*/ 1781753 w 3005715"/>
              <a:gd name="connsiteY28" fmla="*/ 863997 h 1973968"/>
              <a:gd name="connsiteX29" fmla="*/ 1781754 w 3005715"/>
              <a:gd name="connsiteY29" fmla="*/ 863997 h 1973968"/>
              <a:gd name="connsiteX30" fmla="*/ 1781754 w 3005715"/>
              <a:gd name="connsiteY30" fmla="*/ 134394 h 1973968"/>
              <a:gd name="connsiteX31" fmla="*/ 1874522 w 3005715"/>
              <a:gd name="connsiteY31" fmla="*/ 134394 h 1973968"/>
              <a:gd name="connsiteX32" fmla="*/ 1874522 w 3005715"/>
              <a:gd name="connsiteY32" fmla="*/ 1436938 h 1973968"/>
              <a:gd name="connsiteX33" fmla="*/ 1874521 w 3005715"/>
              <a:gd name="connsiteY33" fmla="*/ 1436938 h 1973968"/>
              <a:gd name="connsiteX34" fmla="*/ 1874521 w 3005715"/>
              <a:gd name="connsiteY34" fmla="*/ 1537887 h 1973968"/>
              <a:gd name="connsiteX35" fmla="*/ 1876177 w 3005715"/>
              <a:gd name="connsiteY35" fmla="*/ 1539893 h 1973968"/>
              <a:gd name="connsiteX36" fmla="*/ 1876515 w 3005715"/>
              <a:gd name="connsiteY36" fmla="*/ 1540516 h 1973968"/>
              <a:gd name="connsiteX37" fmla="*/ 3005715 w 3005715"/>
              <a:gd name="connsiteY37" fmla="*/ 1540516 h 1973968"/>
              <a:gd name="connsiteX38" fmla="*/ 3005715 w 3005715"/>
              <a:gd name="connsiteY38" fmla="*/ 1630904 h 1973968"/>
              <a:gd name="connsiteX39" fmla="*/ 1917410 w 3005715"/>
              <a:gd name="connsiteY39" fmla="*/ 1630904 h 1973968"/>
              <a:gd name="connsiteX40" fmla="*/ 1925666 w 3005715"/>
              <a:gd name="connsiteY40" fmla="*/ 1657500 h 1973968"/>
              <a:gd name="connsiteX41" fmla="*/ 1926217 w 3005715"/>
              <a:gd name="connsiteY41" fmla="*/ 1662968 h 1973968"/>
              <a:gd name="connsiteX42" fmla="*/ 1910242 w 3005715"/>
              <a:gd name="connsiteY42" fmla="*/ 1611505 h 1973968"/>
              <a:gd name="connsiteX43" fmla="*/ 1601968 w 3005715"/>
              <a:gd name="connsiteY43" fmla="*/ 1407167 h 1973968"/>
              <a:gd name="connsiteX44" fmla="*/ 1274199 w 3005715"/>
              <a:gd name="connsiteY44" fmla="*/ 1674306 h 1973968"/>
              <a:gd name="connsiteX45" fmla="*/ 1269211 w 3005715"/>
              <a:gd name="connsiteY45" fmla="*/ 1723785 h 1973968"/>
              <a:gd name="connsiteX46" fmla="*/ 637935 w 3005715"/>
              <a:gd name="connsiteY46" fmla="*/ 1723785 h 1973968"/>
              <a:gd name="connsiteX47" fmla="*/ 631517 w 3005715"/>
              <a:gd name="connsiteY47" fmla="*/ 1660121 h 1973968"/>
              <a:gd name="connsiteX48" fmla="*/ 292182 w 3005715"/>
              <a:gd name="connsiteY48" fmla="*/ 1383555 h 1973968"/>
              <a:gd name="connsiteX49" fmla="*/ 4965 w 3005715"/>
              <a:gd name="connsiteY49" fmla="*/ 1536267 h 1973968"/>
              <a:gd name="connsiteX50" fmla="*/ 0 w 3005715"/>
              <a:gd name="connsiteY50" fmla="*/ 1545414 h 1973968"/>
              <a:gd name="connsiteX51" fmla="*/ 0 w 3005715"/>
              <a:gd name="connsiteY51" fmla="*/ 998500 h 1973968"/>
              <a:gd name="connsiteX52" fmla="*/ 145060 w 3005715"/>
              <a:gd name="connsiteY52" fmla="*/ 853440 h 1973968"/>
              <a:gd name="connsiteX53" fmla="*/ 351574 w 3005715"/>
              <a:gd name="connsiteY53" fmla="*/ 853440 h 1973968"/>
              <a:gd name="connsiteX54" fmla="*/ 348240 w 3005715"/>
              <a:gd name="connsiteY54" fmla="*/ 836928 h 1973968"/>
              <a:gd name="connsiteX55" fmla="*/ 348240 w 3005715"/>
              <a:gd name="connsiteY55" fmla="*/ 115572 h 1973968"/>
              <a:gd name="connsiteX56" fmla="*/ 463812 w 3005715"/>
              <a:gd name="connsiteY56" fmla="*/ 0 h 19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05715" h="1973968">
                <a:moveTo>
                  <a:pt x="1601967" y="1509498"/>
                </a:moveTo>
                <a:cubicBezTo>
                  <a:pt x="1730227" y="1509498"/>
                  <a:pt x="1834202" y="1613473"/>
                  <a:pt x="1834202" y="1741733"/>
                </a:cubicBezTo>
                <a:cubicBezTo>
                  <a:pt x="1834202" y="1869993"/>
                  <a:pt x="1730227" y="1973968"/>
                  <a:pt x="1601967" y="1973968"/>
                </a:cubicBezTo>
                <a:cubicBezTo>
                  <a:pt x="1473707" y="1973968"/>
                  <a:pt x="1369732" y="1869993"/>
                  <a:pt x="1369732" y="1741733"/>
                </a:cubicBezTo>
                <a:cubicBezTo>
                  <a:pt x="1369732" y="1613473"/>
                  <a:pt x="1473707" y="1509498"/>
                  <a:pt x="1601967" y="1509498"/>
                </a:cubicBezTo>
                <a:close/>
                <a:moveTo>
                  <a:pt x="292181" y="1489497"/>
                </a:moveTo>
                <a:cubicBezTo>
                  <a:pt x="424967" y="1489497"/>
                  <a:pt x="532611" y="1597141"/>
                  <a:pt x="532611" y="1729927"/>
                </a:cubicBezTo>
                <a:cubicBezTo>
                  <a:pt x="532611" y="1862713"/>
                  <a:pt x="424967" y="1970357"/>
                  <a:pt x="292181" y="1970357"/>
                </a:cubicBezTo>
                <a:cubicBezTo>
                  <a:pt x="159395" y="1970357"/>
                  <a:pt x="51751" y="1862713"/>
                  <a:pt x="51751" y="1729927"/>
                </a:cubicBezTo>
                <a:cubicBezTo>
                  <a:pt x="51751" y="1597141"/>
                  <a:pt x="159395" y="1489497"/>
                  <a:pt x="292181" y="1489497"/>
                </a:cubicBezTo>
                <a:close/>
                <a:moveTo>
                  <a:pt x="914314" y="191452"/>
                </a:moveTo>
                <a:lnTo>
                  <a:pt x="914314" y="191453"/>
                </a:lnTo>
                <a:lnTo>
                  <a:pt x="514928" y="191453"/>
                </a:lnTo>
                <a:lnTo>
                  <a:pt x="514928" y="1101090"/>
                </a:lnTo>
                <a:lnTo>
                  <a:pt x="914314" y="1101090"/>
                </a:lnTo>
                <a:lnTo>
                  <a:pt x="914978" y="1101090"/>
                </a:lnTo>
                <a:lnTo>
                  <a:pt x="1394749" y="1101090"/>
                </a:lnTo>
                <a:lnTo>
                  <a:pt x="914978" y="192709"/>
                </a:lnTo>
                <a:lnTo>
                  <a:pt x="914978" y="191453"/>
                </a:lnTo>
                <a:lnTo>
                  <a:pt x="914315" y="191453"/>
                </a:lnTo>
                <a:close/>
                <a:moveTo>
                  <a:pt x="463812" y="0"/>
                </a:moveTo>
                <a:lnTo>
                  <a:pt x="926088" y="0"/>
                </a:lnTo>
                <a:cubicBezTo>
                  <a:pt x="973960" y="0"/>
                  <a:pt x="1015033" y="29105"/>
                  <a:pt x="1032578" y="70586"/>
                </a:cubicBezTo>
                <a:lnTo>
                  <a:pt x="1034571" y="80456"/>
                </a:lnTo>
                <a:lnTo>
                  <a:pt x="1493962" y="853440"/>
                </a:lnTo>
                <a:lnTo>
                  <a:pt x="1499220" y="853440"/>
                </a:lnTo>
                <a:lnTo>
                  <a:pt x="1772455" y="1442976"/>
                </a:lnTo>
                <a:lnTo>
                  <a:pt x="1781753" y="1448023"/>
                </a:lnTo>
                <a:lnTo>
                  <a:pt x="1781753" y="863997"/>
                </a:lnTo>
                <a:lnTo>
                  <a:pt x="1781754" y="863997"/>
                </a:lnTo>
                <a:lnTo>
                  <a:pt x="1781754" y="134394"/>
                </a:lnTo>
                <a:lnTo>
                  <a:pt x="1874522" y="134394"/>
                </a:lnTo>
                <a:lnTo>
                  <a:pt x="1874522" y="1436938"/>
                </a:lnTo>
                <a:lnTo>
                  <a:pt x="1874521" y="1436938"/>
                </a:lnTo>
                <a:lnTo>
                  <a:pt x="1874521" y="1537887"/>
                </a:lnTo>
                <a:lnTo>
                  <a:pt x="1876177" y="1539893"/>
                </a:lnTo>
                <a:lnTo>
                  <a:pt x="1876515" y="1540516"/>
                </a:lnTo>
                <a:lnTo>
                  <a:pt x="3005715" y="1540516"/>
                </a:lnTo>
                <a:lnTo>
                  <a:pt x="3005715" y="1630904"/>
                </a:lnTo>
                <a:lnTo>
                  <a:pt x="1917410" y="1630904"/>
                </a:lnTo>
                <a:lnTo>
                  <a:pt x="1925666" y="1657500"/>
                </a:lnTo>
                <a:lnTo>
                  <a:pt x="1926217" y="1662968"/>
                </a:lnTo>
                <a:lnTo>
                  <a:pt x="1910242" y="1611505"/>
                </a:lnTo>
                <a:cubicBezTo>
                  <a:pt x="1859453" y="1491424"/>
                  <a:pt x="1740550" y="1407167"/>
                  <a:pt x="1601968" y="1407167"/>
                </a:cubicBezTo>
                <a:cubicBezTo>
                  <a:pt x="1440289" y="1407167"/>
                  <a:pt x="1305396" y="1521850"/>
                  <a:pt x="1274199" y="1674306"/>
                </a:cubicBezTo>
                <a:lnTo>
                  <a:pt x="1269211" y="1723785"/>
                </a:lnTo>
                <a:lnTo>
                  <a:pt x="637935" y="1723785"/>
                </a:lnTo>
                <a:lnTo>
                  <a:pt x="631517" y="1660121"/>
                </a:lnTo>
                <a:cubicBezTo>
                  <a:pt x="599219" y="1502285"/>
                  <a:pt x="459566" y="1383555"/>
                  <a:pt x="292182" y="1383555"/>
                </a:cubicBezTo>
                <a:cubicBezTo>
                  <a:pt x="172622" y="1383555"/>
                  <a:pt x="67211" y="1444132"/>
                  <a:pt x="4965" y="1536267"/>
                </a:cubicBezTo>
                <a:lnTo>
                  <a:pt x="0" y="1545414"/>
                </a:lnTo>
                <a:lnTo>
                  <a:pt x="0" y="998500"/>
                </a:lnTo>
                <a:cubicBezTo>
                  <a:pt x="0" y="918386"/>
                  <a:pt x="64946" y="853440"/>
                  <a:pt x="145060" y="853440"/>
                </a:cubicBezTo>
                <a:lnTo>
                  <a:pt x="351574" y="853440"/>
                </a:lnTo>
                <a:lnTo>
                  <a:pt x="348240" y="836928"/>
                </a:lnTo>
                <a:lnTo>
                  <a:pt x="348240" y="115572"/>
                </a:lnTo>
                <a:cubicBezTo>
                  <a:pt x="348240" y="51743"/>
                  <a:pt x="399983" y="0"/>
                  <a:pt x="463812" y="0"/>
                </a:cubicBezTo>
                <a:close/>
              </a:path>
            </a:pathLst>
          </a:cu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770314" y="4423664"/>
            <a:ext cx="1532969" cy="1006760"/>
          </a:xfrm>
          <a:custGeom>
            <a:avLst/>
            <a:gdLst>
              <a:gd name="connsiteX0" fmla="*/ 1601967 w 3005715"/>
              <a:gd name="connsiteY0" fmla="*/ 1509498 h 1973968"/>
              <a:gd name="connsiteX1" fmla="*/ 1834202 w 3005715"/>
              <a:gd name="connsiteY1" fmla="*/ 1741733 h 1973968"/>
              <a:gd name="connsiteX2" fmla="*/ 1601967 w 3005715"/>
              <a:gd name="connsiteY2" fmla="*/ 1973968 h 1973968"/>
              <a:gd name="connsiteX3" fmla="*/ 1369732 w 3005715"/>
              <a:gd name="connsiteY3" fmla="*/ 1741733 h 1973968"/>
              <a:gd name="connsiteX4" fmla="*/ 1601967 w 3005715"/>
              <a:gd name="connsiteY4" fmla="*/ 1509498 h 1973968"/>
              <a:gd name="connsiteX5" fmla="*/ 292181 w 3005715"/>
              <a:gd name="connsiteY5" fmla="*/ 1489497 h 1973968"/>
              <a:gd name="connsiteX6" fmla="*/ 532611 w 3005715"/>
              <a:gd name="connsiteY6" fmla="*/ 1729927 h 1973968"/>
              <a:gd name="connsiteX7" fmla="*/ 292181 w 3005715"/>
              <a:gd name="connsiteY7" fmla="*/ 1970357 h 1973968"/>
              <a:gd name="connsiteX8" fmla="*/ 51751 w 3005715"/>
              <a:gd name="connsiteY8" fmla="*/ 1729927 h 1973968"/>
              <a:gd name="connsiteX9" fmla="*/ 292181 w 3005715"/>
              <a:gd name="connsiteY9" fmla="*/ 1489497 h 1973968"/>
              <a:gd name="connsiteX10" fmla="*/ 914314 w 3005715"/>
              <a:gd name="connsiteY10" fmla="*/ 191452 h 1973968"/>
              <a:gd name="connsiteX11" fmla="*/ 914314 w 3005715"/>
              <a:gd name="connsiteY11" fmla="*/ 191453 h 1973968"/>
              <a:gd name="connsiteX12" fmla="*/ 514928 w 3005715"/>
              <a:gd name="connsiteY12" fmla="*/ 191453 h 1973968"/>
              <a:gd name="connsiteX13" fmla="*/ 514928 w 3005715"/>
              <a:gd name="connsiteY13" fmla="*/ 1101090 h 1973968"/>
              <a:gd name="connsiteX14" fmla="*/ 914314 w 3005715"/>
              <a:gd name="connsiteY14" fmla="*/ 1101090 h 1973968"/>
              <a:gd name="connsiteX15" fmla="*/ 914978 w 3005715"/>
              <a:gd name="connsiteY15" fmla="*/ 1101090 h 1973968"/>
              <a:gd name="connsiteX16" fmla="*/ 1394749 w 3005715"/>
              <a:gd name="connsiteY16" fmla="*/ 1101090 h 1973968"/>
              <a:gd name="connsiteX17" fmla="*/ 914978 w 3005715"/>
              <a:gd name="connsiteY17" fmla="*/ 192709 h 1973968"/>
              <a:gd name="connsiteX18" fmla="*/ 914978 w 3005715"/>
              <a:gd name="connsiteY18" fmla="*/ 191453 h 1973968"/>
              <a:gd name="connsiteX19" fmla="*/ 914315 w 3005715"/>
              <a:gd name="connsiteY19" fmla="*/ 191453 h 1973968"/>
              <a:gd name="connsiteX20" fmla="*/ 463812 w 3005715"/>
              <a:gd name="connsiteY20" fmla="*/ 0 h 1973968"/>
              <a:gd name="connsiteX21" fmla="*/ 926088 w 3005715"/>
              <a:gd name="connsiteY21" fmla="*/ 0 h 1973968"/>
              <a:gd name="connsiteX22" fmla="*/ 1032578 w 3005715"/>
              <a:gd name="connsiteY22" fmla="*/ 70586 h 1973968"/>
              <a:gd name="connsiteX23" fmla="*/ 1034571 w 3005715"/>
              <a:gd name="connsiteY23" fmla="*/ 80456 h 1973968"/>
              <a:gd name="connsiteX24" fmla="*/ 1493962 w 3005715"/>
              <a:gd name="connsiteY24" fmla="*/ 853440 h 1973968"/>
              <a:gd name="connsiteX25" fmla="*/ 1499220 w 3005715"/>
              <a:gd name="connsiteY25" fmla="*/ 853440 h 1973968"/>
              <a:gd name="connsiteX26" fmla="*/ 1772455 w 3005715"/>
              <a:gd name="connsiteY26" fmla="*/ 1442976 h 1973968"/>
              <a:gd name="connsiteX27" fmla="*/ 1781753 w 3005715"/>
              <a:gd name="connsiteY27" fmla="*/ 1448023 h 1973968"/>
              <a:gd name="connsiteX28" fmla="*/ 1781753 w 3005715"/>
              <a:gd name="connsiteY28" fmla="*/ 863997 h 1973968"/>
              <a:gd name="connsiteX29" fmla="*/ 1781754 w 3005715"/>
              <a:gd name="connsiteY29" fmla="*/ 863997 h 1973968"/>
              <a:gd name="connsiteX30" fmla="*/ 1781754 w 3005715"/>
              <a:gd name="connsiteY30" fmla="*/ 134394 h 1973968"/>
              <a:gd name="connsiteX31" fmla="*/ 1874522 w 3005715"/>
              <a:gd name="connsiteY31" fmla="*/ 134394 h 1973968"/>
              <a:gd name="connsiteX32" fmla="*/ 1874522 w 3005715"/>
              <a:gd name="connsiteY32" fmla="*/ 1436938 h 1973968"/>
              <a:gd name="connsiteX33" fmla="*/ 1874521 w 3005715"/>
              <a:gd name="connsiteY33" fmla="*/ 1436938 h 1973968"/>
              <a:gd name="connsiteX34" fmla="*/ 1874521 w 3005715"/>
              <a:gd name="connsiteY34" fmla="*/ 1537887 h 1973968"/>
              <a:gd name="connsiteX35" fmla="*/ 1876177 w 3005715"/>
              <a:gd name="connsiteY35" fmla="*/ 1539893 h 1973968"/>
              <a:gd name="connsiteX36" fmla="*/ 1876515 w 3005715"/>
              <a:gd name="connsiteY36" fmla="*/ 1540516 h 1973968"/>
              <a:gd name="connsiteX37" fmla="*/ 3005715 w 3005715"/>
              <a:gd name="connsiteY37" fmla="*/ 1540516 h 1973968"/>
              <a:gd name="connsiteX38" fmla="*/ 3005715 w 3005715"/>
              <a:gd name="connsiteY38" fmla="*/ 1630904 h 1973968"/>
              <a:gd name="connsiteX39" fmla="*/ 1917410 w 3005715"/>
              <a:gd name="connsiteY39" fmla="*/ 1630904 h 1973968"/>
              <a:gd name="connsiteX40" fmla="*/ 1925666 w 3005715"/>
              <a:gd name="connsiteY40" fmla="*/ 1657500 h 1973968"/>
              <a:gd name="connsiteX41" fmla="*/ 1926217 w 3005715"/>
              <a:gd name="connsiteY41" fmla="*/ 1662968 h 1973968"/>
              <a:gd name="connsiteX42" fmla="*/ 1910242 w 3005715"/>
              <a:gd name="connsiteY42" fmla="*/ 1611505 h 1973968"/>
              <a:gd name="connsiteX43" fmla="*/ 1601968 w 3005715"/>
              <a:gd name="connsiteY43" fmla="*/ 1407167 h 1973968"/>
              <a:gd name="connsiteX44" fmla="*/ 1274199 w 3005715"/>
              <a:gd name="connsiteY44" fmla="*/ 1674306 h 1973968"/>
              <a:gd name="connsiteX45" fmla="*/ 1269211 w 3005715"/>
              <a:gd name="connsiteY45" fmla="*/ 1723785 h 1973968"/>
              <a:gd name="connsiteX46" fmla="*/ 637935 w 3005715"/>
              <a:gd name="connsiteY46" fmla="*/ 1723785 h 1973968"/>
              <a:gd name="connsiteX47" fmla="*/ 631517 w 3005715"/>
              <a:gd name="connsiteY47" fmla="*/ 1660121 h 1973968"/>
              <a:gd name="connsiteX48" fmla="*/ 292182 w 3005715"/>
              <a:gd name="connsiteY48" fmla="*/ 1383555 h 1973968"/>
              <a:gd name="connsiteX49" fmla="*/ 4965 w 3005715"/>
              <a:gd name="connsiteY49" fmla="*/ 1536267 h 1973968"/>
              <a:gd name="connsiteX50" fmla="*/ 0 w 3005715"/>
              <a:gd name="connsiteY50" fmla="*/ 1545414 h 1973968"/>
              <a:gd name="connsiteX51" fmla="*/ 0 w 3005715"/>
              <a:gd name="connsiteY51" fmla="*/ 998500 h 1973968"/>
              <a:gd name="connsiteX52" fmla="*/ 145060 w 3005715"/>
              <a:gd name="connsiteY52" fmla="*/ 853440 h 1973968"/>
              <a:gd name="connsiteX53" fmla="*/ 351574 w 3005715"/>
              <a:gd name="connsiteY53" fmla="*/ 853440 h 1973968"/>
              <a:gd name="connsiteX54" fmla="*/ 348240 w 3005715"/>
              <a:gd name="connsiteY54" fmla="*/ 836928 h 1973968"/>
              <a:gd name="connsiteX55" fmla="*/ 348240 w 3005715"/>
              <a:gd name="connsiteY55" fmla="*/ 115572 h 1973968"/>
              <a:gd name="connsiteX56" fmla="*/ 463812 w 3005715"/>
              <a:gd name="connsiteY56" fmla="*/ 0 h 19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05715" h="1973968">
                <a:moveTo>
                  <a:pt x="1601967" y="1509498"/>
                </a:moveTo>
                <a:cubicBezTo>
                  <a:pt x="1730227" y="1509498"/>
                  <a:pt x="1834202" y="1613473"/>
                  <a:pt x="1834202" y="1741733"/>
                </a:cubicBezTo>
                <a:cubicBezTo>
                  <a:pt x="1834202" y="1869993"/>
                  <a:pt x="1730227" y="1973968"/>
                  <a:pt x="1601967" y="1973968"/>
                </a:cubicBezTo>
                <a:cubicBezTo>
                  <a:pt x="1473707" y="1973968"/>
                  <a:pt x="1369732" y="1869993"/>
                  <a:pt x="1369732" y="1741733"/>
                </a:cubicBezTo>
                <a:cubicBezTo>
                  <a:pt x="1369732" y="1613473"/>
                  <a:pt x="1473707" y="1509498"/>
                  <a:pt x="1601967" y="1509498"/>
                </a:cubicBezTo>
                <a:close/>
                <a:moveTo>
                  <a:pt x="292181" y="1489497"/>
                </a:moveTo>
                <a:cubicBezTo>
                  <a:pt x="424967" y="1489497"/>
                  <a:pt x="532611" y="1597141"/>
                  <a:pt x="532611" y="1729927"/>
                </a:cubicBezTo>
                <a:cubicBezTo>
                  <a:pt x="532611" y="1862713"/>
                  <a:pt x="424967" y="1970357"/>
                  <a:pt x="292181" y="1970357"/>
                </a:cubicBezTo>
                <a:cubicBezTo>
                  <a:pt x="159395" y="1970357"/>
                  <a:pt x="51751" y="1862713"/>
                  <a:pt x="51751" y="1729927"/>
                </a:cubicBezTo>
                <a:cubicBezTo>
                  <a:pt x="51751" y="1597141"/>
                  <a:pt x="159395" y="1489497"/>
                  <a:pt x="292181" y="1489497"/>
                </a:cubicBezTo>
                <a:close/>
                <a:moveTo>
                  <a:pt x="914314" y="191452"/>
                </a:moveTo>
                <a:lnTo>
                  <a:pt x="914314" y="191453"/>
                </a:lnTo>
                <a:lnTo>
                  <a:pt x="514928" y="191453"/>
                </a:lnTo>
                <a:lnTo>
                  <a:pt x="514928" y="1101090"/>
                </a:lnTo>
                <a:lnTo>
                  <a:pt x="914314" y="1101090"/>
                </a:lnTo>
                <a:lnTo>
                  <a:pt x="914978" y="1101090"/>
                </a:lnTo>
                <a:lnTo>
                  <a:pt x="1394749" y="1101090"/>
                </a:lnTo>
                <a:lnTo>
                  <a:pt x="914978" y="192709"/>
                </a:lnTo>
                <a:lnTo>
                  <a:pt x="914978" y="191453"/>
                </a:lnTo>
                <a:lnTo>
                  <a:pt x="914315" y="191453"/>
                </a:lnTo>
                <a:close/>
                <a:moveTo>
                  <a:pt x="463812" y="0"/>
                </a:moveTo>
                <a:lnTo>
                  <a:pt x="926088" y="0"/>
                </a:lnTo>
                <a:cubicBezTo>
                  <a:pt x="973960" y="0"/>
                  <a:pt x="1015033" y="29105"/>
                  <a:pt x="1032578" y="70586"/>
                </a:cubicBezTo>
                <a:lnTo>
                  <a:pt x="1034571" y="80456"/>
                </a:lnTo>
                <a:lnTo>
                  <a:pt x="1493962" y="853440"/>
                </a:lnTo>
                <a:lnTo>
                  <a:pt x="1499220" y="853440"/>
                </a:lnTo>
                <a:lnTo>
                  <a:pt x="1772455" y="1442976"/>
                </a:lnTo>
                <a:lnTo>
                  <a:pt x="1781753" y="1448023"/>
                </a:lnTo>
                <a:lnTo>
                  <a:pt x="1781753" y="863997"/>
                </a:lnTo>
                <a:lnTo>
                  <a:pt x="1781754" y="863997"/>
                </a:lnTo>
                <a:lnTo>
                  <a:pt x="1781754" y="134394"/>
                </a:lnTo>
                <a:lnTo>
                  <a:pt x="1874522" y="134394"/>
                </a:lnTo>
                <a:lnTo>
                  <a:pt x="1874522" y="1436938"/>
                </a:lnTo>
                <a:lnTo>
                  <a:pt x="1874521" y="1436938"/>
                </a:lnTo>
                <a:lnTo>
                  <a:pt x="1874521" y="1537887"/>
                </a:lnTo>
                <a:lnTo>
                  <a:pt x="1876177" y="1539893"/>
                </a:lnTo>
                <a:lnTo>
                  <a:pt x="1876515" y="1540516"/>
                </a:lnTo>
                <a:lnTo>
                  <a:pt x="3005715" y="1540516"/>
                </a:lnTo>
                <a:lnTo>
                  <a:pt x="3005715" y="1630904"/>
                </a:lnTo>
                <a:lnTo>
                  <a:pt x="1917410" y="1630904"/>
                </a:lnTo>
                <a:lnTo>
                  <a:pt x="1925666" y="1657500"/>
                </a:lnTo>
                <a:lnTo>
                  <a:pt x="1926217" y="1662968"/>
                </a:lnTo>
                <a:lnTo>
                  <a:pt x="1910242" y="1611505"/>
                </a:lnTo>
                <a:cubicBezTo>
                  <a:pt x="1859453" y="1491424"/>
                  <a:pt x="1740550" y="1407167"/>
                  <a:pt x="1601968" y="1407167"/>
                </a:cubicBezTo>
                <a:cubicBezTo>
                  <a:pt x="1440289" y="1407167"/>
                  <a:pt x="1305396" y="1521850"/>
                  <a:pt x="1274199" y="1674306"/>
                </a:cubicBezTo>
                <a:lnTo>
                  <a:pt x="1269211" y="1723785"/>
                </a:lnTo>
                <a:lnTo>
                  <a:pt x="637935" y="1723785"/>
                </a:lnTo>
                <a:lnTo>
                  <a:pt x="631517" y="1660121"/>
                </a:lnTo>
                <a:cubicBezTo>
                  <a:pt x="599219" y="1502285"/>
                  <a:pt x="459566" y="1383555"/>
                  <a:pt x="292182" y="1383555"/>
                </a:cubicBezTo>
                <a:cubicBezTo>
                  <a:pt x="172622" y="1383555"/>
                  <a:pt x="67211" y="1444132"/>
                  <a:pt x="4965" y="1536267"/>
                </a:cubicBezTo>
                <a:lnTo>
                  <a:pt x="0" y="1545414"/>
                </a:lnTo>
                <a:lnTo>
                  <a:pt x="0" y="998500"/>
                </a:lnTo>
                <a:cubicBezTo>
                  <a:pt x="0" y="918386"/>
                  <a:pt x="64946" y="853440"/>
                  <a:pt x="145060" y="853440"/>
                </a:cubicBezTo>
                <a:lnTo>
                  <a:pt x="351574" y="853440"/>
                </a:lnTo>
                <a:lnTo>
                  <a:pt x="348240" y="836928"/>
                </a:lnTo>
                <a:lnTo>
                  <a:pt x="348240" y="115572"/>
                </a:lnTo>
                <a:cubicBezTo>
                  <a:pt x="348240" y="51743"/>
                  <a:pt x="399983" y="0"/>
                  <a:pt x="463812" y="0"/>
                </a:cubicBezTo>
                <a:close/>
              </a:path>
            </a:pathLst>
          </a:cu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6856460" y="4423664"/>
            <a:ext cx="1532969" cy="1006760"/>
          </a:xfrm>
          <a:custGeom>
            <a:avLst/>
            <a:gdLst>
              <a:gd name="connsiteX0" fmla="*/ 1601967 w 3005715"/>
              <a:gd name="connsiteY0" fmla="*/ 1509498 h 1973968"/>
              <a:gd name="connsiteX1" fmla="*/ 1834202 w 3005715"/>
              <a:gd name="connsiteY1" fmla="*/ 1741733 h 1973968"/>
              <a:gd name="connsiteX2" fmla="*/ 1601967 w 3005715"/>
              <a:gd name="connsiteY2" fmla="*/ 1973968 h 1973968"/>
              <a:gd name="connsiteX3" fmla="*/ 1369732 w 3005715"/>
              <a:gd name="connsiteY3" fmla="*/ 1741733 h 1973968"/>
              <a:gd name="connsiteX4" fmla="*/ 1601967 w 3005715"/>
              <a:gd name="connsiteY4" fmla="*/ 1509498 h 1973968"/>
              <a:gd name="connsiteX5" fmla="*/ 292181 w 3005715"/>
              <a:gd name="connsiteY5" fmla="*/ 1489497 h 1973968"/>
              <a:gd name="connsiteX6" fmla="*/ 532611 w 3005715"/>
              <a:gd name="connsiteY6" fmla="*/ 1729927 h 1973968"/>
              <a:gd name="connsiteX7" fmla="*/ 292181 w 3005715"/>
              <a:gd name="connsiteY7" fmla="*/ 1970357 h 1973968"/>
              <a:gd name="connsiteX8" fmla="*/ 51751 w 3005715"/>
              <a:gd name="connsiteY8" fmla="*/ 1729927 h 1973968"/>
              <a:gd name="connsiteX9" fmla="*/ 292181 w 3005715"/>
              <a:gd name="connsiteY9" fmla="*/ 1489497 h 1973968"/>
              <a:gd name="connsiteX10" fmla="*/ 914314 w 3005715"/>
              <a:gd name="connsiteY10" fmla="*/ 191452 h 1973968"/>
              <a:gd name="connsiteX11" fmla="*/ 914314 w 3005715"/>
              <a:gd name="connsiteY11" fmla="*/ 191453 h 1973968"/>
              <a:gd name="connsiteX12" fmla="*/ 514928 w 3005715"/>
              <a:gd name="connsiteY12" fmla="*/ 191453 h 1973968"/>
              <a:gd name="connsiteX13" fmla="*/ 514928 w 3005715"/>
              <a:gd name="connsiteY13" fmla="*/ 1101090 h 1973968"/>
              <a:gd name="connsiteX14" fmla="*/ 914314 w 3005715"/>
              <a:gd name="connsiteY14" fmla="*/ 1101090 h 1973968"/>
              <a:gd name="connsiteX15" fmla="*/ 914978 w 3005715"/>
              <a:gd name="connsiteY15" fmla="*/ 1101090 h 1973968"/>
              <a:gd name="connsiteX16" fmla="*/ 1394749 w 3005715"/>
              <a:gd name="connsiteY16" fmla="*/ 1101090 h 1973968"/>
              <a:gd name="connsiteX17" fmla="*/ 914978 w 3005715"/>
              <a:gd name="connsiteY17" fmla="*/ 192709 h 1973968"/>
              <a:gd name="connsiteX18" fmla="*/ 914978 w 3005715"/>
              <a:gd name="connsiteY18" fmla="*/ 191453 h 1973968"/>
              <a:gd name="connsiteX19" fmla="*/ 914315 w 3005715"/>
              <a:gd name="connsiteY19" fmla="*/ 191453 h 1973968"/>
              <a:gd name="connsiteX20" fmla="*/ 463812 w 3005715"/>
              <a:gd name="connsiteY20" fmla="*/ 0 h 1973968"/>
              <a:gd name="connsiteX21" fmla="*/ 926088 w 3005715"/>
              <a:gd name="connsiteY21" fmla="*/ 0 h 1973968"/>
              <a:gd name="connsiteX22" fmla="*/ 1032578 w 3005715"/>
              <a:gd name="connsiteY22" fmla="*/ 70586 h 1973968"/>
              <a:gd name="connsiteX23" fmla="*/ 1034571 w 3005715"/>
              <a:gd name="connsiteY23" fmla="*/ 80456 h 1973968"/>
              <a:gd name="connsiteX24" fmla="*/ 1493962 w 3005715"/>
              <a:gd name="connsiteY24" fmla="*/ 853440 h 1973968"/>
              <a:gd name="connsiteX25" fmla="*/ 1499220 w 3005715"/>
              <a:gd name="connsiteY25" fmla="*/ 853440 h 1973968"/>
              <a:gd name="connsiteX26" fmla="*/ 1772455 w 3005715"/>
              <a:gd name="connsiteY26" fmla="*/ 1442976 h 1973968"/>
              <a:gd name="connsiteX27" fmla="*/ 1781753 w 3005715"/>
              <a:gd name="connsiteY27" fmla="*/ 1448023 h 1973968"/>
              <a:gd name="connsiteX28" fmla="*/ 1781753 w 3005715"/>
              <a:gd name="connsiteY28" fmla="*/ 863997 h 1973968"/>
              <a:gd name="connsiteX29" fmla="*/ 1781754 w 3005715"/>
              <a:gd name="connsiteY29" fmla="*/ 863997 h 1973968"/>
              <a:gd name="connsiteX30" fmla="*/ 1781754 w 3005715"/>
              <a:gd name="connsiteY30" fmla="*/ 134394 h 1973968"/>
              <a:gd name="connsiteX31" fmla="*/ 1874522 w 3005715"/>
              <a:gd name="connsiteY31" fmla="*/ 134394 h 1973968"/>
              <a:gd name="connsiteX32" fmla="*/ 1874522 w 3005715"/>
              <a:gd name="connsiteY32" fmla="*/ 1436938 h 1973968"/>
              <a:gd name="connsiteX33" fmla="*/ 1874521 w 3005715"/>
              <a:gd name="connsiteY33" fmla="*/ 1436938 h 1973968"/>
              <a:gd name="connsiteX34" fmla="*/ 1874521 w 3005715"/>
              <a:gd name="connsiteY34" fmla="*/ 1537887 h 1973968"/>
              <a:gd name="connsiteX35" fmla="*/ 1876177 w 3005715"/>
              <a:gd name="connsiteY35" fmla="*/ 1539893 h 1973968"/>
              <a:gd name="connsiteX36" fmla="*/ 1876515 w 3005715"/>
              <a:gd name="connsiteY36" fmla="*/ 1540516 h 1973968"/>
              <a:gd name="connsiteX37" fmla="*/ 3005715 w 3005715"/>
              <a:gd name="connsiteY37" fmla="*/ 1540516 h 1973968"/>
              <a:gd name="connsiteX38" fmla="*/ 3005715 w 3005715"/>
              <a:gd name="connsiteY38" fmla="*/ 1630904 h 1973968"/>
              <a:gd name="connsiteX39" fmla="*/ 1917410 w 3005715"/>
              <a:gd name="connsiteY39" fmla="*/ 1630904 h 1973968"/>
              <a:gd name="connsiteX40" fmla="*/ 1925666 w 3005715"/>
              <a:gd name="connsiteY40" fmla="*/ 1657500 h 1973968"/>
              <a:gd name="connsiteX41" fmla="*/ 1926217 w 3005715"/>
              <a:gd name="connsiteY41" fmla="*/ 1662968 h 1973968"/>
              <a:gd name="connsiteX42" fmla="*/ 1910242 w 3005715"/>
              <a:gd name="connsiteY42" fmla="*/ 1611505 h 1973968"/>
              <a:gd name="connsiteX43" fmla="*/ 1601968 w 3005715"/>
              <a:gd name="connsiteY43" fmla="*/ 1407167 h 1973968"/>
              <a:gd name="connsiteX44" fmla="*/ 1274199 w 3005715"/>
              <a:gd name="connsiteY44" fmla="*/ 1674306 h 1973968"/>
              <a:gd name="connsiteX45" fmla="*/ 1269211 w 3005715"/>
              <a:gd name="connsiteY45" fmla="*/ 1723785 h 1973968"/>
              <a:gd name="connsiteX46" fmla="*/ 637935 w 3005715"/>
              <a:gd name="connsiteY46" fmla="*/ 1723785 h 1973968"/>
              <a:gd name="connsiteX47" fmla="*/ 631517 w 3005715"/>
              <a:gd name="connsiteY47" fmla="*/ 1660121 h 1973968"/>
              <a:gd name="connsiteX48" fmla="*/ 292182 w 3005715"/>
              <a:gd name="connsiteY48" fmla="*/ 1383555 h 1973968"/>
              <a:gd name="connsiteX49" fmla="*/ 4965 w 3005715"/>
              <a:gd name="connsiteY49" fmla="*/ 1536267 h 1973968"/>
              <a:gd name="connsiteX50" fmla="*/ 0 w 3005715"/>
              <a:gd name="connsiteY50" fmla="*/ 1545414 h 1973968"/>
              <a:gd name="connsiteX51" fmla="*/ 0 w 3005715"/>
              <a:gd name="connsiteY51" fmla="*/ 998500 h 1973968"/>
              <a:gd name="connsiteX52" fmla="*/ 145060 w 3005715"/>
              <a:gd name="connsiteY52" fmla="*/ 853440 h 1973968"/>
              <a:gd name="connsiteX53" fmla="*/ 351574 w 3005715"/>
              <a:gd name="connsiteY53" fmla="*/ 853440 h 1973968"/>
              <a:gd name="connsiteX54" fmla="*/ 348240 w 3005715"/>
              <a:gd name="connsiteY54" fmla="*/ 836928 h 1973968"/>
              <a:gd name="connsiteX55" fmla="*/ 348240 w 3005715"/>
              <a:gd name="connsiteY55" fmla="*/ 115572 h 1973968"/>
              <a:gd name="connsiteX56" fmla="*/ 463812 w 3005715"/>
              <a:gd name="connsiteY56" fmla="*/ 0 h 197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05715" h="1973968">
                <a:moveTo>
                  <a:pt x="1601967" y="1509498"/>
                </a:moveTo>
                <a:cubicBezTo>
                  <a:pt x="1730227" y="1509498"/>
                  <a:pt x="1834202" y="1613473"/>
                  <a:pt x="1834202" y="1741733"/>
                </a:cubicBezTo>
                <a:cubicBezTo>
                  <a:pt x="1834202" y="1869993"/>
                  <a:pt x="1730227" y="1973968"/>
                  <a:pt x="1601967" y="1973968"/>
                </a:cubicBezTo>
                <a:cubicBezTo>
                  <a:pt x="1473707" y="1973968"/>
                  <a:pt x="1369732" y="1869993"/>
                  <a:pt x="1369732" y="1741733"/>
                </a:cubicBezTo>
                <a:cubicBezTo>
                  <a:pt x="1369732" y="1613473"/>
                  <a:pt x="1473707" y="1509498"/>
                  <a:pt x="1601967" y="1509498"/>
                </a:cubicBezTo>
                <a:close/>
                <a:moveTo>
                  <a:pt x="292181" y="1489497"/>
                </a:moveTo>
                <a:cubicBezTo>
                  <a:pt x="424967" y="1489497"/>
                  <a:pt x="532611" y="1597141"/>
                  <a:pt x="532611" y="1729927"/>
                </a:cubicBezTo>
                <a:cubicBezTo>
                  <a:pt x="532611" y="1862713"/>
                  <a:pt x="424967" y="1970357"/>
                  <a:pt x="292181" y="1970357"/>
                </a:cubicBezTo>
                <a:cubicBezTo>
                  <a:pt x="159395" y="1970357"/>
                  <a:pt x="51751" y="1862713"/>
                  <a:pt x="51751" y="1729927"/>
                </a:cubicBezTo>
                <a:cubicBezTo>
                  <a:pt x="51751" y="1597141"/>
                  <a:pt x="159395" y="1489497"/>
                  <a:pt x="292181" y="1489497"/>
                </a:cubicBezTo>
                <a:close/>
                <a:moveTo>
                  <a:pt x="914314" y="191452"/>
                </a:moveTo>
                <a:lnTo>
                  <a:pt x="914314" y="191453"/>
                </a:lnTo>
                <a:lnTo>
                  <a:pt x="514928" y="191453"/>
                </a:lnTo>
                <a:lnTo>
                  <a:pt x="514928" y="1101090"/>
                </a:lnTo>
                <a:lnTo>
                  <a:pt x="914314" y="1101090"/>
                </a:lnTo>
                <a:lnTo>
                  <a:pt x="914978" y="1101090"/>
                </a:lnTo>
                <a:lnTo>
                  <a:pt x="1394749" y="1101090"/>
                </a:lnTo>
                <a:lnTo>
                  <a:pt x="914978" y="192709"/>
                </a:lnTo>
                <a:lnTo>
                  <a:pt x="914978" y="191453"/>
                </a:lnTo>
                <a:lnTo>
                  <a:pt x="914315" y="191453"/>
                </a:lnTo>
                <a:close/>
                <a:moveTo>
                  <a:pt x="463812" y="0"/>
                </a:moveTo>
                <a:lnTo>
                  <a:pt x="926088" y="0"/>
                </a:lnTo>
                <a:cubicBezTo>
                  <a:pt x="973960" y="0"/>
                  <a:pt x="1015033" y="29105"/>
                  <a:pt x="1032578" y="70586"/>
                </a:cubicBezTo>
                <a:lnTo>
                  <a:pt x="1034571" y="80456"/>
                </a:lnTo>
                <a:lnTo>
                  <a:pt x="1493962" y="853440"/>
                </a:lnTo>
                <a:lnTo>
                  <a:pt x="1499220" y="853440"/>
                </a:lnTo>
                <a:lnTo>
                  <a:pt x="1772455" y="1442976"/>
                </a:lnTo>
                <a:lnTo>
                  <a:pt x="1781753" y="1448023"/>
                </a:lnTo>
                <a:lnTo>
                  <a:pt x="1781753" y="863997"/>
                </a:lnTo>
                <a:lnTo>
                  <a:pt x="1781754" y="863997"/>
                </a:lnTo>
                <a:lnTo>
                  <a:pt x="1781754" y="134394"/>
                </a:lnTo>
                <a:lnTo>
                  <a:pt x="1874522" y="134394"/>
                </a:lnTo>
                <a:lnTo>
                  <a:pt x="1874522" y="1436938"/>
                </a:lnTo>
                <a:lnTo>
                  <a:pt x="1874521" y="1436938"/>
                </a:lnTo>
                <a:lnTo>
                  <a:pt x="1874521" y="1537887"/>
                </a:lnTo>
                <a:lnTo>
                  <a:pt x="1876177" y="1539893"/>
                </a:lnTo>
                <a:lnTo>
                  <a:pt x="1876515" y="1540516"/>
                </a:lnTo>
                <a:lnTo>
                  <a:pt x="3005715" y="1540516"/>
                </a:lnTo>
                <a:lnTo>
                  <a:pt x="3005715" y="1630904"/>
                </a:lnTo>
                <a:lnTo>
                  <a:pt x="1917410" y="1630904"/>
                </a:lnTo>
                <a:lnTo>
                  <a:pt x="1925666" y="1657500"/>
                </a:lnTo>
                <a:lnTo>
                  <a:pt x="1926217" y="1662968"/>
                </a:lnTo>
                <a:lnTo>
                  <a:pt x="1910242" y="1611505"/>
                </a:lnTo>
                <a:cubicBezTo>
                  <a:pt x="1859453" y="1491424"/>
                  <a:pt x="1740550" y="1407167"/>
                  <a:pt x="1601968" y="1407167"/>
                </a:cubicBezTo>
                <a:cubicBezTo>
                  <a:pt x="1440289" y="1407167"/>
                  <a:pt x="1305396" y="1521850"/>
                  <a:pt x="1274199" y="1674306"/>
                </a:cubicBezTo>
                <a:lnTo>
                  <a:pt x="1269211" y="1723785"/>
                </a:lnTo>
                <a:lnTo>
                  <a:pt x="637935" y="1723785"/>
                </a:lnTo>
                <a:lnTo>
                  <a:pt x="631517" y="1660121"/>
                </a:lnTo>
                <a:cubicBezTo>
                  <a:pt x="599219" y="1502285"/>
                  <a:pt x="459566" y="1383555"/>
                  <a:pt x="292182" y="1383555"/>
                </a:cubicBezTo>
                <a:cubicBezTo>
                  <a:pt x="172622" y="1383555"/>
                  <a:pt x="67211" y="1444132"/>
                  <a:pt x="4965" y="1536267"/>
                </a:cubicBezTo>
                <a:lnTo>
                  <a:pt x="0" y="1545414"/>
                </a:lnTo>
                <a:lnTo>
                  <a:pt x="0" y="998500"/>
                </a:lnTo>
                <a:cubicBezTo>
                  <a:pt x="0" y="918386"/>
                  <a:pt x="64946" y="853440"/>
                  <a:pt x="145060" y="853440"/>
                </a:cubicBezTo>
                <a:lnTo>
                  <a:pt x="351574" y="853440"/>
                </a:lnTo>
                <a:lnTo>
                  <a:pt x="348240" y="836928"/>
                </a:lnTo>
                <a:lnTo>
                  <a:pt x="348240" y="115572"/>
                </a:lnTo>
                <a:cubicBezTo>
                  <a:pt x="348240" y="51743"/>
                  <a:pt x="399983" y="0"/>
                  <a:pt x="463812" y="0"/>
                </a:cubicBezTo>
                <a:close/>
              </a:path>
            </a:pathLst>
          </a:cu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843079" y="4829359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843079" y="4446512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843079" y="4063664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7843079" y="3679661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843079" y="3295658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7843079" y="2911655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7843079" y="2527652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704179" y="3464251"/>
            <a:ext cx="684000" cy="17208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756933" y="4821491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56933" y="4436262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756933" y="4052259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5756933" y="3667030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756933" y="3271655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693130" y="4829359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693130" y="4444130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3693130" y="4060127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693130" y="3674898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599846" y="4830872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599846" y="4445643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599846" y="4067504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04839" y="5424283"/>
            <a:ext cx="8601075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4355" y="496160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2019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0501" y="495324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86647" y="495324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5164" y="495661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2022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7447" y="2989997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151 405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99846" y="3349948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147 709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104279" y="1835304"/>
            <a:ext cx="85130" cy="85130"/>
          </a:xfrm>
          <a:prstGeom prst="ellipse">
            <a:avLst/>
          </a:prstGeom>
          <a:solidFill>
            <a:srgbClr val="DE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083931" y="2633422"/>
            <a:ext cx="85130" cy="85130"/>
          </a:xfrm>
          <a:prstGeom prst="ellipse">
            <a:avLst/>
          </a:prstGeom>
          <a:solidFill>
            <a:srgbClr val="DE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685284" y="1593276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455C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122,0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4780" y="2195616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455C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101,7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7" name="Прямая соединительная линия 46"/>
          <p:cNvCxnSpPr>
            <a:stCxn id="44" idx="6"/>
            <a:endCxn id="43" idx="2"/>
          </p:cNvCxnSpPr>
          <p:nvPr/>
        </p:nvCxnSpPr>
        <p:spPr>
          <a:xfrm flipV="1">
            <a:off x="6169061" y="1877869"/>
            <a:ext cx="1935218" cy="798118"/>
          </a:xfrm>
          <a:prstGeom prst="line">
            <a:avLst/>
          </a:prstGeom>
          <a:ln w="19050">
            <a:solidFill>
              <a:srgbClr val="FDD2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1901200" y="1977801"/>
            <a:ext cx="85130" cy="85130"/>
          </a:xfrm>
          <a:prstGeom prst="ellipse">
            <a:avLst/>
          </a:prstGeom>
          <a:solidFill>
            <a:srgbClr val="DE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48" idx="6"/>
            <a:endCxn id="52" idx="2"/>
          </p:cNvCxnSpPr>
          <p:nvPr/>
        </p:nvCxnSpPr>
        <p:spPr>
          <a:xfrm>
            <a:off x="1986330" y="2020366"/>
            <a:ext cx="2048799" cy="579451"/>
          </a:xfrm>
          <a:prstGeom prst="line">
            <a:avLst/>
          </a:prstGeom>
          <a:ln w="19050">
            <a:solidFill>
              <a:srgbClr val="FDD2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4035129" y="2557252"/>
            <a:ext cx="85130" cy="85130"/>
          </a:xfrm>
          <a:prstGeom prst="ellipse">
            <a:avLst/>
          </a:prstGeom>
          <a:solidFill>
            <a:srgbClr val="DE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52" idx="6"/>
            <a:endCxn id="44" idx="2"/>
          </p:cNvCxnSpPr>
          <p:nvPr/>
        </p:nvCxnSpPr>
        <p:spPr>
          <a:xfrm>
            <a:off x="4120259" y="2599817"/>
            <a:ext cx="1963672" cy="76170"/>
          </a:xfrm>
          <a:prstGeom prst="line">
            <a:avLst/>
          </a:prstGeom>
          <a:ln w="19050">
            <a:solidFill>
              <a:srgbClr val="FDD2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2736" y="2249492"/>
            <a:ext cx="287522" cy="0"/>
          </a:xfrm>
          <a:prstGeom prst="line">
            <a:avLst/>
          </a:prstGeom>
          <a:ln w="19050">
            <a:solidFill>
              <a:srgbClr val="FDD2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6002" y="2095587"/>
            <a:ext cx="167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Темп роста к предыдущему году, %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1631" y="2202165"/>
            <a:ext cx="85130" cy="85130"/>
          </a:xfrm>
          <a:prstGeom prst="ellipse">
            <a:avLst/>
          </a:prstGeom>
          <a:solidFill>
            <a:srgbClr val="DE9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648645" y="318566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150 417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6587" y="2299348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455C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100,7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3" name="Полилиния 72"/>
          <p:cNvSpPr/>
          <p:nvPr/>
        </p:nvSpPr>
        <p:spPr>
          <a:xfrm>
            <a:off x="1606984" y="3674235"/>
            <a:ext cx="684000" cy="360000"/>
          </a:xfrm>
          <a:custGeom>
            <a:avLst/>
            <a:gdLst>
              <a:gd name="connsiteX0" fmla="*/ 342902 w 684000"/>
              <a:gd name="connsiteY0" fmla="*/ 204983 h 360000"/>
              <a:gd name="connsiteX1" fmla="*/ 661477 w 684000"/>
              <a:gd name="connsiteY1" fmla="*/ 360000 h 360000"/>
              <a:gd name="connsiteX2" fmla="*/ 24327 w 684000"/>
              <a:gd name="connsiteY2" fmla="*/ 360000 h 360000"/>
              <a:gd name="connsiteX3" fmla="*/ 684000 w 684000"/>
              <a:gd name="connsiteY3" fmla="*/ 39007 h 360000"/>
              <a:gd name="connsiteX4" fmla="*/ 684000 w 684000"/>
              <a:gd name="connsiteY4" fmla="*/ 320114 h 360000"/>
              <a:gd name="connsiteX5" fmla="*/ 395149 w 684000"/>
              <a:gd name="connsiteY5" fmla="*/ 179561 h 360000"/>
              <a:gd name="connsiteX6" fmla="*/ 0 w 684000"/>
              <a:gd name="connsiteY6" fmla="*/ 38129 h 360000"/>
              <a:gd name="connsiteX7" fmla="*/ 290656 w 684000"/>
              <a:gd name="connsiteY7" fmla="*/ 179560 h 360000"/>
              <a:gd name="connsiteX8" fmla="*/ 0 w 684000"/>
              <a:gd name="connsiteY8" fmla="*/ 320992 h 360000"/>
              <a:gd name="connsiteX9" fmla="*/ 26134 w 684000"/>
              <a:gd name="connsiteY9" fmla="*/ 0 h 360000"/>
              <a:gd name="connsiteX10" fmla="*/ 659670 w 684000"/>
              <a:gd name="connsiteY10" fmla="*/ 0 h 360000"/>
              <a:gd name="connsiteX11" fmla="*/ 342902 w 684000"/>
              <a:gd name="connsiteY11" fmla="*/ 154138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4000" h="360000">
                <a:moveTo>
                  <a:pt x="342902" y="204983"/>
                </a:moveTo>
                <a:lnTo>
                  <a:pt x="661477" y="360000"/>
                </a:lnTo>
                <a:lnTo>
                  <a:pt x="24327" y="360000"/>
                </a:lnTo>
                <a:close/>
                <a:moveTo>
                  <a:pt x="684000" y="39007"/>
                </a:moveTo>
                <a:lnTo>
                  <a:pt x="684000" y="320114"/>
                </a:lnTo>
                <a:lnTo>
                  <a:pt x="395149" y="179561"/>
                </a:lnTo>
                <a:close/>
                <a:moveTo>
                  <a:pt x="0" y="38129"/>
                </a:moveTo>
                <a:lnTo>
                  <a:pt x="290656" y="179560"/>
                </a:lnTo>
                <a:lnTo>
                  <a:pt x="0" y="320992"/>
                </a:lnTo>
                <a:close/>
                <a:moveTo>
                  <a:pt x="26134" y="0"/>
                </a:moveTo>
                <a:lnTo>
                  <a:pt x="659670" y="0"/>
                </a:lnTo>
                <a:lnTo>
                  <a:pt x="342902" y="154138"/>
                </a:lnTo>
                <a:close/>
              </a:path>
            </a:pathLst>
          </a:cu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7798354" y="221680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194 698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21344" y="1462061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455C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129,5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841606" y="2378960"/>
            <a:ext cx="1890000" cy="18900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Пирог 52"/>
          <p:cNvSpPr>
            <a:spLocks noChangeAspect="1"/>
          </p:cNvSpPr>
          <p:nvPr/>
        </p:nvSpPr>
        <p:spPr>
          <a:xfrm>
            <a:off x="841606" y="2378960"/>
            <a:ext cx="1890000" cy="1890000"/>
          </a:xfrm>
          <a:prstGeom prst="pie">
            <a:avLst>
              <a:gd name="adj1" fmla="val 16195250"/>
              <a:gd name="adj2" fmla="val 17924469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4" name="Дуга 53"/>
          <p:cNvSpPr/>
          <p:nvPr/>
        </p:nvSpPr>
        <p:spPr>
          <a:xfrm>
            <a:off x="729331" y="2266685"/>
            <a:ext cx="2114550" cy="2114550"/>
          </a:xfrm>
          <a:prstGeom prst="arc">
            <a:avLst>
              <a:gd name="adj1" fmla="val 17011533"/>
              <a:gd name="adj2" fmla="val 20819499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5" name="Пирог 54"/>
          <p:cNvSpPr>
            <a:spLocks noChangeAspect="1"/>
          </p:cNvSpPr>
          <p:nvPr/>
        </p:nvSpPr>
        <p:spPr>
          <a:xfrm>
            <a:off x="841606" y="2378960"/>
            <a:ext cx="1890000" cy="1890000"/>
          </a:xfrm>
          <a:prstGeom prst="pie">
            <a:avLst>
              <a:gd name="adj1" fmla="val 17917592"/>
              <a:gd name="adj2" fmla="val 6191746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6" name="Пирог 55"/>
          <p:cNvSpPr>
            <a:spLocks noChangeAspect="1"/>
          </p:cNvSpPr>
          <p:nvPr/>
        </p:nvSpPr>
        <p:spPr>
          <a:xfrm>
            <a:off x="841606" y="2378960"/>
            <a:ext cx="1890000" cy="1890000"/>
          </a:xfrm>
          <a:prstGeom prst="pie">
            <a:avLst>
              <a:gd name="adj1" fmla="val 16195250"/>
              <a:gd name="adj2" fmla="val 16340551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180816" y="2718170"/>
            <a:ext cx="1211580" cy="121158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23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542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>
            <a:off x="600745" y="2161910"/>
            <a:ext cx="2371725" cy="2324100"/>
          </a:xfrm>
          <a:prstGeom prst="arc">
            <a:avLst>
              <a:gd name="adj1" fmla="val 16258049"/>
              <a:gd name="adj2" fmla="val 19086713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9" name="Дуга 58"/>
          <p:cNvSpPr/>
          <p:nvPr/>
        </p:nvSpPr>
        <p:spPr>
          <a:xfrm>
            <a:off x="600745" y="2161910"/>
            <a:ext cx="2371725" cy="2324100"/>
          </a:xfrm>
          <a:prstGeom prst="arc">
            <a:avLst>
              <a:gd name="adj1" fmla="val 3123110"/>
              <a:gd name="adj2" fmla="val 11308920"/>
            </a:avLst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Прямоугольник 59"/>
          <p:cNvSpPr/>
          <p:nvPr/>
        </p:nvSpPr>
        <p:spPr>
          <a:xfrm>
            <a:off x="133767" y="1391668"/>
            <a:ext cx="3805623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субъектов малого и среднего предпринимательства на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01.01.2023 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 данным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Тверьстата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43881" y="2222664"/>
            <a:ext cx="216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средние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6748" y="2775673"/>
            <a:ext cx="2126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908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малые предприятия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64711" y="3973973"/>
            <a:ext cx="229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515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</a:t>
            </a:r>
          </a:p>
          <a:p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предприниматели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84130" y="3453543"/>
            <a:ext cx="233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042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микро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предприятия</a:t>
            </a:r>
          </a:p>
        </p:txBody>
      </p:sp>
      <p:cxnSp>
        <p:nvCxnSpPr>
          <p:cNvPr id="65" name="Прямая соединительная линия 64"/>
          <p:cNvCxnSpPr>
            <a:stCxn id="58" idx="2"/>
          </p:cNvCxnSpPr>
          <p:nvPr/>
        </p:nvCxnSpPr>
        <p:spPr>
          <a:xfrm>
            <a:off x="2661384" y="2539395"/>
            <a:ext cx="2798966" cy="4985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4" idx="2"/>
          </p:cNvCxnSpPr>
          <p:nvPr/>
        </p:nvCxnSpPr>
        <p:spPr>
          <a:xfrm>
            <a:off x="2816748" y="3085974"/>
            <a:ext cx="2643602" cy="541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692158" y="3763577"/>
            <a:ext cx="276819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9" idx="0"/>
          </p:cNvCxnSpPr>
          <p:nvPr/>
        </p:nvCxnSpPr>
        <p:spPr>
          <a:xfrm>
            <a:off x="2506642" y="4247282"/>
            <a:ext cx="2953711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8" idx="0"/>
          </p:cNvCxnSpPr>
          <p:nvPr/>
        </p:nvCxnSpPr>
        <p:spPr>
          <a:xfrm>
            <a:off x="1806227" y="2162068"/>
            <a:ext cx="0" cy="18330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2009579" y="2296008"/>
            <a:ext cx="27000" cy="8295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59" idx="2"/>
          </p:cNvCxnSpPr>
          <p:nvPr/>
        </p:nvCxnSpPr>
        <p:spPr>
          <a:xfrm>
            <a:off x="614243" y="3149125"/>
            <a:ext cx="217841" cy="3819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56855" y="502666"/>
            <a:ext cx="82302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b="1" dirty="0">
                <a:solidFill>
                  <a:srgbClr val="7A243D"/>
                </a:solidFill>
              </a:rPr>
              <a:t>Малое </a:t>
            </a:r>
            <a:r>
              <a:rPr lang="ru-RU" sz="1600" b="1" dirty="0" smtClean="0">
                <a:solidFill>
                  <a:srgbClr val="7A243D"/>
                </a:solidFill>
              </a:rPr>
              <a:t>предпринимательство г. Твери.</a:t>
            </a:r>
            <a:r>
              <a:rPr lang="ru-RU" sz="1600" b="1" dirty="0" smtClean="0"/>
              <a:t> </a:t>
            </a:r>
            <a:r>
              <a:rPr lang="ru-RU" sz="1400" dirty="0"/>
              <a:t>В соответствии со сведениями </a:t>
            </a:r>
            <a:r>
              <a:rPr lang="ru-RU" sz="1400" dirty="0" err="1"/>
              <a:t>Статрегистра</a:t>
            </a:r>
            <a:r>
              <a:rPr lang="ru-RU" sz="1400" dirty="0"/>
              <a:t> Тверской области по состоянию на </a:t>
            </a:r>
            <a:r>
              <a:rPr lang="ru-RU" sz="1400" dirty="0" smtClean="0"/>
              <a:t>01.01.2023, </a:t>
            </a:r>
            <a:r>
              <a:rPr lang="ru-RU" sz="1400" dirty="0"/>
              <a:t>число учтенных субъектов малого и среднего предпринимательства (далее также - МСП) в городе Твери составило </a:t>
            </a:r>
            <a:r>
              <a:rPr lang="ru-RU" sz="1400" dirty="0" smtClean="0"/>
              <a:t>23,5 </a:t>
            </a:r>
            <a:r>
              <a:rPr lang="ru-RU" sz="1400" dirty="0"/>
              <a:t>тыс. единиц </a:t>
            </a:r>
            <a:r>
              <a:rPr lang="ru-RU" sz="1400" dirty="0" smtClean="0"/>
              <a:t>(незначительный рост к 2021 году – </a:t>
            </a:r>
            <a:br>
              <a:rPr lang="ru-RU" sz="1400" dirty="0" smtClean="0"/>
            </a:br>
            <a:r>
              <a:rPr lang="ru-RU" sz="1400" dirty="0" smtClean="0"/>
              <a:t>на 0,6%). 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5787984" y="2422301"/>
            <a:ext cx="298428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449580" algn="just">
              <a:defRPr sz="1600" b="1">
                <a:solidFill>
                  <a:srgbClr val="23586A"/>
                </a:solidFill>
              </a:defRPr>
            </a:lvl1pPr>
          </a:lstStyle>
          <a:p>
            <a:pPr indent="182563"/>
            <a:r>
              <a:rPr lang="ru-RU" sz="1400" b="0" dirty="0">
                <a:solidFill>
                  <a:schemeClr val="tx1"/>
                </a:solidFill>
              </a:rPr>
              <a:t>В общем количестве субъектов МСП основная доля </a:t>
            </a:r>
            <a:r>
              <a:rPr lang="ru-RU" sz="1400" b="0" dirty="0" smtClean="0">
                <a:solidFill>
                  <a:schemeClr val="tx1"/>
                </a:solidFill>
              </a:rPr>
              <a:t>остается </a:t>
            </a:r>
            <a:r>
              <a:rPr lang="ru-RU" sz="1400" b="0" dirty="0">
                <a:solidFill>
                  <a:schemeClr val="tx1"/>
                </a:solidFill>
              </a:rPr>
              <a:t>за </a:t>
            </a:r>
            <a:r>
              <a:rPr lang="ru-RU" sz="1400" b="0" dirty="0" smtClean="0">
                <a:solidFill>
                  <a:schemeClr val="tx1"/>
                </a:solidFill>
              </a:rPr>
              <a:t>оптовой </a:t>
            </a:r>
            <a:r>
              <a:rPr lang="ru-RU" sz="1400" b="0" dirty="0">
                <a:solidFill>
                  <a:schemeClr val="tx1"/>
                </a:solidFill>
              </a:rPr>
              <a:t>и розничной торговлей, ремонтом автотранспортных средств, бытовых изделий и предметов личного пользования, транспортировкой и хранением, строительством</a:t>
            </a:r>
            <a:r>
              <a:rPr lang="ru-RU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51477" y="194889"/>
            <a:ext cx="173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2466" y="4927458"/>
            <a:ext cx="8565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dirty="0"/>
              <a:t>В сфере малого бизнеса заняты порядка 70 тыс. человек. Доля занятых в малом бизнесе в </a:t>
            </a:r>
            <a:r>
              <a:rPr lang="ru-RU" sz="1400" dirty="0" smtClean="0"/>
              <a:t>2022</a:t>
            </a:r>
            <a:r>
              <a:rPr lang="ru-RU" sz="1400" dirty="0"/>
              <a:t> </a:t>
            </a:r>
            <a:r>
              <a:rPr lang="ru-RU" sz="1400" dirty="0" smtClean="0"/>
              <a:t>году по </a:t>
            </a:r>
            <a:r>
              <a:rPr lang="ru-RU" sz="1400" dirty="0"/>
              <a:t>оценке составляет </a:t>
            </a:r>
            <a:r>
              <a:rPr lang="ru-RU" sz="1400" dirty="0" smtClean="0"/>
              <a:t>31,9% </a:t>
            </a:r>
            <a:r>
              <a:rPr lang="ru-RU" sz="1400" dirty="0"/>
              <a:t>от общей численности работников, занятых в экономике города.</a:t>
            </a:r>
          </a:p>
          <a:p>
            <a:pPr indent="355600" algn="just"/>
            <a:r>
              <a:rPr lang="ru-RU" sz="1400" dirty="0"/>
              <a:t>От субъектов малого предпринимательства, уплачивающих </a:t>
            </a:r>
            <a:r>
              <a:rPr lang="ru-RU" sz="1400" dirty="0" smtClean="0"/>
              <a:t>налоги в связи с применением специальных налоговых режимов, </a:t>
            </a:r>
            <a:r>
              <a:rPr lang="ru-RU" sz="1400" dirty="0"/>
              <a:t>за </a:t>
            </a:r>
            <a:r>
              <a:rPr lang="ru-RU" sz="1400" dirty="0" smtClean="0"/>
              <a:t>2022</a:t>
            </a:r>
            <a:r>
              <a:rPr lang="ru-RU" sz="1400" dirty="0"/>
              <a:t> год в бюджет города Твери поступило </a:t>
            </a:r>
            <a:r>
              <a:rPr lang="ru-RU" sz="1400" dirty="0" smtClean="0"/>
              <a:t>490,1</a:t>
            </a:r>
            <a:r>
              <a:rPr lang="ru-RU" sz="1400" dirty="0"/>
              <a:t> млн. рублей, или </a:t>
            </a:r>
            <a:r>
              <a:rPr lang="ru-RU" sz="1400" dirty="0" smtClean="0"/>
              <a:t>9,8% </a:t>
            </a:r>
            <a:r>
              <a:rPr lang="ru-RU" sz="1400" dirty="0"/>
              <a:t>от </a:t>
            </a:r>
            <a:r>
              <a:rPr lang="ru-RU" sz="1400" dirty="0" smtClean="0"/>
              <a:t>объема  </a:t>
            </a:r>
            <a:r>
              <a:rPr lang="ru-RU" sz="1400" dirty="0"/>
              <a:t>налоговых и неналоговых доходов.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205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Прямоугольник 1035"/>
          <p:cNvSpPr/>
          <p:nvPr/>
        </p:nvSpPr>
        <p:spPr>
          <a:xfrm>
            <a:off x="0" y="1864"/>
            <a:ext cx="9144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A243D"/>
                </a:solidFill>
              </a:rPr>
              <a:t>Жилищное </a:t>
            </a:r>
            <a:r>
              <a:rPr lang="ru-RU" sz="1600" b="1" dirty="0">
                <a:solidFill>
                  <a:srgbClr val="7A243D"/>
                </a:solidFill>
              </a:rPr>
              <a:t>строительство</a:t>
            </a:r>
            <a:r>
              <a:rPr lang="ru-RU" sz="1600" b="1" dirty="0" smtClean="0">
                <a:solidFill>
                  <a:srgbClr val="7A243D"/>
                </a:solidFill>
              </a:rPr>
              <a:t>. </a:t>
            </a:r>
            <a:r>
              <a:rPr lang="ru-RU" sz="1600" dirty="0"/>
              <a:t>В 2022 году прогноз ввода в эксплуатацию жилых домов за </a:t>
            </a:r>
            <a:r>
              <a:rPr lang="ru-RU" sz="1600" dirty="0" smtClean="0"/>
              <a:t>счёт </a:t>
            </a:r>
            <a:r>
              <a:rPr lang="ru-RU" sz="1600" dirty="0"/>
              <a:t>всех источников финансирования исполнен на 120,7%. За год предприятиями и организациями всех форм собственности и индивидуальными застройщиками города Твери введено в эксплуатацию жилья общей площадью 270,5 тыс. кв. м жилья (4 683 квартиры) или 34,9% от областного </a:t>
            </a:r>
            <a:r>
              <a:rPr lang="ru-RU" sz="1600" dirty="0" smtClean="0"/>
              <a:t>объёма введённого </a:t>
            </a:r>
            <a:r>
              <a:rPr lang="ru-RU" sz="1600" dirty="0"/>
              <a:t>жилья</a:t>
            </a:r>
            <a:r>
              <a:rPr lang="ru-RU" sz="1600" dirty="0" smtClean="0"/>
              <a:t>.</a:t>
            </a:r>
          </a:p>
          <a:p>
            <a:pPr indent="266700" algn="just"/>
            <a:r>
              <a:rPr lang="ru-RU" sz="1600" dirty="0" smtClean="0"/>
              <a:t>Застройщиками </a:t>
            </a:r>
            <a:r>
              <a:rPr lang="ru-RU" sz="1600" dirty="0"/>
              <a:t>введено 51 жилое здание – отдельно стоящих многоквартирных жилых домов общей площадью 241,6 тыс. кв. </a:t>
            </a:r>
            <a:r>
              <a:rPr lang="ru-RU" sz="1600" dirty="0" smtClean="0"/>
              <a:t>м. За счёт </a:t>
            </a:r>
            <a:r>
              <a:rPr lang="ru-RU" sz="1600" dirty="0"/>
              <a:t>средств населения в 2022 году введено 28,9 тыс. кв. м жилья (180 домов</a:t>
            </a:r>
            <a:r>
              <a:rPr lang="ru-RU" sz="1600" dirty="0" smtClean="0"/>
              <a:t>). </a:t>
            </a:r>
            <a:endParaRPr lang="ru-RU" sz="1600" dirty="0"/>
          </a:p>
        </p:txBody>
      </p:sp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5504" y="2900248"/>
            <a:ext cx="2368504" cy="3215009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1491049" y="4150269"/>
            <a:ext cx="1126067" cy="1907466"/>
          </a:xfrm>
          <a:prstGeom prst="rect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с двумя усеченными соседними углами 119"/>
          <p:cNvSpPr/>
          <p:nvPr/>
        </p:nvSpPr>
        <p:spPr>
          <a:xfrm>
            <a:off x="1491048" y="3941724"/>
            <a:ext cx="1126067" cy="18829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1987822" y="5715932"/>
            <a:ext cx="138110" cy="3418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>
            <a:spLocks noChangeAspect="1"/>
          </p:cNvSpPr>
          <p:nvPr/>
        </p:nvSpPr>
        <p:spPr>
          <a:xfrm>
            <a:off x="1987822" y="5868833"/>
            <a:ext cx="36000" cy="3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1558927" y="5126563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1956330" y="5126563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2348441" y="5126563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1558927" y="543568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1956330" y="543568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2348441" y="543568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1558927" y="5740630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348441" y="5740630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1558927" y="4823127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956330" y="4823127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2348441" y="4823127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1567395" y="4518178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1964798" y="4518178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2356909" y="4518178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1568455" y="421700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1965858" y="421700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2357969" y="4217001"/>
            <a:ext cx="200025" cy="200025"/>
          </a:xfrm>
          <a:prstGeom prst="rect">
            <a:avLst/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>
            <a:off x="114619" y="6066194"/>
            <a:ext cx="3816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336159" y="3640925"/>
            <a:ext cx="596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AB473A"/>
                </a:solidFill>
              </a:rPr>
              <a:t>270,5</a:t>
            </a:r>
            <a:endParaRPr lang="ru-RU" sz="1400" b="1" dirty="0">
              <a:solidFill>
                <a:srgbClr val="AB473A"/>
              </a:solidFill>
            </a:endParaRPr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2870301" y="5773376"/>
            <a:ext cx="75430" cy="283079"/>
          </a:xfrm>
          <a:prstGeom prst="triangle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2816747" y="5580878"/>
            <a:ext cx="177800" cy="3520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2769996" y="3950191"/>
            <a:ext cx="1152000" cy="0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2769996" y="4418145"/>
            <a:ext cx="115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919377" y="410877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план 224,1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15504" y="2216455"/>
            <a:ext cx="298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Ввод жилья в городе Твери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2022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году,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тыс. м</a:t>
            </a:r>
            <a:r>
              <a:rPr lang="ru-RU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5748451" y="3361902"/>
            <a:ext cx="2700000" cy="270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7254" y="3353613"/>
            <a:ext cx="521197" cy="579606"/>
          </a:xfrm>
          <a:prstGeom prst="rect">
            <a:avLst/>
          </a:prstGeom>
        </p:spPr>
      </p:pic>
      <p:sp>
        <p:nvSpPr>
          <p:cNvPr id="165" name="Овал 164"/>
          <p:cNvSpPr/>
          <p:nvPr/>
        </p:nvSpPr>
        <p:spPr>
          <a:xfrm>
            <a:off x="5928451" y="3541902"/>
            <a:ext cx="2340000" cy="23400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ирог 165"/>
          <p:cNvSpPr/>
          <p:nvPr/>
        </p:nvSpPr>
        <p:spPr>
          <a:xfrm>
            <a:off x="5928451" y="3541902"/>
            <a:ext cx="2340000" cy="2340000"/>
          </a:xfrm>
          <a:prstGeom prst="pie">
            <a:avLst>
              <a:gd name="adj1" fmla="val 8680102"/>
              <a:gd name="adj2" fmla="val 1620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6487651" y="4101102"/>
            <a:ext cx="1221600" cy="12216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TextBox 167"/>
          <p:cNvSpPr txBox="1"/>
          <p:nvPr/>
        </p:nvSpPr>
        <p:spPr>
          <a:xfrm>
            <a:off x="6655060" y="476197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775,7</a:t>
            </a:r>
            <a:endParaRPr lang="ru-RU" sz="2400" b="1" dirty="0"/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8575" y="4197405"/>
            <a:ext cx="556050" cy="559932"/>
          </a:xfrm>
          <a:prstGeom prst="rect">
            <a:avLst/>
          </a:prstGeom>
        </p:spPr>
      </p:pic>
      <p:sp>
        <p:nvSpPr>
          <p:cNvPr id="170" name="Овал 169"/>
          <p:cNvSpPr/>
          <p:nvPr/>
        </p:nvSpPr>
        <p:spPr>
          <a:xfrm>
            <a:off x="5813268" y="3932939"/>
            <a:ext cx="196917" cy="196917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5947334" y="410110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34,9%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305725" y="2216455"/>
            <a:ext cx="334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Ввод жилья в Тверской области в 2022 году, тыс. м</a:t>
            </a:r>
            <a:r>
              <a:rPr lang="ru-RU" b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0948" y="148954"/>
            <a:ext cx="86114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A243D"/>
                </a:solidFill>
              </a:rPr>
              <a:t>Потребительский </a:t>
            </a:r>
            <a:r>
              <a:rPr lang="ru-RU" sz="1600" b="1" dirty="0">
                <a:solidFill>
                  <a:srgbClr val="7A243D"/>
                </a:solidFill>
              </a:rPr>
              <a:t>рынок. </a:t>
            </a:r>
            <a:r>
              <a:rPr lang="ru-RU" sz="1500" dirty="0" smtClean="0">
                <a:cs typeface="Times New Roman" pitchFamily="18" charset="0"/>
              </a:rPr>
              <a:t>По </a:t>
            </a:r>
            <a:r>
              <a:rPr lang="ru-RU" sz="1500" dirty="0">
                <a:cs typeface="Times New Roman" pitchFamily="18" charset="0"/>
              </a:rPr>
              <a:t>оценке, в </a:t>
            </a:r>
            <a:r>
              <a:rPr lang="ru-RU" sz="1500" dirty="0" smtClean="0">
                <a:cs typeface="Times New Roman" pitchFamily="18" charset="0"/>
              </a:rPr>
              <a:t>2022 </a:t>
            </a:r>
            <a:r>
              <a:rPr lang="ru-RU" sz="1500" dirty="0">
                <a:cs typeface="Times New Roman" pitchFamily="18" charset="0"/>
              </a:rPr>
              <a:t>году</a:t>
            </a:r>
            <a:r>
              <a:rPr lang="ru-RU" sz="1500" dirty="0">
                <a:effectLst>
                  <a:outerShdw blurRad="50800" dist="38100" dir="13500000" algn="br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500" dirty="0">
                <a:cs typeface="Times New Roman" pitchFamily="18" charset="0"/>
              </a:rPr>
              <a:t>оборот розничной </a:t>
            </a:r>
            <a:r>
              <a:rPr lang="ru-RU" sz="1500" dirty="0" smtClean="0">
                <a:cs typeface="Times New Roman" pitchFamily="18" charset="0"/>
              </a:rPr>
              <a:t>торговли во всех каналах реализации города </a:t>
            </a:r>
            <a:r>
              <a:rPr lang="ru-RU" sz="1500" dirty="0">
                <a:cs typeface="Times New Roman" pitchFamily="18" charset="0"/>
              </a:rPr>
              <a:t>Твери составил </a:t>
            </a:r>
            <a:r>
              <a:rPr lang="ru-RU" sz="1500" dirty="0" smtClean="0">
                <a:cs typeface="Times New Roman" pitchFamily="18" charset="0"/>
              </a:rPr>
              <a:t>211,2 млрд </a:t>
            </a:r>
            <a:r>
              <a:rPr lang="ru-RU" sz="1500" dirty="0">
                <a:cs typeface="Times New Roman" pitchFamily="18" charset="0"/>
              </a:rPr>
              <a:t>рублей</a:t>
            </a:r>
            <a:r>
              <a:rPr lang="ru-RU" sz="1500" dirty="0" smtClean="0">
                <a:cs typeface="Times New Roman" pitchFamily="18" charset="0"/>
              </a:rPr>
              <a:t>. </a:t>
            </a:r>
            <a:r>
              <a:rPr lang="ru-RU" sz="1500" dirty="0">
                <a:cs typeface="Times New Roman" pitchFamily="18" charset="0"/>
              </a:rPr>
              <a:t>В течение 2022 года на территории города Твери открыто 12 крупных и средних объектов розничной торговли и общественного питания общей площадью более 6,2 тыс. </a:t>
            </a:r>
            <a:r>
              <a:rPr lang="ru-RU" sz="1500" dirty="0" smtClean="0">
                <a:cs typeface="Times New Roman" pitchFamily="18" charset="0"/>
              </a:rPr>
              <a:t>м</a:t>
            </a:r>
            <a:r>
              <a:rPr lang="ru-RU" sz="1500" baseline="30000" dirty="0" smtClean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: </a:t>
            </a:r>
            <a:r>
              <a:rPr lang="ru-RU" sz="1500" dirty="0">
                <a:cs typeface="Times New Roman" pitchFamily="18" charset="0"/>
              </a:rPr>
              <a:t>магазин «Светофор» ООО «Торгсервис69» (1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магазин «Магнит </a:t>
            </a:r>
            <a:r>
              <a:rPr lang="ru-RU" sz="1500" dirty="0" err="1">
                <a:cs typeface="Times New Roman" pitchFamily="18" charset="0"/>
              </a:rPr>
              <a:t>косметик</a:t>
            </a:r>
            <a:r>
              <a:rPr lang="ru-RU" sz="1500" dirty="0">
                <a:cs typeface="Times New Roman" pitchFamily="18" charset="0"/>
              </a:rPr>
              <a:t>» совместно с магазином «Магнит» АО «Тандер» (1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магазин «Магнит </a:t>
            </a:r>
            <a:r>
              <a:rPr lang="ru-RU" sz="1500" dirty="0" err="1">
                <a:cs typeface="Times New Roman" pitchFamily="18" charset="0"/>
              </a:rPr>
              <a:t>ксометик</a:t>
            </a:r>
            <a:r>
              <a:rPr lang="ru-RU" sz="1500" dirty="0">
                <a:cs typeface="Times New Roman" pitchFamily="18" charset="0"/>
              </a:rPr>
              <a:t>» </a:t>
            </a:r>
            <a:r>
              <a:rPr lang="ru-RU" sz="1500" dirty="0" smtClean="0">
                <a:cs typeface="Times New Roman" pitchFamily="18" charset="0"/>
              </a:rPr>
              <a:t/>
            </a:r>
            <a:br>
              <a:rPr lang="ru-RU" sz="1500" dirty="0" smtClean="0">
                <a:cs typeface="Times New Roman" pitchFamily="18" charset="0"/>
              </a:rPr>
            </a:br>
            <a:r>
              <a:rPr lang="ru-RU" sz="1500" dirty="0" smtClean="0">
                <a:cs typeface="Times New Roman" pitchFamily="18" charset="0"/>
              </a:rPr>
              <a:t>(</a:t>
            </a:r>
            <a:r>
              <a:rPr lang="ru-RU" sz="1500" dirty="0">
                <a:cs typeface="Times New Roman" pitchFamily="18" charset="0"/>
              </a:rPr>
              <a:t>0,3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магазины </a:t>
            </a:r>
            <a:r>
              <a:rPr lang="ru-RU" sz="1500" dirty="0" smtClean="0">
                <a:cs typeface="Times New Roman" pitchFamily="18" charset="0"/>
              </a:rPr>
              <a:t>«Пятёрочка» </a:t>
            </a:r>
            <a:r>
              <a:rPr lang="ru-RU" sz="1500" dirty="0">
                <a:cs typeface="Times New Roman" pitchFamily="18" charset="0"/>
              </a:rPr>
              <a:t>ООО «Агроторг» (0,8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, </a:t>
            </a:r>
            <a:r>
              <a:rPr lang="ru-RU" sz="1500" dirty="0">
                <a:cs typeface="Times New Roman" pitchFamily="18" charset="0"/>
              </a:rPr>
              <a:t>0,7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 </a:t>
            </a:r>
            <a:r>
              <a:rPr lang="ru-RU" sz="1500" dirty="0">
                <a:cs typeface="Times New Roman" pitchFamily="18" charset="0"/>
              </a:rPr>
              <a:t>и 0,5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магазины «Мини Лента» ООО «Лента» (2 магазина по 0,5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магазин «Фикс прайс» ООО «</a:t>
            </a:r>
            <a:r>
              <a:rPr lang="ru-RU" sz="1500" dirty="0" err="1">
                <a:cs typeface="Times New Roman" pitchFamily="18" charset="0"/>
              </a:rPr>
              <a:t>Бэст</a:t>
            </a:r>
            <a:r>
              <a:rPr lang="ru-RU" sz="1500" dirty="0">
                <a:cs typeface="Times New Roman" pitchFamily="18" charset="0"/>
              </a:rPr>
              <a:t> Прайс» </a:t>
            </a:r>
            <a:r>
              <a:rPr lang="ru-RU" sz="1500" dirty="0" smtClean="0">
                <a:cs typeface="Times New Roman" pitchFamily="18" charset="0"/>
              </a:rPr>
              <a:t/>
            </a:r>
            <a:br>
              <a:rPr lang="ru-RU" sz="1500" dirty="0" smtClean="0">
                <a:cs typeface="Times New Roman" pitchFamily="18" charset="0"/>
              </a:rPr>
            </a:br>
            <a:r>
              <a:rPr lang="ru-RU" sz="1500" dirty="0" smtClean="0">
                <a:cs typeface="Times New Roman" pitchFamily="18" charset="0"/>
              </a:rPr>
              <a:t>(</a:t>
            </a:r>
            <a:r>
              <a:rPr lang="ru-RU" sz="1500" dirty="0">
                <a:cs typeface="Times New Roman" pitchFamily="18" charset="0"/>
              </a:rPr>
              <a:t>0,4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ресторан «</a:t>
            </a:r>
            <a:r>
              <a:rPr lang="ru-RU" sz="1500" dirty="0" err="1">
                <a:cs typeface="Times New Roman" pitchFamily="18" charset="0"/>
              </a:rPr>
              <a:t>Вивант</a:t>
            </a:r>
            <a:r>
              <a:rPr lang="ru-RU" sz="1500" dirty="0">
                <a:cs typeface="Times New Roman" pitchFamily="18" charset="0"/>
              </a:rPr>
              <a:t>» ООО «Акцент» (0,4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), </a:t>
            </a:r>
            <a:r>
              <a:rPr lang="ru-RU" sz="1500" dirty="0">
                <a:cs typeface="Times New Roman" pitchFamily="18" charset="0"/>
              </a:rPr>
              <a:t>кафе на Третьяковском переулке, 20 </a:t>
            </a:r>
            <a:r>
              <a:rPr lang="ru-RU" sz="1500" dirty="0" smtClean="0">
                <a:cs typeface="Times New Roman" pitchFamily="18" charset="0"/>
              </a:rPr>
              <a:t/>
            </a:r>
            <a:br>
              <a:rPr lang="ru-RU" sz="1500" dirty="0" smtClean="0">
                <a:cs typeface="Times New Roman" pitchFamily="18" charset="0"/>
              </a:rPr>
            </a:br>
            <a:r>
              <a:rPr lang="ru-RU" sz="1500" dirty="0" smtClean="0">
                <a:cs typeface="Times New Roman" pitchFamily="18" charset="0"/>
              </a:rPr>
              <a:t>(</a:t>
            </a:r>
            <a:r>
              <a:rPr lang="ru-RU" sz="1500" dirty="0">
                <a:cs typeface="Times New Roman" pitchFamily="18" charset="0"/>
              </a:rPr>
              <a:t>0,2 тыс. м</a:t>
            </a:r>
            <a:r>
              <a:rPr lang="ru-RU" sz="1500" baseline="30000" dirty="0">
                <a:cs typeface="Times New Roman" pitchFamily="18" charset="0"/>
              </a:rPr>
              <a:t>2</a:t>
            </a:r>
            <a:r>
              <a:rPr lang="ru-RU" sz="1500" dirty="0" smtClean="0">
                <a:cs typeface="Times New Roman" pitchFamily="18" charset="0"/>
              </a:rPr>
              <a:t>).  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rot="5400000">
            <a:off x="1893067" y="2448219"/>
            <a:ext cx="346879" cy="28800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16"/>
          <p:cNvSpPr txBox="1"/>
          <p:nvPr/>
        </p:nvSpPr>
        <p:spPr>
          <a:xfrm>
            <a:off x="528487" y="2418137"/>
            <a:ext cx="3243949" cy="590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455C7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rgbClr val="80A0A8"/>
                </a:solidFill>
              </a:rPr>
              <a:t>Оборот </a:t>
            </a:r>
            <a:r>
              <a:rPr lang="ru-RU" dirty="0">
                <a:solidFill>
                  <a:srgbClr val="80A0A8"/>
                </a:solidFill>
              </a:rPr>
              <a:t>розничной </a:t>
            </a:r>
            <a:r>
              <a:rPr lang="ru-RU" dirty="0" smtClean="0">
                <a:solidFill>
                  <a:srgbClr val="80A0A8"/>
                </a:solidFill>
              </a:rPr>
              <a:t>торговли, млрд рублей</a:t>
            </a:r>
            <a:endParaRPr lang="ru-RU" dirty="0">
              <a:solidFill>
                <a:srgbClr val="80A0A8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5400000">
            <a:off x="1651867" y="3157582"/>
            <a:ext cx="346879" cy="23976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583467" y="3694145"/>
            <a:ext cx="346879" cy="22608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450263" y="4763670"/>
            <a:ext cx="346879" cy="19944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5400000">
            <a:off x="1502462" y="4243308"/>
            <a:ext cx="346879" cy="20988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1739466" y="2131256"/>
            <a:ext cx="346879" cy="2577600"/>
          </a:xfrm>
          <a:prstGeom prst="rect">
            <a:avLst/>
          </a:prstGeom>
          <a:solidFill>
            <a:srgbClr val="7A243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-26241" y="42079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26241" y="467528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26241" y="32733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-26241" y="51425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26241" y="56098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26241" y="37406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84" name="Прямоугольник 83"/>
          <p:cNvSpPr/>
          <p:nvPr/>
        </p:nvSpPr>
        <p:spPr>
          <a:xfrm rot="5400000">
            <a:off x="6907423" y="2541086"/>
            <a:ext cx="346879" cy="28800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5475942" y="2418137"/>
            <a:ext cx="3316516" cy="779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455C7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80A0A8"/>
                </a:solidFill>
              </a:rPr>
              <a:t>Оборот розничной </a:t>
            </a:r>
            <a:r>
              <a:rPr lang="ru-RU" dirty="0" smtClean="0">
                <a:solidFill>
                  <a:srgbClr val="80A0A8"/>
                </a:solidFill>
              </a:rPr>
              <a:t>торговли</a:t>
            </a:r>
          </a:p>
          <a:p>
            <a:r>
              <a:rPr lang="ru-RU" dirty="0" smtClean="0">
                <a:solidFill>
                  <a:srgbClr val="80A0A8"/>
                </a:solidFill>
              </a:rPr>
              <a:t>на </a:t>
            </a:r>
            <a:r>
              <a:rPr lang="ru-RU" dirty="0">
                <a:solidFill>
                  <a:srgbClr val="80A0A8"/>
                </a:solidFill>
              </a:rPr>
              <a:t>душу </a:t>
            </a:r>
            <a:r>
              <a:rPr lang="ru-RU" dirty="0" smtClean="0">
                <a:solidFill>
                  <a:srgbClr val="80A0A8"/>
                </a:solidFill>
              </a:rPr>
              <a:t>населения,</a:t>
            </a:r>
          </a:p>
          <a:p>
            <a:r>
              <a:rPr lang="ru-RU" dirty="0" smtClean="0">
                <a:solidFill>
                  <a:srgbClr val="80A0A8"/>
                </a:solidFill>
              </a:rPr>
              <a:t>тыс. рублей</a:t>
            </a:r>
            <a:endParaRPr lang="ru-RU" dirty="0">
              <a:solidFill>
                <a:srgbClr val="80A0A8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5400000">
            <a:off x="6666223" y="3249583"/>
            <a:ext cx="346879" cy="23976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5400000">
            <a:off x="6597823" y="3785280"/>
            <a:ext cx="346879" cy="22608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rot="5400000">
            <a:off x="6525823" y="4324577"/>
            <a:ext cx="346879" cy="21168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 rot="5400000">
            <a:off x="6477220" y="4840474"/>
            <a:ext cx="346879" cy="20196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4985272" y="4289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85272" y="47568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85272" y="33549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985272" y="5224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85272" y="56914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5272" y="38222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2021</a:t>
            </a:r>
          </a:p>
        </p:txBody>
      </p:sp>
      <p:sp>
        <p:nvSpPr>
          <p:cNvPr id="102" name="Прямоугольник 101"/>
          <p:cNvSpPr/>
          <p:nvPr/>
        </p:nvSpPr>
        <p:spPr>
          <a:xfrm rot="5400000">
            <a:off x="6752021" y="2223189"/>
            <a:ext cx="346879" cy="2581200"/>
          </a:xfrm>
          <a:prstGeom prst="rect">
            <a:avLst/>
          </a:prstGeom>
          <a:solidFill>
            <a:srgbClr val="AB473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68023" y="466341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185,2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8023" y="419520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023" y="372699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235,7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8023" y="513162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171,7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8023" y="55998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163,3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8023" y="325879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211,2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57113" y="472898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435,6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57113" y="426052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462,1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7113" y="379205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555,0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657113" y="519745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408,0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657113" y="566591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389,0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57113" y="332359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506,5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703963091"/>
              </p:ext>
            </p:extLst>
          </p:nvPr>
        </p:nvGraphicFramePr>
        <p:xfrm>
          <a:off x="0" y="1397000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341" y="258584"/>
            <a:ext cx="88433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A243D"/>
                </a:solidFill>
              </a:rPr>
              <a:t>Среднемесячная </a:t>
            </a:r>
            <a:r>
              <a:rPr lang="ru-RU" sz="1600" b="1" dirty="0">
                <a:solidFill>
                  <a:srgbClr val="7A243D"/>
                </a:solidFill>
              </a:rPr>
              <a:t>заработная плата. </a:t>
            </a:r>
            <a:r>
              <a:rPr lang="ru-RU" sz="1600" dirty="0">
                <a:ea typeface="Times New Roman"/>
              </a:rPr>
              <a:t>По оценке, з</a:t>
            </a:r>
            <a:r>
              <a:rPr lang="ru-RU" sz="1600" dirty="0">
                <a:ea typeface="Times New Roman"/>
                <a:cs typeface="Times New Roman"/>
              </a:rPr>
              <a:t>аработная плата работников, занятых в экономике города Твери </a:t>
            </a:r>
            <a:r>
              <a:rPr lang="ru-RU" sz="1600" dirty="0" smtClean="0">
                <a:ea typeface="Times New Roman"/>
                <a:cs typeface="Times New Roman"/>
              </a:rPr>
              <a:t>(по полному кругу </a:t>
            </a:r>
            <a:r>
              <a:rPr lang="ru-RU" sz="1600" dirty="0">
                <a:ea typeface="Times New Roman"/>
                <a:cs typeface="Times New Roman"/>
              </a:rPr>
              <a:t>организаций), </a:t>
            </a:r>
            <a:r>
              <a:rPr lang="ru-RU" sz="1600" dirty="0" smtClean="0">
                <a:ea typeface="Times New Roman"/>
                <a:cs typeface="Times New Roman"/>
              </a:rPr>
              <a:t>в 2022 году составила 48,5 </a:t>
            </a:r>
            <a:r>
              <a:rPr lang="ru-RU" sz="1600" dirty="0">
                <a:ea typeface="Times New Roman"/>
                <a:cs typeface="Times New Roman"/>
              </a:rPr>
              <a:t>тыс. рублей</a:t>
            </a:r>
            <a:r>
              <a:rPr lang="ru-RU" sz="1600" dirty="0" smtClean="0">
                <a:ea typeface="Times New Roman"/>
                <a:cs typeface="Times New Roman"/>
              </a:rPr>
              <a:t>. В</a:t>
            </a:r>
            <a:r>
              <a:rPr lang="ru-RU" sz="1600" dirty="0" smtClean="0"/>
              <a:t> крупных </a:t>
            </a:r>
            <a:r>
              <a:rPr lang="ru-RU" sz="1600" dirty="0"/>
              <a:t>и средних </a:t>
            </a:r>
            <a:r>
              <a:rPr lang="ru-RU" sz="1600" dirty="0" smtClean="0"/>
              <a:t>организациях заработная плата была выше – 55,8 тыс. рублей, обеспечив прирост к 2021 году на 10,7% в номинальном выражении.</a:t>
            </a:r>
            <a:endParaRPr lang="ru-RU" sz="1600" dirty="0" smtClean="0">
              <a:ea typeface="Times New Roman"/>
              <a:cs typeface="Times New Roman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75695" y="5615169"/>
            <a:ext cx="2798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ea typeface="Times New Roman"/>
                <a:cs typeface="Times New Roman"/>
              </a:rPr>
              <a:t>По </a:t>
            </a:r>
            <a:r>
              <a:rPr lang="ru-RU" sz="1200" i="1" dirty="0" smtClean="0">
                <a:ea typeface="Times New Roman"/>
                <a:cs typeface="Times New Roman"/>
              </a:rPr>
              <a:t>официальным данным </a:t>
            </a:r>
            <a:r>
              <a:rPr lang="ru-RU" sz="1200" i="1" dirty="0" err="1" smtClean="0">
                <a:ea typeface="Times New Roman"/>
                <a:cs typeface="Times New Roman"/>
              </a:rPr>
              <a:t>Тверьстата</a:t>
            </a:r>
            <a:r>
              <a:rPr lang="ru-RU" sz="1200" i="1" dirty="0" smtClean="0">
                <a:ea typeface="Times New Roman"/>
                <a:cs typeface="Times New Roman"/>
              </a:rPr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190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19</a:t>
            </a:fld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279768" y="1355239"/>
            <a:ext cx="0" cy="2340000"/>
          </a:xfrm>
          <a:prstGeom prst="line">
            <a:avLst/>
          </a:prstGeom>
          <a:ln w="38100">
            <a:solidFill>
              <a:srgbClr val="B2C6D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04979" y="2148671"/>
            <a:ext cx="12803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+mn-lt"/>
              </a:rPr>
              <a:t>Смертность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latin typeface="+mn-lt"/>
              </a:rPr>
              <a:t>6 332 </a:t>
            </a:r>
            <a:r>
              <a:rPr lang="ru-RU" sz="1400" dirty="0" smtClean="0">
                <a:latin typeface="+mn-lt"/>
              </a:rPr>
              <a:t>чел.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-568" y="2148671"/>
            <a:ext cx="124784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 smtClean="0">
                <a:latin typeface="+mn-lt"/>
              </a:rPr>
              <a:t>Рождаемость</a:t>
            </a:r>
          </a:p>
          <a:p>
            <a:pPr algn="r">
              <a:spcAft>
                <a:spcPts val="600"/>
              </a:spcAft>
            </a:pPr>
            <a:r>
              <a:rPr lang="ru-RU" sz="2400" b="1" dirty="0" smtClean="0">
                <a:latin typeface="+mn-lt"/>
              </a:rPr>
              <a:t>3 625 </a:t>
            </a:r>
            <a:r>
              <a:rPr lang="ru-RU" sz="1400" dirty="0" smtClean="0">
                <a:latin typeface="+mn-lt"/>
              </a:rPr>
              <a:t>чел.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56856" y="1030197"/>
            <a:ext cx="261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483A0"/>
                </a:solidFill>
              </a:rPr>
              <a:t>Рождаемость и смертность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7" y="3088599"/>
            <a:ext cx="15327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 smtClean="0">
                <a:latin typeface="+mn-lt"/>
              </a:rPr>
              <a:t>Естественная убыль населения</a:t>
            </a:r>
          </a:p>
          <a:p>
            <a:pPr algn="r">
              <a:spcAft>
                <a:spcPts val="600"/>
              </a:spcAft>
            </a:pPr>
            <a:r>
              <a:rPr lang="ru-RU" sz="2400" b="1" dirty="0"/>
              <a:t>- </a:t>
            </a:r>
            <a:r>
              <a:rPr lang="ru-RU" sz="2400" b="1" dirty="0" smtClean="0"/>
              <a:t>2 707 </a:t>
            </a:r>
            <a:r>
              <a:rPr lang="ru-RU" sz="1400" dirty="0" smtClean="0">
                <a:latin typeface="+mn-lt"/>
              </a:rPr>
              <a:t>чел.</a:t>
            </a:r>
            <a:endParaRPr lang="ru-RU" sz="1400" dirty="0">
              <a:latin typeface="+mn-lt"/>
            </a:endParaRPr>
          </a:p>
        </p:txBody>
      </p:sp>
      <p:grpSp>
        <p:nvGrpSpPr>
          <p:cNvPr id="2" name="Группа 57"/>
          <p:cNvGrpSpPr/>
          <p:nvPr/>
        </p:nvGrpSpPr>
        <p:grpSpPr>
          <a:xfrm>
            <a:off x="1277400" y="1548029"/>
            <a:ext cx="2004232" cy="1955336"/>
            <a:chOff x="2358138" y="2001718"/>
            <a:chExt cx="2004232" cy="1955336"/>
          </a:xfrm>
        </p:grpSpPr>
        <p:sp>
          <p:nvSpPr>
            <p:cNvPr id="59" name="Пирог 58"/>
            <p:cNvSpPr>
              <a:spLocks noChangeAspect="1"/>
            </p:cNvSpPr>
            <p:nvPr/>
          </p:nvSpPr>
          <p:spPr>
            <a:xfrm>
              <a:off x="2358138" y="2001718"/>
              <a:ext cx="1955336" cy="1955336"/>
            </a:xfrm>
            <a:prstGeom prst="pie">
              <a:avLst>
                <a:gd name="adj1" fmla="val 9682982"/>
                <a:gd name="adj2" fmla="val 16200000"/>
              </a:avLst>
            </a:prstGeom>
            <a:solidFill>
              <a:srgbClr val="7A2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0" name="Пирог 59"/>
            <p:cNvSpPr>
              <a:spLocks noChangeAspect="1"/>
            </p:cNvSpPr>
            <p:nvPr/>
          </p:nvSpPr>
          <p:spPr>
            <a:xfrm>
              <a:off x="2358138" y="2001718"/>
              <a:ext cx="1955336" cy="1955336"/>
            </a:xfrm>
            <a:prstGeom prst="pie">
              <a:avLst>
                <a:gd name="adj1" fmla="val 5387369"/>
                <a:gd name="adj2" fmla="val 9722334"/>
              </a:avLst>
            </a:prstGeom>
            <a:pattFill prst="smCheck">
              <a:fgClr>
                <a:srgbClr val="7A243D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" name="Пирог 60"/>
            <p:cNvSpPr>
              <a:spLocks noChangeAspect="1"/>
            </p:cNvSpPr>
            <p:nvPr/>
          </p:nvSpPr>
          <p:spPr>
            <a:xfrm>
              <a:off x="2407034" y="2001718"/>
              <a:ext cx="1955336" cy="1955336"/>
            </a:xfrm>
            <a:prstGeom prst="pie">
              <a:avLst>
                <a:gd name="adj1" fmla="val 16187713"/>
                <a:gd name="adj2" fmla="val 5397890"/>
              </a:avLst>
            </a:prstGeom>
            <a:solidFill>
              <a:srgbClr val="AB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Овал 61"/>
            <p:cNvSpPr>
              <a:spLocks noChangeAspect="1"/>
            </p:cNvSpPr>
            <p:nvPr/>
          </p:nvSpPr>
          <p:spPr>
            <a:xfrm>
              <a:off x="2803968" y="2420719"/>
              <a:ext cx="1117334" cy="1117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9393" y="2702716"/>
              <a:ext cx="566484" cy="553340"/>
            </a:xfrm>
            <a:prstGeom prst="rect">
              <a:avLst/>
            </a:prstGeom>
          </p:spPr>
        </p:pic>
      </p:grpSp>
      <p:cxnSp>
        <p:nvCxnSpPr>
          <p:cNvPr id="64" name="Прямая соединительная линия 63"/>
          <p:cNvCxnSpPr>
            <a:stCxn id="55" idx="1"/>
            <a:endCxn id="55" idx="3"/>
          </p:cNvCxnSpPr>
          <p:nvPr/>
        </p:nvCxnSpPr>
        <p:spPr>
          <a:xfrm>
            <a:off x="-568" y="2525698"/>
            <a:ext cx="1247841" cy="0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4" idx="1"/>
            <a:endCxn id="54" idx="3"/>
          </p:cNvCxnSpPr>
          <p:nvPr/>
        </p:nvCxnSpPr>
        <p:spPr>
          <a:xfrm>
            <a:off x="3304979" y="2525698"/>
            <a:ext cx="1280348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7" idx="1"/>
            <a:endCxn id="57" idx="3"/>
          </p:cNvCxnSpPr>
          <p:nvPr/>
        </p:nvCxnSpPr>
        <p:spPr>
          <a:xfrm>
            <a:off x="267" y="3573347"/>
            <a:ext cx="1532756" cy="0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518951" y="3431036"/>
            <a:ext cx="154171" cy="144611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99"/>
          <p:cNvGrpSpPr/>
          <p:nvPr/>
        </p:nvGrpSpPr>
        <p:grpSpPr>
          <a:xfrm>
            <a:off x="1705588" y="3645828"/>
            <a:ext cx="5978709" cy="2928225"/>
            <a:chOff x="1265050" y="2147826"/>
            <a:chExt cx="5978709" cy="2928225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4119535" y="2467099"/>
              <a:ext cx="0" cy="2340000"/>
            </a:xfrm>
            <a:prstGeom prst="line">
              <a:avLst/>
            </a:prstGeom>
            <a:ln w="38100">
              <a:solidFill>
                <a:srgbClr val="B2C6D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ирог 51"/>
            <p:cNvSpPr>
              <a:spLocks noChangeAspect="1"/>
            </p:cNvSpPr>
            <p:nvPr/>
          </p:nvSpPr>
          <p:spPr>
            <a:xfrm>
              <a:off x="3110804" y="2665658"/>
              <a:ext cx="1955336" cy="1955336"/>
            </a:xfrm>
            <a:prstGeom prst="pie">
              <a:avLst>
                <a:gd name="adj1" fmla="val 5387369"/>
                <a:gd name="adj2" fmla="val 9722334"/>
              </a:avLst>
            </a:prstGeom>
            <a:pattFill prst="smCheck">
              <a:fgClr>
                <a:srgbClr val="97759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Пирог 52"/>
            <p:cNvSpPr>
              <a:spLocks noChangeAspect="1"/>
            </p:cNvSpPr>
            <p:nvPr/>
          </p:nvSpPr>
          <p:spPr>
            <a:xfrm>
              <a:off x="3169225" y="2663277"/>
              <a:ext cx="1955336" cy="1955336"/>
            </a:xfrm>
            <a:prstGeom prst="pie">
              <a:avLst>
                <a:gd name="adj1" fmla="val 16187713"/>
                <a:gd name="adj2" fmla="val 5397367"/>
              </a:avLst>
            </a:prstGeom>
            <a:pattFill prst="smCheck">
              <a:fgClr>
                <a:srgbClr val="AB473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03790" y="3266300"/>
              <a:ext cx="166777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400" dirty="0" smtClean="0">
                  <a:latin typeface="+mn-lt"/>
                </a:rPr>
                <a:t>Мигрантов выбыло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 smtClean="0">
                  <a:latin typeface="+mn-lt"/>
                </a:rPr>
                <a:t>1</a:t>
              </a:r>
              <a:r>
                <a:rPr lang="ru-RU" sz="2400" b="1" dirty="0" smtClean="0">
                  <a:latin typeface="+mn-lt"/>
                </a:rPr>
                <a:t>2</a:t>
              </a:r>
              <a:r>
                <a:rPr lang="en-US" sz="2400" b="1" dirty="0" smtClean="0">
                  <a:latin typeface="+mn-lt"/>
                </a:rPr>
                <a:t> </a:t>
              </a:r>
              <a:r>
                <a:rPr lang="ru-RU" sz="2400" b="1" dirty="0" smtClean="0">
                  <a:latin typeface="+mn-lt"/>
                </a:rPr>
                <a:t>478 </a:t>
              </a:r>
              <a:r>
                <a:rPr lang="ru-RU" sz="1400" dirty="0" smtClean="0">
                  <a:latin typeface="+mn-lt"/>
                </a:rPr>
                <a:t>чел.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65050" y="3266300"/>
              <a:ext cx="1758125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ru-RU" sz="1400" dirty="0" smtClean="0">
                  <a:latin typeface="+mn-lt"/>
                </a:rPr>
                <a:t>Мигрантов прибыло</a:t>
              </a:r>
            </a:p>
            <a:p>
              <a:pPr algn="r">
                <a:spcAft>
                  <a:spcPts val="600"/>
                </a:spcAft>
              </a:pPr>
              <a:r>
                <a:rPr lang="en-US" sz="2400" b="1" dirty="0" smtClean="0">
                  <a:latin typeface="+mn-lt"/>
                </a:rPr>
                <a:t>12 877</a:t>
              </a:r>
              <a:r>
                <a:rPr lang="ru-RU" sz="2400" b="1" dirty="0" smtClean="0">
                  <a:latin typeface="+mn-lt"/>
                </a:rPr>
                <a:t> </a:t>
              </a:r>
              <a:r>
                <a:rPr lang="ru-RU" sz="1400" dirty="0" smtClean="0">
                  <a:latin typeface="+mn-lt"/>
                </a:rPr>
                <a:t>чел.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63350" y="2147826"/>
              <a:ext cx="21176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6483A0"/>
                  </a:solidFill>
                </a:rPr>
                <a:t>Миграция населения</a:t>
              </a:r>
              <a:endParaRPr lang="ru-RU" sz="1600" b="1" dirty="0">
                <a:solidFill>
                  <a:srgbClr val="6483A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203790" y="4321998"/>
              <a:ext cx="203996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400" dirty="0" smtClean="0">
                  <a:latin typeface="+mn-lt"/>
                </a:rPr>
                <a:t>Миграционный прирост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 smtClean="0"/>
                <a:t>+ </a:t>
              </a:r>
              <a:r>
                <a:rPr lang="ru-RU" sz="2400" b="1" dirty="0" smtClean="0"/>
                <a:t>399 </a:t>
              </a:r>
              <a:r>
                <a:rPr lang="ru-RU" sz="1400" dirty="0" smtClean="0">
                  <a:latin typeface="+mn-lt"/>
                </a:rPr>
                <a:t>чел.</a:t>
              </a:r>
              <a:endParaRPr lang="ru-RU" sz="1400" dirty="0">
                <a:latin typeface="+mn-lt"/>
              </a:endParaRPr>
            </a:p>
          </p:txBody>
        </p:sp>
        <p:sp>
          <p:nvSpPr>
            <p:cNvPr id="89" name="Пирог 88"/>
            <p:cNvSpPr>
              <a:spLocks noChangeAspect="1"/>
            </p:cNvSpPr>
            <p:nvPr/>
          </p:nvSpPr>
          <p:spPr>
            <a:xfrm>
              <a:off x="3110804" y="2665658"/>
              <a:ext cx="1955336" cy="1955336"/>
            </a:xfrm>
            <a:prstGeom prst="pie">
              <a:avLst>
                <a:gd name="adj1" fmla="val 5388125"/>
                <a:gd name="adj2" fmla="val 16200000"/>
              </a:avLst>
            </a:prstGeom>
            <a:solidFill>
              <a:srgbClr val="7A2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0" name="Пирог 89"/>
            <p:cNvSpPr>
              <a:spLocks noChangeAspect="1"/>
            </p:cNvSpPr>
            <p:nvPr/>
          </p:nvSpPr>
          <p:spPr>
            <a:xfrm>
              <a:off x="3169225" y="2665658"/>
              <a:ext cx="1955336" cy="1955336"/>
            </a:xfrm>
            <a:prstGeom prst="pie">
              <a:avLst>
                <a:gd name="adj1" fmla="val 16187713"/>
                <a:gd name="adj2" fmla="val 4980495"/>
              </a:avLst>
            </a:prstGeom>
            <a:solidFill>
              <a:srgbClr val="AB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Овал 90"/>
            <p:cNvSpPr>
              <a:spLocks noChangeAspect="1"/>
            </p:cNvSpPr>
            <p:nvPr/>
          </p:nvSpPr>
          <p:spPr>
            <a:xfrm>
              <a:off x="3556634" y="3084659"/>
              <a:ext cx="1117334" cy="11173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92" name="Прямая соединительная линия 91"/>
            <p:cNvCxnSpPr>
              <a:stCxn id="85" idx="1"/>
              <a:endCxn id="85" idx="3"/>
            </p:cNvCxnSpPr>
            <p:nvPr/>
          </p:nvCxnSpPr>
          <p:spPr>
            <a:xfrm>
              <a:off x="1265050" y="3643327"/>
              <a:ext cx="1758125" cy="0"/>
            </a:xfrm>
            <a:prstGeom prst="line">
              <a:avLst/>
            </a:prstGeom>
            <a:ln w="28575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>
              <a:stCxn id="84" idx="1"/>
              <a:endCxn id="84" idx="3"/>
            </p:cNvCxnSpPr>
            <p:nvPr/>
          </p:nvCxnSpPr>
          <p:spPr>
            <a:xfrm>
              <a:off x="5203790" y="3643327"/>
              <a:ext cx="1667773" cy="0"/>
            </a:xfrm>
            <a:prstGeom prst="line">
              <a:avLst/>
            </a:prstGeom>
            <a:ln w="28575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>
              <a:stCxn id="87" idx="1"/>
              <a:endCxn id="87" idx="3"/>
            </p:cNvCxnSpPr>
            <p:nvPr/>
          </p:nvCxnSpPr>
          <p:spPr>
            <a:xfrm>
              <a:off x="5203790" y="4699025"/>
              <a:ext cx="2039969" cy="0"/>
            </a:xfrm>
            <a:prstGeom prst="line">
              <a:avLst/>
            </a:prstGeom>
            <a:ln w="28575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4276001" y="4699024"/>
              <a:ext cx="972000" cy="0"/>
            </a:xfrm>
            <a:prstGeom prst="line">
              <a:avLst/>
            </a:prstGeom>
            <a:ln w="28575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олилиния 95"/>
            <p:cNvSpPr/>
            <p:nvPr/>
          </p:nvSpPr>
          <p:spPr>
            <a:xfrm>
              <a:off x="3825083" y="3355408"/>
              <a:ext cx="493780" cy="552582"/>
            </a:xfrm>
            <a:custGeom>
              <a:avLst/>
              <a:gdLst>
                <a:gd name="connsiteX0" fmla="*/ 273352 w 1136195"/>
                <a:gd name="connsiteY0" fmla="*/ 1241097 h 1342433"/>
                <a:gd name="connsiteX1" fmla="*/ 324020 w 1136195"/>
                <a:gd name="connsiteY1" fmla="*/ 1291765 h 1342433"/>
                <a:gd name="connsiteX2" fmla="*/ 273352 w 1136195"/>
                <a:gd name="connsiteY2" fmla="*/ 1342433 h 1342433"/>
                <a:gd name="connsiteX3" fmla="*/ 222684 w 1136195"/>
                <a:gd name="connsiteY3" fmla="*/ 1291765 h 1342433"/>
                <a:gd name="connsiteX4" fmla="*/ 273352 w 1136195"/>
                <a:gd name="connsiteY4" fmla="*/ 1241097 h 1342433"/>
                <a:gd name="connsiteX5" fmla="*/ 617856 w 1136195"/>
                <a:gd name="connsiteY5" fmla="*/ 797229 h 1342433"/>
                <a:gd name="connsiteX6" fmla="*/ 711330 w 1136195"/>
                <a:gd name="connsiteY6" fmla="*/ 878427 h 1342433"/>
                <a:gd name="connsiteX7" fmla="*/ 711448 w 1136195"/>
                <a:gd name="connsiteY7" fmla="*/ 878464 h 1342433"/>
                <a:gd name="connsiteX8" fmla="*/ 737718 w 1136195"/>
                <a:gd name="connsiteY8" fmla="*/ 967975 h 1342433"/>
                <a:gd name="connsiteX9" fmla="*/ 559750 w 1136195"/>
                <a:gd name="connsiteY9" fmla="*/ 1293791 h 1342433"/>
                <a:gd name="connsiteX10" fmla="*/ 470238 w 1136195"/>
                <a:gd name="connsiteY10" fmla="*/ 1320061 h 1342433"/>
                <a:gd name="connsiteX11" fmla="*/ 470240 w 1136195"/>
                <a:gd name="connsiteY11" fmla="*/ 1320060 h 1342433"/>
                <a:gd name="connsiteX12" fmla="*/ 443970 w 1136195"/>
                <a:gd name="connsiteY12" fmla="*/ 1230548 h 1342433"/>
                <a:gd name="connsiteX13" fmla="*/ 600437 w 1136195"/>
                <a:gd name="connsiteY13" fmla="*/ 944094 h 1342433"/>
                <a:gd name="connsiteX14" fmla="*/ 598838 w 1136195"/>
                <a:gd name="connsiteY14" fmla="*/ 944703 h 1342433"/>
                <a:gd name="connsiteX15" fmla="*/ 634897 w 1136195"/>
                <a:gd name="connsiteY15" fmla="*/ 301563 h 1342433"/>
                <a:gd name="connsiteX16" fmla="*/ 811107 w 1136195"/>
                <a:gd name="connsiteY16" fmla="*/ 301563 h 1342433"/>
                <a:gd name="connsiteX17" fmla="*/ 825193 w 1136195"/>
                <a:gd name="connsiteY17" fmla="*/ 307398 h 1342433"/>
                <a:gd name="connsiteX18" fmla="*/ 828938 w 1136195"/>
                <a:gd name="connsiteY18" fmla="*/ 307171 h 1342433"/>
                <a:gd name="connsiteX19" fmla="*/ 839766 w 1136195"/>
                <a:gd name="connsiteY19" fmla="*/ 313434 h 1342433"/>
                <a:gd name="connsiteX20" fmla="*/ 842258 w 1136195"/>
                <a:gd name="connsiteY20" fmla="*/ 314466 h 1342433"/>
                <a:gd name="connsiteX21" fmla="*/ 842481 w 1136195"/>
                <a:gd name="connsiteY21" fmla="*/ 315004 h 1342433"/>
                <a:gd name="connsiteX22" fmla="*/ 862929 w 1136195"/>
                <a:gd name="connsiteY22" fmla="*/ 326832 h 1342433"/>
                <a:gd name="connsiteX23" fmla="*/ 974210 w 1136195"/>
                <a:gd name="connsiteY23" fmla="*/ 472092 h 1342433"/>
                <a:gd name="connsiteX24" fmla="*/ 975326 w 1136195"/>
                <a:gd name="connsiteY24" fmla="*/ 476270 h 1342433"/>
                <a:gd name="connsiteX25" fmla="*/ 977128 w 1136195"/>
                <a:gd name="connsiteY25" fmla="*/ 477243 h 1342433"/>
                <a:gd name="connsiteX26" fmla="*/ 1117725 w 1136195"/>
                <a:gd name="connsiteY26" fmla="*/ 594359 h 1342433"/>
                <a:gd name="connsiteX27" fmla="*/ 1124309 w 1136195"/>
                <a:gd name="connsiteY27" fmla="*/ 666617 h 1342433"/>
                <a:gd name="connsiteX28" fmla="*/ 1052051 w 1136195"/>
                <a:gd name="connsiteY28" fmla="*/ 673201 h 1342433"/>
                <a:gd name="connsiteX29" fmla="*/ 911453 w 1136195"/>
                <a:gd name="connsiteY29" fmla="*/ 556085 h 1342433"/>
                <a:gd name="connsiteX30" fmla="*/ 903326 w 1136195"/>
                <a:gd name="connsiteY30" fmla="*/ 540610 h 1342433"/>
                <a:gd name="connsiteX31" fmla="*/ 892753 w 1136195"/>
                <a:gd name="connsiteY31" fmla="*/ 534494 h 1342433"/>
                <a:gd name="connsiteX32" fmla="*/ 855161 w 1136195"/>
                <a:gd name="connsiteY32" fmla="*/ 485424 h 1342433"/>
                <a:gd name="connsiteX33" fmla="*/ 855161 w 1136195"/>
                <a:gd name="connsiteY33" fmla="*/ 705183 h 1342433"/>
                <a:gd name="connsiteX34" fmla="*/ 811107 w 1136195"/>
                <a:gd name="connsiteY34" fmla="*/ 749237 h 1342433"/>
                <a:gd name="connsiteX35" fmla="*/ 809695 w 1136195"/>
                <a:gd name="connsiteY35" fmla="*/ 749237 h 1342433"/>
                <a:gd name="connsiteX36" fmla="*/ 922682 w 1136195"/>
                <a:gd name="connsiteY36" fmla="*/ 843354 h 1342433"/>
                <a:gd name="connsiteX37" fmla="*/ 939093 w 1136195"/>
                <a:gd name="connsiteY37" fmla="*/ 863771 h 1342433"/>
                <a:gd name="connsiteX38" fmla="*/ 942242 w 1136195"/>
                <a:gd name="connsiteY38" fmla="*/ 874597 h 1342433"/>
                <a:gd name="connsiteX39" fmla="*/ 955258 w 1136195"/>
                <a:gd name="connsiteY39" fmla="*/ 892349 h 1342433"/>
                <a:gd name="connsiteX40" fmla="*/ 1111197 w 1136195"/>
                <a:gd name="connsiteY40" fmla="*/ 1229263 h 1342433"/>
                <a:gd name="connsiteX41" fmla="*/ 1079042 w 1136195"/>
                <a:gd name="connsiteY41" fmla="*/ 1316833 h 1342433"/>
                <a:gd name="connsiteX42" fmla="*/ 1079042 w 1136195"/>
                <a:gd name="connsiteY42" fmla="*/ 1316832 h 1342433"/>
                <a:gd name="connsiteX43" fmla="*/ 991472 w 1136195"/>
                <a:gd name="connsiteY43" fmla="*/ 1284676 h 1342433"/>
                <a:gd name="connsiteX44" fmla="*/ 835533 w 1136195"/>
                <a:gd name="connsiteY44" fmla="*/ 947763 h 1342433"/>
                <a:gd name="connsiteX45" fmla="*/ 833953 w 1136195"/>
                <a:gd name="connsiteY45" fmla="*/ 941146 h 1342433"/>
                <a:gd name="connsiteX46" fmla="*/ 629164 w 1136195"/>
                <a:gd name="connsiteY46" fmla="*/ 770559 h 1342433"/>
                <a:gd name="connsiteX47" fmla="*/ 612754 w 1136195"/>
                <a:gd name="connsiteY47" fmla="*/ 750143 h 1342433"/>
                <a:gd name="connsiteX48" fmla="*/ 609421 w 1136195"/>
                <a:gd name="connsiteY48" fmla="*/ 738684 h 1342433"/>
                <a:gd name="connsiteX49" fmla="*/ 603747 w 1136195"/>
                <a:gd name="connsiteY49" fmla="*/ 736334 h 1342433"/>
                <a:gd name="connsiteX50" fmla="*/ 590843 w 1136195"/>
                <a:gd name="connsiteY50" fmla="*/ 705183 h 1342433"/>
                <a:gd name="connsiteX51" fmla="*/ 590843 w 1136195"/>
                <a:gd name="connsiteY51" fmla="*/ 450960 h 1342433"/>
                <a:gd name="connsiteX52" fmla="*/ 547888 w 1136195"/>
                <a:gd name="connsiteY52" fmla="*/ 490603 h 1342433"/>
                <a:gd name="connsiteX53" fmla="*/ 545807 w 1136195"/>
                <a:gd name="connsiteY53" fmla="*/ 491868 h 1342433"/>
                <a:gd name="connsiteX54" fmla="*/ 485915 w 1136195"/>
                <a:gd name="connsiteY54" fmla="*/ 660862 h 1342433"/>
                <a:gd name="connsiteX55" fmla="*/ 459633 w 1136195"/>
                <a:gd name="connsiteY55" fmla="*/ 690037 h 1342433"/>
                <a:gd name="connsiteX56" fmla="*/ 453145 w 1136195"/>
                <a:gd name="connsiteY56" fmla="*/ 691712 h 1342433"/>
                <a:gd name="connsiteX57" fmla="*/ 380172 w 1136195"/>
                <a:gd name="connsiteY57" fmla="*/ 899250 h 1342433"/>
                <a:gd name="connsiteX58" fmla="*/ 392079 w 1136195"/>
                <a:gd name="connsiteY58" fmla="*/ 904536 h 1342433"/>
                <a:gd name="connsiteX59" fmla="*/ 417502 w 1136195"/>
                <a:gd name="connsiteY59" fmla="*/ 970555 h 1342433"/>
                <a:gd name="connsiteX60" fmla="*/ 308832 w 1136195"/>
                <a:gd name="connsiteY60" fmla="*/ 1215331 h 1342433"/>
                <a:gd name="connsiteX61" fmla="*/ 306347 w 1136195"/>
                <a:gd name="connsiteY61" fmla="*/ 1213656 h 1342433"/>
                <a:gd name="connsiteX62" fmla="*/ 273351 w 1136195"/>
                <a:gd name="connsiteY62" fmla="*/ 1206994 h 1342433"/>
                <a:gd name="connsiteX63" fmla="*/ 188581 w 1136195"/>
                <a:gd name="connsiteY63" fmla="*/ 1291764 h 1342433"/>
                <a:gd name="connsiteX64" fmla="*/ 189988 w 1136195"/>
                <a:gd name="connsiteY64" fmla="*/ 1298732 h 1342433"/>
                <a:gd name="connsiteX65" fmla="*/ 29737 w 1136195"/>
                <a:gd name="connsiteY65" fmla="*/ 1227588 h 1342433"/>
                <a:gd name="connsiteX66" fmla="*/ 4315 w 1136195"/>
                <a:gd name="connsiteY66" fmla="*/ 1161569 h 1342433"/>
                <a:gd name="connsiteX67" fmla="*/ 143184 w 1136195"/>
                <a:gd name="connsiteY67" fmla="*/ 848770 h 1342433"/>
                <a:gd name="connsiteX68" fmla="*/ 189811 w 1136195"/>
                <a:gd name="connsiteY68" fmla="*/ 819039 h 1342433"/>
                <a:gd name="connsiteX69" fmla="*/ 209202 w 1136195"/>
                <a:gd name="connsiteY69" fmla="*/ 823347 h 1342433"/>
                <a:gd name="connsiteX70" fmla="*/ 338253 w 1136195"/>
                <a:gd name="connsiteY70" fmla="*/ 880640 h 1342433"/>
                <a:gd name="connsiteX71" fmla="*/ 408368 w 1136195"/>
                <a:gd name="connsiteY71" fmla="*/ 681228 h 1342433"/>
                <a:gd name="connsiteX72" fmla="*/ 391243 w 1136195"/>
                <a:gd name="connsiteY72" fmla="*/ 665800 h 1342433"/>
                <a:gd name="connsiteX73" fmla="*/ 389197 w 1136195"/>
                <a:gd name="connsiteY73" fmla="*/ 626585 h 1342433"/>
                <a:gd name="connsiteX74" fmla="*/ 450322 w 1136195"/>
                <a:gd name="connsiteY74" fmla="*/ 454110 h 1342433"/>
                <a:gd name="connsiteX75" fmla="*/ 470840 w 1136195"/>
                <a:gd name="connsiteY75" fmla="*/ 431334 h 1342433"/>
                <a:gd name="connsiteX76" fmla="*/ 478296 w 1136195"/>
                <a:gd name="connsiteY76" fmla="*/ 415197 h 1342433"/>
                <a:gd name="connsiteX77" fmla="*/ 580469 w 1136195"/>
                <a:gd name="connsiteY77" fmla="*/ 320900 h 1342433"/>
                <a:gd name="connsiteX78" fmla="*/ 617322 w 1136195"/>
                <a:gd name="connsiteY78" fmla="*/ 307339 h 1342433"/>
                <a:gd name="connsiteX79" fmla="*/ 619039 w 1136195"/>
                <a:gd name="connsiteY79" fmla="*/ 308132 h 1342433"/>
                <a:gd name="connsiteX80" fmla="*/ 727866 w 1136195"/>
                <a:gd name="connsiteY80" fmla="*/ 0 h 1342433"/>
                <a:gd name="connsiteX81" fmla="*/ 862208 w 1136195"/>
                <a:gd name="connsiteY81" fmla="*/ 134342 h 1342433"/>
                <a:gd name="connsiteX82" fmla="*/ 727866 w 1136195"/>
                <a:gd name="connsiteY82" fmla="*/ 268684 h 1342433"/>
                <a:gd name="connsiteX83" fmla="*/ 593524 w 1136195"/>
                <a:gd name="connsiteY83" fmla="*/ 134342 h 1342433"/>
                <a:gd name="connsiteX84" fmla="*/ 727866 w 1136195"/>
                <a:gd name="connsiteY84" fmla="*/ 0 h 134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36195" h="1342433">
                  <a:moveTo>
                    <a:pt x="273352" y="1241097"/>
                  </a:moveTo>
                  <a:cubicBezTo>
                    <a:pt x="301335" y="1241097"/>
                    <a:pt x="324020" y="1263782"/>
                    <a:pt x="324020" y="1291765"/>
                  </a:cubicBezTo>
                  <a:cubicBezTo>
                    <a:pt x="324020" y="1319748"/>
                    <a:pt x="301335" y="1342433"/>
                    <a:pt x="273352" y="1342433"/>
                  </a:cubicBezTo>
                  <a:cubicBezTo>
                    <a:pt x="245369" y="1342433"/>
                    <a:pt x="222684" y="1319748"/>
                    <a:pt x="222684" y="1291765"/>
                  </a:cubicBezTo>
                  <a:cubicBezTo>
                    <a:pt x="222684" y="1263782"/>
                    <a:pt x="245369" y="1241097"/>
                    <a:pt x="273352" y="1241097"/>
                  </a:cubicBezTo>
                  <a:close/>
                  <a:moveTo>
                    <a:pt x="617856" y="797229"/>
                  </a:moveTo>
                  <a:lnTo>
                    <a:pt x="711330" y="878427"/>
                  </a:lnTo>
                  <a:lnTo>
                    <a:pt x="711448" y="878464"/>
                  </a:lnTo>
                  <a:cubicBezTo>
                    <a:pt x="743421" y="895927"/>
                    <a:pt x="755182" y="936003"/>
                    <a:pt x="737718" y="967975"/>
                  </a:cubicBezTo>
                  <a:cubicBezTo>
                    <a:pt x="678396" y="1076581"/>
                    <a:pt x="619073" y="1185185"/>
                    <a:pt x="559750" y="1293791"/>
                  </a:cubicBezTo>
                  <a:cubicBezTo>
                    <a:pt x="542286" y="1325763"/>
                    <a:pt x="502211" y="1337525"/>
                    <a:pt x="470238" y="1320061"/>
                  </a:cubicBezTo>
                  <a:lnTo>
                    <a:pt x="470240" y="1320060"/>
                  </a:lnTo>
                  <a:cubicBezTo>
                    <a:pt x="438267" y="1302596"/>
                    <a:pt x="426506" y="1262521"/>
                    <a:pt x="443970" y="1230548"/>
                  </a:cubicBezTo>
                  <a:lnTo>
                    <a:pt x="600437" y="944094"/>
                  </a:lnTo>
                  <a:lnTo>
                    <a:pt x="598838" y="944703"/>
                  </a:lnTo>
                  <a:close/>
                  <a:moveTo>
                    <a:pt x="634897" y="301563"/>
                  </a:moveTo>
                  <a:lnTo>
                    <a:pt x="811107" y="301563"/>
                  </a:lnTo>
                  <a:lnTo>
                    <a:pt x="825193" y="307398"/>
                  </a:lnTo>
                  <a:lnTo>
                    <a:pt x="828938" y="307171"/>
                  </a:lnTo>
                  <a:lnTo>
                    <a:pt x="839766" y="313434"/>
                  </a:lnTo>
                  <a:lnTo>
                    <a:pt x="842258" y="314466"/>
                  </a:lnTo>
                  <a:lnTo>
                    <a:pt x="842481" y="315004"/>
                  </a:lnTo>
                  <a:lnTo>
                    <a:pt x="862929" y="326832"/>
                  </a:lnTo>
                  <a:lnTo>
                    <a:pt x="974210" y="472092"/>
                  </a:lnTo>
                  <a:lnTo>
                    <a:pt x="975326" y="476270"/>
                  </a:lnTo>
                  <a:lnTo>
                    <a:pt x="977128" y="477243"/>
                  </a:lnTo>
                  <a:lnTo>
                    <a:pt x="1117725" y="594359"/>
                  </a:lnTo>
                  <a:cubicBezTo>
                    <a:pt x="1139497" y="612495"/>
                    <a:pt x="1142445" y="644845"/>
                    <a:pt x="1124309" y="666617"/>
                  </a:cubicBezTo>
                  <a:cubicBezTo>
                    <a:pt x="1106173" y="688389"/>
                    <a:pt x="1073823" y="691337"/>
                    <a:pt x="1052051" y="673201"/>
                  </a:cubicBezTo>
                  <a:lnTo>
                    <a:pt x="911453" y="556085"/>
                  </a:lnTo>
                  <a:lnTo>
                    <a:pt x="903326" y="540610"/>
                  </a:lnTo>
                  <a:lnTo>
                    <a:pt x="892753" y="534494"/>
                  </a:lnTo>
                  <a:lnTo>
                    <a:pt x="855161" y="485424"/>
                  </a:lnTo>
                  <a:lnTo>
                    <a:pt x="855161" y="705183"/>
                  </a:lnTo>
                  <a:cubicBezTo>
                    <a:pt x="855161" y="729513"/>
                    <a:pt x="835437" y="749237"/>
                    <a:pt x="811107" y="749237"/>
                  </a:cubicBezTo>
                  <a:lnTo>
                    <a:pt x="809695" y="749237"/>
                  </a:lnTo>
                  <a:lnTo>
                    <a:pt x="922682" y="843354"/>
                  </a:lnTo>
                  <a:cubicBezTo>
                    <a:pt x="929680" y="849184"/>
                    <a:pt x="935165" y="856155"/>
                    <a:pt x="939093" y="863771"/>
                  </a:cubicBezTo>
                  <a:lnTo>
                    <a:pt x="942242" y="874597"/>
                  </a:lnTo>
                  <a:lnTo>
                    <a:pt x="955258" y="892349"/>
                  </a:lnTo>
                  <a:cubicBezTo>
                    <a:pt x="1007238" y="1004654"/>
                    <a:pt x="1059217" y="1116958"/>
                    <a:pt x="1111197" y="1229263"/>
                  </a:cubicBezTo>
                  <a:cubicBezTo>
                    <a:pt x="1126500" y="1262324"/>
                    <a:pt x="1112103" y="1301530"/>
                    <a:pt x="1079042" y="1316833"/>
                  </a:cubicBezTo>
                  <a:lnTo>
                    <a:pt x="1079042" y="1316832"/>
                  </a:lnTo>
                  <a:cubicBezTo>
                    <a:pt x="1045981" y="1332134"/>
                    <a:pt x="1006775" y="1317738"/>
                    <a:pt x="991472" y="1284676"/>
                  </a:cubicBezTo>
                  <a:lnTo>
                    <a:pt x="835533" y="947763"/>
                  </a:lnTo>
                  <a:lnTo>
                    <a:pt x="833953" y="941146"/>
                  </a:lnTo>
                  <a:lnTo>
                    <a:pt x="629164" y="770559"/>
                  </a:lnTo>
                  <a:cubicBezTo>
                    <a:pt x="622166" y="764730"/>
                    <a:pt x="616681" y="757759"/>
                    <a:pt x="612754" y="750143"/>
                  </a:cubicBezTo>
                  <a:lnTo>
                    <a:pt x="609421" y="738684"/>
                  </a:lnTo>
                  <a:lnTo>
                    <a:pt x="603747" y="736334"/>
                  </a:lnTo>
                  <a:cubicBezTo>
                    <a:pt x="595774" y="728362"/>
                    <a:pt x="590843" y="717348"/>
                    <a:pt x="590843" y="705183"/>
                  </a:cubicBezTo>
                  <a:lnTo>
                    <a:pt x="590843" y="450960"/>
                  </a:lnTo>
                  <a:lnTo>
                    <a:pt x="547888" y="490603"/>
                  </a:lnTo>
                  <a:lnTo>
                    <a:pt x="545807" y="491868"/>
                  </a:lnTo>
                  <a:lnTo>
                    <a:pt x="485915" y="660862"/>
                  </a:lnTo>
                  <a:cubicBezTo>
                    <a:pt x="481183" y="674216"/>
                    <a:pt x="471485" y="684388"/>
                    <a:pt x="459633" y="690037"/>
                  </a:cubicBezTo>
                  <a:lnTo>
                    <a:pt x="453145" y="691712"/>
                  </a:lnTo>
                  <a:lnTo>
                    <a:pt x="380172" y="899250"/>
                  </a:lnTo>
                  <a:lnTo>
                    <a:pt x="392079" y="904536"/>
                  </a:lnTo>
                  <a:cubicBezTo>
                    <a:pt x="417330" y="915746"/>
                    <a:pt x="428712" y="945304"/>
                    <a:pt x="417502" y="970555"/>
                  </a:cubicBezTo>
                  <a:lnTo>
                    <a:pt x="308832" y="1215331"/>
                  </a:lnTo>
                  <a:lnTo>
                    <a:pt x="306347" y="1213656"/>
                  </a:lnTo>
                  <a:cubicBezTo>
                    <a:pt x="296206" y="1209366"/>
                    <a:pt x="285056" y="1206994"/>
                    <a:pt x="273351" y="1206994"/>
                  </a:cubicBezTo>
                  <a:cubicBezTo>
                    <a:pt x="226534" y="1206994"/>
                    <a:pt x="188581" y="1244947"/>
                    <a:pt x="188581" y="1291764"/>
                  </a:cubicBezTo>
                  <a:lnTo>
                    <a:pt x="189988" y="1298732"/>
                  </a:lnTo>
                  <a:lnTo>
                    <a:pt x="29737" y="1227588"/>
                  </a:lnTo>
                  <a:cubicBezTo>
                    <a:pt x="4487" y="1216378"/>
                    <a:pt x="-6895" y="1186820"/>
                    <a:pt x="4315" y="1161569"/>
                  </a:cubicBezTo>
                  <a:lnTo>
                    <a:pt x="143184" y="848770"/>
                  </a:lnTo>
                  <a:cubicBezTo>
                    <a:pt x="151591" y="829832"/>
                    <a:pt x="170320" y="818695"/>
                    <a:pt x="189811" y="819039"/>
                  </a:cubicBezTo>
                  <a:cubicBezTo>
                    <a:pt x="196308" y="819154"/>
                    <a:pt x="202890" y="820544"/>
                    <a:pt x="209202" y="823347"/>
                  </a:cubicBezTo>
                  <a:lnTo>
                    <a:pt x="338253" y="880640"/>
                  </a:lnTo>
                  <a:lnTo>
                    <a:pt x="408368" y="681228"/>
                  </a:lnTo>
                  <a:lnTo>
                    <a:pt x="391243" y="665800"/>
                  </a:lnTo>
                  <a:cubicBezTo>
                    <a:pt x="385593" y="653947"/>
                    <a:pt x="384465" y="639940"/>
                    <a:pt x="389197" y="626585"/>
                  </a:cubicBezTo>
                  <a:lnTo>
                    <a:pt x="450322" y="454110"/>
                  </a:lnTo>
                  <a:lnTo>
                    <a:pt x="470840" y="431334"/>
                  </a:lnTo>
                  <a:lnTo>
                    <a:pt x="478296" y="415197"/>
                  </a:lnTo>
                  <a:lnTo>
                    <a:pt x="580469" y="320900"/>
                  </a:lnTo>
                  <a:cubicBezTo>
                    <a:pt x="590882" y="311292"/>
                    <a:pt x="604202" y="306812"/>
                    <a:pt x="617322" y="307339"/>
                  </a:cubicBezTo>
                  <a:lnTo>
                    <a:pt x="619039" y="308132"/>
                  </a:lnTo>
                  <a:close/>
                  <a:moveTo>
                    <a:pt x="727866" y="0"/>
                  </a:moveTo>
                  <a:cubicBezTo>
                    <a:pt x="802061" y="0"/>
                    <a:pt x="862208" y="60147"/>
                    <a:pt x="862208" y="134342"/>
                  </a:cubicBezTo>
                  <a:cubicBezTo>
                    <a:pt x="862208" y="208537"/>
                    <a:pt x="802061" y="268684"/>
                    <a:pt x="727866" y="268684"/>
                  </a:cubicBezTo>
                  <a:cubicBezTo>
                    <a:pt x="653671" y="268684"/>
                    <a:pt x="593524" y="208537"/>
                    <a:pt x="593524" y="134342"/>
                  </a:cubicBezTo>
                  <a:cubicBezTo>
                    <a:pt x="593524" y="60147"/>
                    <a:pt x="653671" y="0"/>
                    <a:pt x="72786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4204632" y="4625170"/>
              <a:ext cx="79908" cy="76111"/>
            </a:xfrm>
            <a:prstGeom prst="line">
              <a:avLst/>
            </a:prstGeom>
            <a:ln w="28575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7207405" y="1349557"/>
            <a:ext cx="0" cy="2340000"/>
          </a:xfrm>
          <a:prstGeom prst="line">
            <a:avLst/>
          </a:prstGeom>
          <a:ln w="38100">
            <a:solidFill>
              <a:srgbClr val="B2C6D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845597" y="3319240"/>
            <a:ext cx="1299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58 </a:t>
            </a:r>
            <a:r>
              <a:rPr lang="ru-RU" sz="1400" dirty="0" smtClean="0">
                <a:solidFill>
                  <a:srgbClr val="2E3E42"/>
                </a:solidFill>
              </a:rPr>
              <a:t>разводов</a:t>
            </a:r>
          </a:p>
          <a:p>
            <a:r>
              <a:rPr lang="ru-RU" sz="1400" dirty="0" smtClean="0">
                <a:solidFill>
                  <a:srgbClr val="2E3E42"/>
                </a:solidFill>
              </a:rPr>
              <a:t>на </a:t>
            </a:r>
            <a:r>
              <a:rPr lang="ru-RU" sz="1400" dirty="0">
                <a:solidFill>
                  <a:srgbClr val="2E3E42"/>
                </a:solidFill>
              </a:rPr>
              <a:t>100 </a:t>
            </a:r>
            <a:r>
              <a:rPr lang="ru-RU" sz="1400" dirty="0" smtClean="0">
                <a:solidFill>
                  <a:srgbClr val="2E3E42"/>
                </a:solidFill>
              </a:rPr>
              <a:t>браков</a:t>
            </a:r>
            <a:endParaRPr lang="ru-RU" sz="1400" dirty="0">
              <a:solidFill>
                <a:srgbClr val="2E3E4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48068" y="2148611"/>
            <a:ext cx="8967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+mn-lt"/>
              </a:rPr>
              <a:t>Развод</a:t>
            </a:r>
          </a:p>
          <a:p>
            <a:pPr>
              <a:spcAft>
                <a:spcPts val="600"/>
              </a:spcAft>
            </a:pPr>
            <a:r>
              <a:rPr lang="ru-RU" sz="2400" b="1" dirty="0" smtClean="0">
                <a:latin typeface="+mn-lt"/>
              </a:rPr>
              <a:t>1 789</a:t>
            </a:r>
            <a:endParaRPr lang="ru-RU" sz="1400" dirty="0" smtClean="0"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18461" y="2148611"/>
            <a:ext cx="146170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 smtClean="0">
                <a:latin typeface="+mn-lt"/>
              </a:rPr>
              <a:t>Бракосочетание</a:t>
            </a:r>
          </a:p>
          <a:p>
            <a:pPr algn="r">
              <a:spcAft>
                <a:spcPts val="600"/>
              </a:spcAft>
            </a:pPr>
            <a:r>
              <a:rPr lang="ru-RU" sz="2400" b="1" dirty="0" smtClean="0">
                <a:latin typeface="+mn-lt"/>
              </a:rPr>
              <a:t>3 106</a:t>
            </a:r>
            <a:endParaRPr lang="ru-RU" sz="1400" dirty="0" smtClean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23988" y="1030137"/>
            <a:ext cx="1754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483A0"/>
                </a:solidFill>
              </a:rPr>
              <a:t>Браки и разводы</a:t>
            </a:r>
            <a:endParaRPr lang="ru-RU" sz="1600" b="1" dirty="0">
              <a:solidFill>
                <a:srgbClr val="6483A0"/>
              </a:solidFill>
            </a:endParaRPr>
          </a:p>
        </p:txBody>
      </p:sp>
      <p:sp>
        <p:nvSpPr>
          <p:cNvPr id="72" name="Пирог 71"/>
          <p:cNvSpPr>
            <a:spLocks noChangeAspect="1"/>
          </p:cNvSpPr>
          <p:nvPr/>
        </p:nvSpPr>
        <p:spPr>
          <a:xfrm>
            <a:off x="6204296" y="1547969"/>
            <a:ext cx="1955336" cy="1955336"/>
          </a:xfrm>
          <a:prstGeom prst="pie">
            <a:avLst>
              <a:gd name="adj1" fmla="val 5388686"/>
              <a:gd name="adj2" fmla="val 1620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ирог 72"/>
          <p:cNvSpPr>
            <a:spLocks noChangeAspect="1"/>
          </p:cNvSpPr>
          <p:nvPr/>
        </p:nvSpPr>
        <p:spPr>
          <a:xfrm>
            <a:off x="6262717" y="1547969"/>
            <a:ext cx="1955336" cy="1955336"/>
          </a:xfrm>
          <a:prstGeom prst="pie">
            <a:avLst>
              <a:gd name="adj1" fmla="val 16187713"/>
              <a:gd name="adj2" fmla="val 3438173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6650126" y="1966970"/>
            <a:ext cx="1117334" cy="11173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5" name="Прямая соединительная линия 74"/>
          <p:cNvCxnSpPr>
            <a:stCxn id="70" idx="1"/>
            <a:endCxn id="70" idx="3"/>
          </p:cNvCxnSpPr>
          <p:nvPr/>
        </p:nvCxnSpPr>
        <p:spPr>
          <a:xfrm>
            <a:off x="4718461" y="2525638"/>
            <a:ext cx="1461706" cy="0"/>
          </a:xfrm>
          <a:prstGeom prst="line">
            <a:avLst/>
          </a:prstGeom>
          <a:ln w="28575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4" descr="http://cdn.onlinewebfonts.com/svg/img_56705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107" y="1666328"/>
            <a:ext cx="361436" cy="293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s://img2.pngio.com/wedding-ring-icon-png-picture-700571-wedding-ring-icon-png-black-wedding-rings-png-981_932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94" y="1618430"/>
            <a:ext cx="348861" cy="331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9026" y="2194961"/>
            <a:ext cx="607761" cy="623019"/>
          </a:xfrm>
          <a:prstGeom prst="rect">
            <a:avLst/>
          </a:prstGeom>
        </p:spPr>
      </p:pic>
      <p:cxnSp>
        <p:nvCxnSpPr>
          <p:cNvPr id="81" name="Прямая соединительная линия 80"/>
          <p:cNvCxnSpPr>
            <a:stCxn id="69" idx="1"/>
            <a:endCxn id="69" idx="3"/>
          </p:cNvCxnSpPr>
          <p:nvPr/>
        </p:nvCxnSpPr>
        <p:spPr>
          <a:xfrm>
            <a:off x="8248068" y="2525638"/>
            <a:ext cx="896776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Овальная выноска 96"/>
          <p:cNvSpPr/>
          <p:nvPr/>
        </p:nvSpPr>
        <p:spPr>
          <a:xfrm>
            <a:off x="7323130" y="3540695"/>
            <a:ext cx="504012" cy="337688"/>
          </a:xfrm>
          <a:prstGeom prst="wedgeEllipseCallout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7443995" y="3518227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i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1" name="Rectangle 1"/>
          <p:cNvSpPr>
            <a:spLocks noChangeArrowheads="1"/>
          </p:cNvSpPr>
          <p:nvPr/>
        </p:nvSpPr>
        <p:spPr bwMode="auto">
          <a:xfrm>
            <a:off x="1049" y="26727"/>
            <a:ext cx="9176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A243D"/>
                </a:solidFill>
              </a:rPr>
              <a:t>Демография.</a:t>
            </a:r>
          </a:p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1 января </a:t>
            </a:r>
            <a:r>
              <a:rPr lang="ru-RU" sz="1600" dirty="0" smtClean="0"/>
              <a:t>2023 </a:t>
            </a:r>
            <a:r>
              <a:rPr lang="ru-RU" sz="1600" dirty="0"/>
              <a:t>года </a:t>
            </a:r>
            <a:r>
              <a:rPr lang="ru-RU" sz="1600" dirty="0" smtClean="0"/>
              <a:t>численность </a:t>
            </a:r>
            <a:r>
              <a:rPr lang="ru-RU" sz="1600" dirty="0"/>
              <a:t>населения города Твери </a:t>
            </a:r>
            <a:r>
              <a:rPr lang="ru-RU" sz="1600" dirty="0" smtClean="0"/>
              <a:t>составила 414 756 человек. </a:t>
            </a:r>
            <a:endParaRPr lang="ru-RU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756599" y="695190"/>
            <a:ext cx="363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ТВЕРЬ:</a:t>
            </a:r>
            <a:r>
              <a:rPr lang="ru-RU" dirty="0" smtClean="0"/>
              <a:t> итоги на 1 января 2023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9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83417" y="3105835"/>
            <a:ext cx="304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3E53"/>
                </a:solidFill>
              </a:rPr>
              <a:t>Вводная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0159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883" y="-6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447675" algn="just">
              <a:defRPr sz="1600" b="1">
                <a:solidFill>
                  <a:srgbClr val="23586A"/>
                </a:solidFill>
              </a:defRPr>
            </a:lvl1pPr>
          </a:lstStyle>
          <a:p>
            <a:pPr indent="0"/>
            <a:r>
              <a:rPr lang="ru-RU" dirty="0" smtClean="0"/>
              <a:t> </a:t>
            </a:r>
            <a:r>
              <a:rPr lang="ru-RU" dirty="0">
                <a:solidFill>
                  <a:srgbClr val="7A243D"/>
                </a:solidFill>
              </a:rPr>
              <a:t>Ситуация на рынке труда. </a:t>
            </a:r>
            <a:r>
              <a:rPr lang="ru-RU" b="0" dirty="0">
                <a:solidFill>
                  <a:schemeClr val="tx1"/>
                </a:solidFill>
              </a:rPr>
              <a:t>В 2022 году сохранялся стабильно низкий уровень безработицы (менее 0,30%), который на конец декабря понизился до 0,23%. Численность горожан, имеющих официальный статус безработного, за год сократилась до 515 человек или на 11%, продолжительность периода безработицы уменьшилась с пяти до </a:t>
            </a:r>
            <a:r>
              <a:rPr lang="ru-RU" b="0" dirty="0" smtClean="0">
                <a:solidFill>
                  <a:schemeClr val="tx1"/>
                </a:solidFill>
              </a:rPr>
              <a:t>четырёх </a:t>
            </a:r>
            <a:r>
              <a:rPr lang="ru-RU" b="0" dirty="0">
                <a:solidFill>
                  <a:schemeClr val="tx1"/>
                </a:solidFill>
              </a:rPr>
              <a:t>месяцев</a:t>
            </a:r>
            <a:r>
              <a:rPr lang="ru-RU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В банке вакансий размещено 5 тыс. заявок, что в 6 раз больше численности граждан, зарегистрированных городской службой занятости в поисках работы.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6341" y="5713083"/>
            <a:ext cx="4122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7A243D"/>
                </a:solidFill>
              </a:rPr>
              <a:t>Банк вакансий на 01.01.23 – 4 963 заявки</a:t>
            </a:r>
            <a:endParaRPr lang="ru-RU" sz="1600" dirty="0">
              <a:solidFill>
                <a:srgbClr val="7A24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513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indent="447675" algn="just">
              <a:defRPr sz="1600" b="1">
                <a:solidFill>
                  <a:srgbClr val="23586A"/>
                </a:solidFill>
              </a:defRPr>
            </a:lvl1pPr>
          </a:lstStyle>
          <a:p>
            <a:pPr indent="0"/>
            <a:r>
              <a:rPr lang="ru-RU" b="0" dirty="0" smtClean="0">
                <a:solidFill>
                  <a:schemeClr val="tx1"/>
                </a:solidFill>
              </a:rPr>
              <a:t>В </a:t>
            </a:r>
            <a:r>
              <a:rPr lang="ru-RU" b="0" dirty="0">
                <a:solidFill>
                  <a:schemeClr val="tx1"/>
                </a:solidFill>
              </a:rPr>
              <a:t>рейтинге областных центров ЦФО Тверь </a:t>
            </a:r>
            <a:r>
              <a:rPr lang="ru-RU" b="0" dirty="0" smtClean="0">
                <a:solidFill>
                  <a:schemeClr val="tx1"/>
                </a:solidFill>
              </a:rPr>
              <a:t>занимает лидирующие позиции как город </a:t>
            </a:r>
            <a:r>
              <a:rPr lang="ru-RU" b="0" dirty="0">
                <a:solidFill>
                  <a:schemeClr val="tx1"/>
                </a:solidFill>
              </a:rPr>
              <a:t>с наиболее низкой численностью безработных граждан </a:t>
            </a:r>
            <a:r>
              <a:rPr lang="ru-RU" b="0" dirty="0" smtClean="0">
                <a:solidFill>
                  <a:schemeClr val="tx1"/>
                </a:solidFill>
              </a:rPr>
              <a:t>и уровнем безработицы.</a:t>
            </a:r>
            <a:endParaRPr lang="ru-RU" b="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81076" y="1956369"/>
            <a:ext cx="2480733" cy="3804339"/>
          </a:xfrm>
          <a:prstGeom prst="line">
            <a:avLst/>
          </a:prstGeom>
          <a:ln w="15875">
            <a:solidFill>
              <a:srgbClr val="7A243D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4764" y="2355447"/>
            <a:ext cx="7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01.01.22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61690" y="3035561"/>
            <a:ext cx="7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01.04.22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8919" y="3751909"/>
            <a:ext cx="7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01.07.22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91194" y="4495348"/>
            <a:ext cx="7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01.10.22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09045" y="5243354"/>
            <a:ext cx="7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01.01.23</a:t>
            </a:r>
            <a:endParaRPr lang="ru-RU" sz="1200" dirty="0"/>
          </a:p>
        </p:txBody>
      </p:sp>
      <p:sp>
        <p:nvSpPr>
          <p:cNvPr id="15" name="Блок-схема: ручной ввод 14"/>
          <p:cNvSpPr/>
          <p:nvPr/>
        </p:nvSpPr>
        <p:spPr>
          <a:xfrm>
            <a:off x="1286391" y="2075954"/>
            <a:ext cx="582511" cy="544945"/>
          </a:xfrm>
          <a:prstGeom prst="flowChartManualInput">
            <a:avLst/>
          </a:prstGeom>
          <a:solidFill>
            <a:srgbClr val="D68E84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й ввод 15"/>
          <p:cNvSpPr/>
          <p:nvPr/>
        </p:nvSpPr>
        <p:spPr>
          <a:xfrm>
            <a:off x="1848986" y="2236822"/>
            <a:ext cx="600456" cy="384077"/>
          </a:xfrm>
          <a:prstGeom prst="flowChartManualInput">
            <a:avLst/>
          </a:prstGeom>
          <a:solidFill>
            <a:srgbClr val="AB473A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ручной ввод 16"/>
          <p:cNvSpPr/>
          <p:nvPr/>
        </p:nvSpPr>
        <p:spPr>
          <a:xfrm>
            <a:off x="1744678" y="2767723"/>
            <a:ext cx="582511" cy="544945"/>
          </a:xfrm>
          <a:prstGeom prst="flowChartManualInput">
            <a:avLst/>
          </a:prstGeom>
          <a:solidFill>
            <a:srgbClr val="D68E84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учной ввод 17"/>
          <p:cNvSpPr/>
          <p:nvPr/>
        </p:nvSpPr>
        <p:spPr>
          <a:xfrm>
            <a:off x="2275369" y="3483963"/>
            <a:ext cx="582511" cy="544945"/>
          </a:xfrm>
          <a:prstGeom prst="flowChartManualInput">
            <a:avLst/>
          </a:prstGeom>
          <a:solidFill>
            <a:srgbClr val="D68E84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учной ввод 18"/>
          <p:cNvSpPr/>
          <p:nvPr/>
        </p:nvSpPr>
        <p:spPr>
          <a:xfrm>
            <a:off x="2677965" y="4206438"/>
            <a:ext cx="582511" cy="544945"/>
          </a:xfrm>
          <a:prstGeom prst="flowChartManualInput">
            <a:avLst/>
          </a:prstGeom>
          <a:solidFill>
            <a:srgbClr val="D68E84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учной ввод 19"/>
          <p:cNvSpPr/>
          <p:nvPr/>
        </p:nvSpPr>
        <p:spPr>
          <a:xfrm>
            <a:off x="3193350" y="4940974"/>
            <a:ext cx="582511" cy="544945"/>
          </a:xfrm>
          <a:prstGeom prst="flowChartManualInput">
            <a:avLst/>
          </a:prstGeom>
          <a:solidFill>
            <a:srgbClr val="D68E84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учной ввод 20"/>
          <p:cNvSpPr/>
          <p:nvPr/>
        </p:nvSpPr>
        <p:spPr>
          <a:xfrm>
            <a:off x="2337679" y="2914405"/>
            <a:ext cx="600456" cy="384077"/>
          </a:xfrm>
          <a:prstGeom prst="flowChartManualInput">
            <a:avLst/>
          </a:prstGeom>
          <a:solidFill>
            <a:srgbClr val="AB473A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учной ввод 21"/>
          <p:cNvSpPr/>
          <p:nvPr/>
        </p:nvSpPr>
        <p:spPr>
          <a:xfrm>
            <a:off x="2857880" y="3644831"/>
            <a:ext cx="600456" cy="384077"/>
          </a:xfrm>
          <a:prstGeom prst="flowChartManualInput">
            <a:avLst/>
          </a:prstGeom>
          <a:solidFill>
            <a:srgbClr val="AB473A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учной ввод 22"/>
          <p:cNvSpPr/>
          <p:nvPr/>
        </p:nvSpPr>
        <p:spPr>
          <a:xfrm>
            <a:off x="3267411" y="4367306"/>
            <a:ext cx="600456" cy="384077"/>
          </a:xfrm>
          <a:prstGeom prst="flowChartManualInput">
            <a:avLst/>
          </a:prstGeom>
          <a:solidFill>
            <a:srgbClr val="AB473A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учной ввод 23"/>
          <p:cNvSpPr/>
          <p:nvPr/>
        </p:nvSpPr>
        <p:spPr>
          <a:xfrm>
            <a:off x="3775861" y="5101842"/>
            <a:ext cx="600456" cy="384077"/>
          </a:xfrm>
          <a:prstGeom prst="flowChartManualInput">
            <a:avLst/>
          </a:prstGeom>
          <a:solidFill>
            <a:srgbClr val="AB473A"/>
          </a:solidFill>
          <a:ln w="6350">
            <a:solidFill>
              <a:srgbClr val="D68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238971" y="2324669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578</a:t>
            </a:r>
            <a:endParaRPr lang="ru-RU" sz="1400" b="1" dirty="0">
              <a:solidFill>
                <a:srgbClr val="7A24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0802" y="2995655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484</a:t>
            </a:r>
            <a:endParaRPr lang="ru-RU" sz="1400" b="1" dirty="0">
              <a:solidFill>
                <a:srgbClr val="7A24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5369" y="3718862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630</a:t>
            </a:r>
            <a:endParaRPr lang="ru-RU" sz="1400" b="1" dirty="0">
              <a:solidFill>
                <a:srgbClr val="7A24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0696" y="4405455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644</a:t>
            </a:r>
            <a:endParaRPr lang="ru-RU" sz="1400" b="1" dirty="0">
              <a:solidFill>
                <a:srgbClr val="7A24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1612" y="5213447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515</a:t>
            </a:r>
            <a:endParaRPr lang="ru-RU" sz="1400" b="1" dirty="0">
              <a:solidFill>
                <a:srgbClr val="7A24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4834" y="5184488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407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6861" y="3004783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387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7411" y="4443605"/>
            <a:ext cx="64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467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3677" y="3718861"/>
            <a:ext cx="57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503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0630" y="2313872"/>
            <a:ext cx="62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457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3892" y="2221169"/>
            <a:ext cx="350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b="1" dirty="0">
              <a:solidFill>
                <a:srgbClr val="AB47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935" y="1791261"/>
            <a:ext cx="28454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/>
              <a:t>Безработные        из них получающие </a:t>
            </a:r>
          </a:p>
          <a:p>
            <a:r>
              <a:rPr lang="ru-RU" sz="1250" i="1" dirty="0" smtClean="0"/>
              <a:t>человек</a:t>
            </a:r>
            <a:r>
              <a:rPr lang="ru-RU" sz="1250" dirty="0" smtClean="0"/>
              <a:t>                                       пособие</a:t>
            </a:r>
            <a:endParaRPr lang="ru-RU" sz="1250" dirty="0"/>
          </a:p>
        </p:txBody>
      </p:sp>
      <p:sp>
        <p:nvSpPr>
          <p:cNvPr id="37" name="TextBox 36"/>
          <p:cNvSpPr txBox="1"/>
          <p:nvPr/>
        </p:nvSpPr>
        <p:spPr>
          <a:xfrm>
            <a:off x="359857" y="5216335"/>
            <a:ext cx="224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Е З Р А Б О Т Н Ы Х</a:t>
            </a:r>
            <a:endParaRPr lang="ru-RU" b="1" dirty="0">
              <a:solidFill>
                <a:srgbClr val="AB47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7723" y="3026021"/>
            <a:ext cx="350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b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b="1" dirty="0">
              <a:solidFill>
                <a:srgbClr val="AB47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Диаграмма 38" descr="Точечная сетк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275212"/>
              </p:ext>
            </p:extLst>
          </p:nvPr>
        </p:nvGraphicFramePr>
        <p:xfrm>
          <a:off x="4848517" y="1858413"/>
          <a:ext cx="4265425" cy="390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001263" y="1778684"/>
            <a:ext cx="4142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В 2022 году на </a:t>
            </a:r>
            <a:r>
              <a:rPr lang="ru-RU" sz="1600" dirty="0"/>
              <a:t>дополнительно введенные </a:t>
            </a:r>
            <a:r>
              <a:rPr lang="ru-RU" sz="1600" dirty="0" smtClean="0"/>
              <a:t>рабочие места трудоустроено </a:t>
            </a:r>
            <a:r>
              <a:rPr lang="ru-RU" sz="1600" b="1" dirty="0">
                <a:solidFill>
                  <a:srgbClr val="AB473A"/>
                </a:solidFill>
              </a:rPr>
              <a:t>3,</a:t>
            </a:r>
            <a:r>
              <a:rPr lang="ru-RU" sz="1600" b="1" dirty="0" smtClean="0">
                <a:solidFill>
                  <a:srgbClr val="AB473A"/>
                </a:solidFill>
              </a:rPr>
              <a:t>4 </a:t>
            </a:r>
            <a:r>
              <a:rPr lang="ru-RU" sz="1600" b="1" dirty="0">
                <a:solidFill>
                  <a:srgbClr val="AB473A"/>
                </a:solidFill>
              </a:rPr>
              <a:t>тыс. </a:t>
            </a:r>
            <a:r>
              <a:rPr lang="ru-RU" sz="1600" dirty="0"/>
              <a:t>работников</a:t>
            </a:r>
            <a:r>
              <a:rPr lang="ru-RU" sz="1600" b="1" dirty="0">
                <a:solidFill>
                  <a:srgbClr val="AB473A"/>
                </a:solidFill>
              </a:rPr>
              <a:t> </a:t>
            </a:r>
            <a:r>
              <a:rPr lang="ru-RU" sz="1600" dirty="0"/>
              <a:t>списочного состава.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48518" y="5216335"/>
            <a:ext cx="224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Е З Р А Б О Т И Ц Ы </a:t>
            </a:r>
            <a:endParaRPr lang="ru-RU" b="1" dirty="0">
              <a:solidFill>
                <a:srgbClr val="AB47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2867" y="2399120"/>
            <a:ext cx="86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процентов</a:t>
            </a:r>
            <a:endParaRPr lang="ru-RU" sz="105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82484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2022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96946" y="483469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2023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2901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2771103"/>
              </p:ext>
            </p:extLst>
          </p:nvPr>
        </p:nvGraphicFramePr>
        <p:xfrm>
          <a:off x="51909" y="623362"/>
          <a:ext cx="8577923" cy="50242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73184"/>
                <a:gridCol w="1245081"/>
                <a:gridCol w="1227667"/>
                <a:gridCol w="1131991"/>
              </a:tblGrid>
              <a:tr h="2994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/>
                        <a:t>Наименование показателей </a:t>
                      </a:r>
                      <a:endParaRPr lang="ru-RU" sz="1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/>
                        <a:t>Единицы измерения </a:t>
                      </a:r>
                      <a:endParaRPr lang="ru-RU" sz="14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/>
                        <a:t>2022 год</a:t>
                      </a:r>
                      <a:endParaRPr lang="ru-RU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/>
                        <a:t>план (прогноз)</a:t>
                      </a:r>
                      <a:endParaRPr lang="ru-RU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/>
                        <a:t>фактически</a:t>
                      </a:r>
                      <a:endParaRPr lang="ru-RU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69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Индекс потребительских цен (за период с начала года)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103,8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114,7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8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Среднемесячная заработная плата в целом по территории города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45 393,8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48 531,5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49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Среднегодовая численность постоянного населения </a:t>
                      </a:r>
                      <a:endParaRPr lang="ru-RU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тысяч человек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426,1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415,9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81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Уровень безработицы на конец года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0,30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0,23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8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Численность детей в возрасте 1-6 лет в муниципальном образовании на 01.01.2022*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человек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28 090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8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Общая численность детей в возрасте 5-18 лет </a:t>
                      </a:r>
                      <a:b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в муниципальном образовании на 01.01.2022*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человек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66 019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118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Общая площадь жилых помещений, введённых в действие </a:t>
                      </a:r>
                      <a:b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за год, за счёт всех источников финансирования 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тыс. м</a:t>
                      </a:r>
                      <a:r>
                        <a:rPr lang="ru-RU" sz="1200" u="none" strike="noStrike" kern="12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224,1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270,5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55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Количество субъектов малого и среднего предпринимательства, которым оказана </a:t>
                      </a:r>
                      <a:b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финансовая поддержка 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единиц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69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Число субъектов малого  и среднего предпринимательства 	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baseline="0" dirty="0" smtClean="0">
                          <a:solidFill>
                            <a:schemeClr val="tx1"/>
                          </a:solidFill>
                        </a:rPr>
                        <a:t>единиц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</a:rPr>
                        <a:t>24 770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</a:rPr>
                        <a:t>23 542</a:t>
                      </a:r>
                      <a:endParaRPr lang="ru-RU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6224" y="118533"/>
            <a:ext cx="8659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Показатели социально-экономического развития города Твери 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5181" y="5935409"/>
            <a:ext cx="788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* По официальным данным </a:t>
            </a:r>
            <a:r>
              <a:rPr lang="ru-RU" sz="1200" i="1" dirty="0" err="1" smtClean="0"/>
              <a:t>Тверьстата</a:t>
            </a:r>
            <a:r>
              <a:rPr lang="ru-RU" sz="1200" i="1" dirty="0" smtClean="0"/>
              <a:t> о распределении населения города Твери по полу и возрасту на 01.01.2022</a:t>
            </a:r>
            <a:endParaRPr lang="ru-RU" sz="1200" i="1" dirty="0"/>
          </a:p>
        </p:txBody>
      </p:sp>
    </p:spTree>
    <p:extLst>
      <p:ext uri="{BB962C8B-B14F-4D97-AF65-F5344CB8AC3E}">
        <p14:creationId xmlns="" xmlns:p14="http://schemas.microsoft.com/office/powerpoint/2010/main" val="1572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ирог 23"/>
          <p:cNvSpPr/>
          <p:nvPr/>
        </p:nvSpPr>
        <p:spPr>
          <a:xfrm>
            <a:off x="2748468" y="1577250"/>
            <a:ext cx="3748501" cy="3748501"/>
          </a:xfrm>
          <a:prstGeom prst="pie">
            <a:avLst>
              <a:gd name="adj1" fmla="val 6302228"/>
              <a:gd name="adj2" fmla="val 16155008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ирог 24"/>
          <p:cNvSpPr/>
          <p:nvPr/>
        </p:nvSpPr>
        <p:spPr>
          <a:xfrm>
            <a:off x="2748468" y="1577250"/>
            <a:ext cx="3748501" cy="3748501"/>
          </a:xfrm>
          <a:prstGeom prst="pie">
            <a:avLst>
              <a:gd name="adj1" fmla="val 5911158"/>
              <a:gd name="adj2" fmla="val 6299180"/>
            </a:avLst>
          </a:prstGeom>
          <a:solidFill>
            <a:srgbClr val="E9B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ирог 25"/>
          <p:cNvSpPr/>
          <p:nvPr/>
        </p:nvSpPr>
        <p:spPr>
          <a:xfrm>
            <a:off x="2748468" y="1577250"/>
            <a:ext cx="3748501" cy="3748501"/>
          </a:xfrm>
          <a:prstGeom prst="pie">
            <a:avLst>
              <a:gd name="adj1" fmla="val 5392871"/>
              <a:gd name="adj2" fmla="val 5910230"/>
            </a:avLst>
          </a:prstGeom>
          <a:pattFill prst="dotDmnd">
            <a:fgClr>
              <a:srgbClr val="AB473A"/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ирог 26"/>
          <p:cNvSpPr/>
          <p:nvPr/>
        </p:nvSpPr>
        <p:spPr>
          <a:xfrm>
            <a:off x="2724717" y="1601001"/>
            <a:ext cx="3748501" cy="3748501"/>
          </a:xfrm>
          <a:prstGeom prst="pie">
            <a:avLst>
              <a:gd name="adj1" fmla="val 16215995"/>
              <a:gd name="adj2" fmla="val 4989888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ирог 27"/>
          <p:cNvSpPr/>
          <p:nvPr/>
        </p:nvSpPr>
        <p:spPr>
          <a:xfrm>
            <a:off x="2748468" y="1577250"/>
            <a:ext cx="3748501" cy="3748501"/>
          </a:xfrm>
          <a:prstGeom prst="pie">
            <a:avLst>
              <a:gd name="adj1" fmla="val 4976889"/>
              <a:gd name="adj2" fmla="val 5427718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436539" y="2265321"/>
            <a:ext cx="2372358" cy="23723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817308">
            <a:off x="3878673" y="4797687"/>
            <a:ext cx="85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B473A"/>
                </a:solidFill>
              </a:rPr>
              <a:t>10 950,6</a:t>
            </a:r>
            <a:endParaRPr lang="ru-RU" sz="1400" b="1" dirty="0">
              <a:solidFill>
                <a:srgbClr val="AB473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4302403" y="4827827"/>
            <a:ext cx="820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11 171,2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7227881">
            <a:off x="3552268" y="4636780"/>
            <a:ext cx="937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A243D"/>
                </a:solidFill>
              </a:rPr>
              <a:t>10 859,2</a:t>
            </a:r>
            <a:endParaRPr lang="ru-RU" sz="1400" b="1" dirty="0">
              <a:solidFill>
                <a:srgbClr val="7A243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019871">
            <a:off x="4631686" y="4817015"/>
            <a:ext cx="823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11 072,2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4002800" y="2701022"/>
            <a:ext cx="510236" cy="306908"/>
          </a:xfrm>
          <a:prstGeom prst="curvedDownArrow">
            <a:avLst>
              <a:gd name="adj1" fmla="val 25000"/>
              <a:gd name="adj2" fmla="val 83125"/>
              <a:gd name="adj3" fmla="val 64421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flipV="1">
            <a:off x="4751374" y="3895912"/>
            <a:ext cx="510238" cy="306910"/>
          </a:xfrm>
          <a:prstGeom prst="curvedDownArrow">
            <a:avLst>
              <a:gd name="adj1" fmla="val 25000"/>
              <a:gd name="adj2" fmla="val 83125"/>
              <a:gd name="adj3" fmla="val 64421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6870" y="3094924"/>
            <a:ext cx="709623" cy="7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37976" y="2980929"/>
            <a:ext cx="8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Доход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1593" y="3563933"/>
            <a:ext cx="92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A243D"/>
                </a:solidFill>
              </a:rPr>
              <a:t>Расход</a:t>
            </a:r>
            <a:endParaRPr lang="ru-RU" b="1" dirty="0">
              <a:solidFill>
                <a:srgbClr val="7A243D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Основные </a:t>
            </a:r>
            <a:r>
              <a:rPr lang="ru-RU" b="1" dirty="0" smtClean="0">
                <a:solidFill>
                  <a:srgbClr val="23586A"/>
                </a:solidFill>
              </a:rPr>
              <a:t>показатели исполнения </a:t>
            </a:r>
            <a:r>
              <a:rPr lang="ru-RU" b="1" dirty="0">
                <a:solidFill>
                  <a:srgbClr val="23586A"/>
                </a:solidFill>
              </a:rPr>
              <a:t>бюджета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</a:t>
            </a:r>
          </a:p>
        </p:txBody>
      </p:sp>
      <p:sp>
        <p:nvSpPr>
          <p:cNvPr id="45" name="Дуга 44"/>
          <p:cNvSpPr/>
          <p:nvPr/>
        </p:nvSpPr>
        <p:spPr>
          <a:xfrm>
            <a:off x="2494219" y="1355989"/>
            <a:ext cx="4256999" cy="4256999"/>
          </a:xfrm>
          <a:prstGeom prst="arc">
            <a:avLst>
              <a:gd name="adj1" fmla="val 5605552"/>
              <a:gd name="adj2" fmla="val 7879911"/>
            </a:avLst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81914" y="2699869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Доходы (план)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19310" y="3681298"/>
            <a:ext cx="1974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Доходы (исполнено)</a:t>
            </a:r>
            <a:endParaRPr lang="ru-RU" sz="16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50459" y="3350261"/>
            <a:ext cx="2394625" cy="0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0934" y="3354566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B473A"/>
                </a:solidFill>
              </a:rPr>
              <a:t>10 950,6</a:t>
            </a:r>
            <a:endParaRPr lang="ru-RU" sz="2400" b="1" dirty="0">
              <a:solidFill>
                <a:srgbClr val="AB473A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1924" y="2979465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AB473A"/>
                </a:solidFill>
              </a:rPr>
              <a:t>10 859,2</a:t>
            </a:r>
            <a:endParaRPr lang="ru-RU" sz="1600" b="1" dirty="0">
              <a:solidFill>
                <a:srgbClr val="AB473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8607" y="4489209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Дефицит (план)</a:t>
            </a:r>
            <a:endParaRPr lang="ru-RU" sz="16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303567" y="5086010"/>
            <a:ext cx="2927313" cy="6986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85043" y="4757402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AB473A"/>
                </a:solidFill>
              </a:rPr>
              <a:t>312,0</a:t>
            </a:r>
            <a:endParaRPr lang="ru-RU" sz="1600" b="1" dirty="0">
              <a:solidFill>
                <a:srgbClr val="AB473A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003" y="5401771"/>
            <a:ext cx="2072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Дефицит (исполнено)</a:t>
            </a:r>
            <a:endParaRPr lang="ru-RU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768826" y="5070735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AB473A"/>
                </a:solidFill>
              </a:rPr>
              <a:t>121,6</a:t>
            </a:r>
            <a:endParaRPr lang="ru-RU" sz="2400" b="1" dirty="0">
              <a:solidFill>
                <a:srgbClr val="AB473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2655" y="3748164"/>
            <a:ext cx="202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Расходы (исполнено)</a:t>
            </a:r>
            <a:endParaRPr lang="ru-RU" sz="16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701791" y="3356136"/>
            <a:ext cx="2394625" cy="0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33433" y="3376977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A243D"/>
                </a:solidFill>
              </a:rPr>
              <a:t>11 072,2</a:t>
            </a:r>
            <a:endParaRPr lang="ru-RU" sz="2400" b="1" dirty="0">
              <a:solidFill>
                <a:srgbClr val="7A243D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5259" y="2646395"/>
            <a:ext cx="1503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Расходы (план)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7412168" y="303842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7A243D"/>
                </a:solidFill>
              </a:rPr>
              <a:t>11 171,2</a:t>
            </a:r>
            <a:endParaRPr lang="ru-RU" sz="1600" b="1" dirty="0">
              <a:solidFill>
                <a:srgbClr val="7A243D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4504973" y="5357969"/>
            <a:ext cx="8063" cy="255019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38212" y="1295541"/>
            <a:ext cx="95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69" name="Полилиния 68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1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6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5957" y="2506134"/>
            <a:ext cx="481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E53"/>
                </a:solidFill>
              </a:rPr>
              <a:t>Доходы бюджета города Твери</a:t>
            </a:r>
          </a:p>
        </p:txBody>
      </p:sp>
    </p:spTree>
    <p:extLst>
      <p:ext uri="{BB962C8B-B14F-4D97-AF65-F5344CB8AC3E}">
        <p14:creationId xmlns:p14="http://schemas.microsoft.com/office/powerpoint/2010/main" xmlns="" val="6288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6700" y="1550258"/>
            <a:ext cx="8625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1" dirty="0" smtClean="0">
                <a:solidFill>
                  <a:srgbClr val="23586A"/>
                </a:solidFill>
              </a:rPr>
              <a:t>Доходы бюджета.</a:t>
            </a:r>
            <a:r>
              <a:rPr lang="ru-RU" dirty="0" smtClean="0"/>
              <a:t> Поступающие в бюджет денежные средства, за исключением средств, являющихся источниками финансирования дефицита бюджета. Доходы бюджетов формируются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</a:t>
            </a:r>
            <a:r>
              <a:rPr lang="ru-RU" dirty="0"/>
              <a:t>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5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1003795" y="1985728"/>
            <a:ext cx="7059549" cy="414867"/>
          </a:xfrm>
          <a:prstGeom prst="roundRect">
            <a:avLst>
              <a:gd name="adj" fmla="val 50000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999030" y="3183536"/>
            <a:ext cx="1764000" cy="555152"/>
          </a:xfrm>
          <a:prstGeom prst="rect">
            <a:avLst/>
          </a:prstGeom>
          <a:gradFill flip="none" rotWithShape="1">
            <a:gsLst>
              <a:gs pos="0">
                <a:srgbClr val="4D1726"/>
              </a:gs>
              <a:gs pos="14000">
                <a:srgbClr val="7A243D"/>
              </a:gs>
              <a:gs pos="88000">
                <a:srgbClr val="7A243D"/>
              </a:gs>
              <a:gs pos="100000">
                <a:srgbClr val="4D172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682791" y="3178697"/>
            <a:ext cx="1764000" cy="555152"/>
          </a:xfrm>
          <a:prstGeom prst="rect">
            <a:avLst/>
          </a:prstGeom>
          <a:gradFill flip="none" rotWithShape="1">
            <a:gsLst>
              <a:gs pos="0">
                <a:srgbClr val="80362C"/>
              </a:gs>
              <a:gs pos="14000">
                <a:srgbClr val="AB473A"/>
              </a:gs>
              <a:gs pos="88000">
                <a:srgbClr val="AB473A"/>
              </a:gs>
              <a:gs pos="100000">
                <a:srgbClr val="80362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93402" y="3203049"/>
            <a:ext cx="1764000" cy="555152"/>
          </a:xfrm>
          <a:prstGeom prst="rect">
            <a:avLst/>
          </a:prstGeom>
          <a:gradFill flip="none" rotWithShape="1">
            <a:gsLst>
              <a:gs pos="0">
                <a:srgbClr val="D78249"/>
              </a:gs>
              <a:gs pos="14000">
                <a:srgbClr val="DF9C70"/>
              </a:gs>
              <a:gs pos="88000">
                <a:srgbClr val="DF9C70"/>
              </a:gs>
              <a:gs pos="100000">
                <a:srgbClr val="D7824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698" y="1078500"/>
            <a:ext cx="4099299" cy="431800"/>
          </a:xfrm>
          <a:prstGeom prst="rect">
            <a:avLst/>
          </a:prstGeom>
          <a:gradFill flip="none" rotWithShape="1">
            <a:gsLst>
              <a:gs pos="0">
                <a:srgbClr val="2E3E42"/>
              </a:gs>
              <a:gs pos="14000">
                <a:srgbClr val="4F6B71"/>
              </a:gs>
              <a:gs pos="88000">
                <a:srgbClr val="4F6B71"/>
              </a:gs>
              <a:gs pos="100000">
                <a:srgbClr val="2E3E4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города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598023" y="6137272"/>
            <a:ext cx="1371600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20404" y="6146519"/>
            <a:ext cx="1371600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82212" y="6140210"/>
            <a:ext cx="1371600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21248" y="3890697"/>
            <a:ext cx="2268000" cy="2268000"/>
          </a:xfrm>
          <a:prstGeom prst="ellipse">
            <a:avLst/>
          </a:prstGeom>
          <a:gradFill flip="none" rotWithShape="1">
            <a:gsLst>
              <a:gs pos="64000">
                <a:srgbClr val="DF9C70"/>
              </a:gs>
              <a:gs pos="28000">
                <a:srgbClr val="D7824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8460000">
            <a:off x="1547172" y="4188784"/>
            <a:ext cx="305184" cy="1552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8460000">
            <a:off x="3860063" y="4206568"/>
            <a:ext cx="305184" cy="1552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47030" y="3910035"/>
            <a:ext cx="2268000" cy="2268000"/>
          </a:xfrm>
          <a:prstGeom prst="ellipse">
            <a:avLst/>
          </a:prstGeom>
          <a:solidFill>
            <a:srgbClr val="C9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8460000">
            <a:off x="6172954" y="4208122"/>
            <a:ext cx="305184" cy="1552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1699764" y="4838765"/>
            <a:ext cx="110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3 446,2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3 607,2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104,7%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5" name="Хорда 94"/>
          <p:cNvSpPr>
            <a:spLocks noChangeAspect="1"/>
          </p:cNvSpPr>
          <p:nvPr/>
        </p:nvSpPr>
        <p:spPr>
          <a:xfrm>
            <a:off x="5758905" y="3925180"/>
            <a:ext cx="2268000" cy="2268000"/>
          </a:xfrm>
          <a:prstGeom prst="chord">
            <a:avLst>
              <a:gd name="adj1" fmla="val 17686040"/>
              <a:gd name="adj2" fmla="val 14645365"/>
            </a:avLst>
          </a:prstGeom>
          <a:gradFill flip="none" rotWithShape="1">
            <a:gsLst>
              <a:gs pos="73000">
                <a:srgbClr val="7A243D"/>
              </a:gs>
              <a:gs pos="34000">
                <a:srgbClr val="4D172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6354910" y="4858102"/>
            <a:ext cx="110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5 984,4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5 935,9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99,2%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9028" y="1358273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267" y="4842631"/>
            <a:ext cx="111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/>
              <a:t>Утверждено</a:t>
            </a:r>
          </a:p>
          <a:p>
            <a:pPr algn="r"/>
            <a:endParaRPr lang="ru-RU" sz="800" dirty="0" smtClean="0"/>
          </a:p>
          <a:p>
            <a:pPr algn="r"/>
            <a:r>
              <a:rPr lang="ru-RU" sz="1400" b="1" dirty="0" smtClean="0"/>
              <a:t>Исполнено</a:t>
            </a:r>
          </a:p>
          <a:p>
            <a:pPr algn="r"/>
            <a:endParaRPr lang="ru-RU" sz="800" b="1" dirty="0" smtClean="0"/>
          </a:p>
          <a:p>
            <a:pPr algn="r"/>
            <a:r>
              <a:rPr lang="ru-RU" sz="1400" dirty="0" smtClean="0"/>
              <a:t>Процент </a:t>
            </a:r>
          </a:p>
          <a:p>
            <a:pPr algn="r"/>
            <a:r>
              <a:rPr lang="ru-RU" sz="1400" dirty="0" smtClean="0"/>
              <a:t>исполнения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Доходы бюджета города Твери 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05347" y="1987282"/>
            <a:ext cx="6915495" cy="414867"/>
          </a:xfrm>
          <a:prstGeom prst="roundRect">
            <a:avLst>
              <a:gd name="adj" fmla="val 50000"/>
            </a:avLst>
          </a:prstGeom>
          <a:solidFill>
            <a:srgbClr val="4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738199" y="2007699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10 859,2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46611" y="1986299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10 950,6</a:t>
            </a:r>
          </a:p>
          <a:p>
            <a:r>
              <a:rPr lang="ru-RU" dirty="0" smtClean="0"/>
              <a:t> </a:t>
            </a:r>
            <a:r>
              <a:rPr lang="ru-RU" sz="1600" dirty="0" smtClean="0"/>
              <a:t>(100,8%)</a:t>
            </a:r>
            <a:endParaRPr lang="ru-RU" sz="16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4284" y="1770832"/>
            <a:ext cx="0" cy="9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Хорда 13"/>
          <p:cNvSpPr>
            <a:spLocks noChangeAspect="1"/>
          </p:cNvSpPr>
          <p:nvPr/>
        </p:nvSpPr>
        <p:spPr>
          <a:xfrm>
            <a:off x="733771" y="2118723"/>
            <a:ext cx="144000" cy="144000"/>
          </a:xfrm>
          <a:prstGeom prst="chord">
            <a:avLst>
              <a:gd name="adj1" fmla="val 5402924"/>
              <a:gd name="adj2" fmla="val 16200000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Хорда 51"/>
          <p:cNvSpPr>
            <a:spLocks noChangeAspect="1"/>
          </p:cNvSpPr>
          <p:nvPr/>
        </p:nvSpPr>
        <p:spPr>
          <a:xfrm flipH="1">
            <a:off x="733771" y="2118723"/>
            <a:ext cx="144000" cy="144000"/>
          </a:xfrm>
          <a:prstGeom prst="chord">
            <a:avLst>
              <a:gd name="adj1" fmla="val 5402924"/>
              <a:gd name="adj2" fmla="val 16200000"/>
            </a:avLst>
          </a:prstGeom>
          <a:solidFill>
            <a:srgbClr val="4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6665381" y="943303"/>
            <a:ext cx="47902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2069052" y="913652"/>
            <a:ext cx="47902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98628" y="2463322"/>
            <a:ext cx="985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Утверждено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-61924" y="2452192"/>
            <a:ext cx="90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Исполнено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3042893" y="3052544"/>
            <a:ext cx="47902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70000" sy="70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820380" y="3001782"/>
            <a:ext cx="479025" cy="903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70000" sy="7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5426199" y="3000578"/>
            <a:ext cx="47902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70000" sy="70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3199098" y="3024283"/>
            <a:ext cx="479025" cy="903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70000" sy="7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7777071" y="3012557"/>
            <a:ext cx="47902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70000" sy="70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5540597" y="3016632"/>
            <a:ext cx="479025" cy="903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70000" sy="7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3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6" name="Овал 55"/>
          <p:cNvSpPr/>
          <p:nvPr/>
        </p:nvSpPr>
        <p:spPr>
          <a:xfrm>
            <a:off x="6363196" y="4000007"/>
            <a:ext cx="961901" cy="95002"/>
          </a:xfrm>
          <a:prstGeom prst="ellipse">
            <a:avLst/>
          </a:prstGeom>
          <a:solidFill>
            <a:srgbClr val="4D1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21414" y="3919724"/>
            <a:ext cx="2268000" cy="2268000"/>
          </a:xfrm>
          <a:prstGeom prst="ellipse">
            <a:avLst/>
          </a:prstGeom>
          <a:solidFill>
            <a:srgbClr val="CC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Хорда 53"/>
          <p:cNvSpPr>
            <a:spLocks noChangeAspect="1"/>
          </p:cNvSpPr>
          <p:nvPr/>
        </p:nvSpPr>
        <p:spPr>
          <a:xfrm>
            <a:off x="3430048" y="3915043"/>
            <a:ext cx="2268000" cy="2268000"/>
          </a:xfrm>
          <a:prstGeom prst="chord">
            <a:avLst>
              <a:gd name="adj1" fmla="val 18296276"/>
              <a:gd name="adj2" fmla="val 14055287"/>
            </a:avLst>
          </a:prstGeom>
          <a:solidFill>
            <a:srgbClr val="9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922781" y="4061052"/>
            <a:ext cx="1258784" cy="118754"/>
          </a:xfrm>
          <a:prstGeom prst="ellipse">
            <a:avLst/>
          </a:prstGeom>
          <a:solidFill>
            <a:srgbClr val="7A3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053334" y="4812726"/>
            <a:ext cx="110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1 428,6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1 407,5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98,5%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624" y="659199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доходов бюджета города Твери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</a:p>
        </p:txBody>
      </p:sp>
      <p:sp>
        <p:nvSpPr>
          <p:cNvPr id="11" name="Дуга 10"/>
          <p:cNvSpPr/>
          <p:nvPr/>
        </p:nvSpPr>
        <p:spPr>
          <a:xfrm>
            <a:off x="859699" y="2349832"/>
            <a:ext cx="1989003" cy="1989003"/>
          </a:xfrm>
          <a:prstGeom prst="arc">
            <a:avLst>
              <a:gd name="adj1" fmla="val 15959841"/>
              <a:gd name="adj2" fmla="val 19570999"/>
            </a:avLst>
          </a:prstGeom>
          <a:ln w="508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859699" y="2349832"/>
            <a:ext cx="1989003" cy="1989003"/>
          </a:xfrm>
          <a:prstGeom prst="arc">
            <a:avLst>
              <a:gd name="adj1" fmla="val 4647288"/>
              <a:gd name="adj2" fmla="val 16369053"/>
            </a:avLst>
          </a:prstGeom>
          <a:ln w="5080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859699" y="2349832"/>
            <a:ext cx="1989003" cy="1989003"/>
          </a:xfrm>
          <a:prstGeom prst="arc">
            <a:avLst>
              <a:gd name="adj1" fmla="val 19479493"/>
              <a:gd name="adj2" fmla="val 4725269"/>
            </a:avLst>
          </a:prstGeom>
          <a:ln w="508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999067" y="2590800"/>
            <a:ext cx="1642534" cy="1549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Утверждено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65846" y="229403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91977" y="358753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32%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311" y="319044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2" name="Дуга 51"/>
          <p:cNvSpPr/>
          <p:nvPr/>
        </p:nvSpPr>
        <p:spPr>
          <a:xfrm>
            <a:off x="5524832" y="2349832"/>
            <a:ext cx="1989003" cy="1989003"/>
          </a:xfrm>
          <a:prstGeom prst="arc">
            <a:avLst>
              <a:gd name="adj1" fmla="val 16200000"/>
              <a:gd name="adj2" fmla="val 19570999"/>
            </a:avLst>
          </a:prstGeom>
          <a:ln w="508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Дуга 52"/>
          <p:cNvSpPr/>
          <p:nvPr/>
        </p:nvSpPr>
        <p:spPr>
          <a:xfrm>
            <a:off x="5524832" y="2349832"/>
            <a:ext cx="1989003" cy="1989003"/>
          </a:xfrm>
          <a:prstGeom prst="arc">
            <a:avLst>
              <a:gd name="adj1" fmla="val 4669634"/>
              <a:gd name="adj2" fmla="val 16369053"/>
            </a:avLst>
          </a:prstGeom>
          <a:ln w="5080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уга 53"/>
          <p:cNvSpPr/>
          <p:nvPr/>
        </p:nvSpPr>
        <p:spPr>
          <a:xfrm>
            <a:off x="5524832" y="2349832"/>
            <a:ext cx="1989003" cy="1989003"/>
          </a:xfrm>
          <a:prstGeom prst="arc">
            <a:avLst>
              <a:gd name="adj1" fmla="val 19479493"/>
              <a:gd name="adj2" fmla="val 5371849"/>
            </a:avLst>
          </a:prstGeom>
          <a:ln w="508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5765800" y="2590800"/>
            <a:ext cx="1481667" cy="1532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Исполнено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30979" y="229403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13%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57110" y="358753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33%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4244" y="3190444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54%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21348" y="4700063"/>
            <a:ext cx="609600" cy="279400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021348" y="5113876"/>
            <a:ext cx="609600" cy="279400"/>
          </a:xfrm>
          <a:prstGeom prst="rect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021348" y="5532977"/>
            <a:ext cx="609600" cy="279400"/>
          </a:xfrm>
          <a:prstGeom prst="rect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838957" y="4685874"/>
            <a:ext cx="1825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Неналоговые доходы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838956" y="5085499"/>
            <a:ext cx="1639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Налоговые доходы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838956" y="5490937"/>
            <a:ext cx="240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Безвозмездные поступления</a:t>
            </a:r>
            <a:endParaRPr lang="ru-RU" sz="1400" dirty="0"/>
          </a:p>
        </p:txBody>
      </p:sp>
      <p:sp>
        <p:nvSpPr>
          <p:cNvPr id="36" name="Полилиния 3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62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налоговых доходов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989" y="991529"/>
            <a:ext cx="362381" cy="3498094"/>
          </a:xfrm>
          <a:custGeom>
            <a:avLst/>
            <a:gdLst>
              <a:gd name="connsiteX0" fmla="*/ 0 w 360000"/>
              <a:gd name="connsiteY0" fmla="*/ 0 h 4345791"/>
              <a:gd name="connsiteX1" fmla="*/ 360000 w 360000"/>
              <a:gd name="connsiteY1" fmla="*/ 0 h 4345791"/>
              <a:gd name="connsiteX2" fmla="*/ 360000 w 360000"/>
              <a:gd name="connsiteY2" fmla="*/ 4345791 h 4345791"/>
              <a:gd name="connsiteX3" fmla="*/ 0 w 360000"/>
              <a:gd name="connsiteY3" fmla="*/ 4345791 h 4345791"/>
              <a:gd name="connsiteX4" fmla="*/ 0 w 360000"/>
              <a:gd name="connsiteY4" fmla="*/ 0 h 4345791"/>
              <a:gd name="connsiteX0" fmla="*/ 0 w 360000"/>
              <a:gd name="connsiteY0" fmla="*/ 357188 h 4345791"/>
              <a:gd name="connsiteX1" fmla="*/ 360000 w 360000"/>
              <a:gd name="connsiteY1" fmla="*/ 0 h 4345791"/>
              <a:gd name="connsiteX2" fmla="*/ 360000 w 360000"/>
              <a:gd name="connsiteY2" fmla="*/ 4345791 h 4345791"/>
              <a:gd name="connsiteX3" fmla="*/ 0 w 360000"/>
              <a:gd name="connsiteY3" fmla="*/ 4345791 h 4345791"/>
              <a:gd name="connsiteX4" fmla="*/ 0 w 360000"/>
              <a:gd name="connsiteY4" fmla="*/ 357188 h 4345791"/>
              <a:gd name="connsiteX0" fmla="*/ 2381 w 362381"/>
              <a:gd name="connsiteY0" fmla="*/ 357188 h 4345791"/>
              <a:gd name="connsiteX1" fmla="*/ 362381 w 362381"/>
              <a:gd name="connsiteY1" fmla="*/ 0 h 4345791"/>
              <a:gd name="connsiteX2" fmla="*/ 362381 w 362381"/>
              <a:gd name="connsiteY2" fmla="*/ 4345791 h 4345791"/>
              <a:gd name="connsiteX3" fmla="*/ 0 w 362381"/>
              <a:gd name="connsiteY3" fmla="*/ 3993366 h 4345791"/>
              <a:gd name="connsiteX4" fmla="*/ 2381 w 362381"/>
              <a:gd name="connsiteY4" fmla="*/ 357188 h 43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1" h="4345791">
                <a:moveTo>
                  <a:pt x="2381" y="357188"/>
                </a:moveTo>
                <a:lnTo>
                  <a:pt x="362381" y="0"/>
                </a:lnTo>
                <a:lnTo>
                  <a:pt x="362381" y="4345791"/>
                </a:lnTo>
                <a:lnTo>
                  <a:pt x="0" y="3993366"/>
                </a:lnTo>
                <a:cubicBezTo>
                  <a:pt x="794" y="2781307"/>
                  <a:pt x="1587" y="1569247"/>
                  <a:pt x="2381" y="357188"/>
                </a:cubicBezTo>
                <a:close/>
              </a:path>
            </a:pathLst>
          </a:custGeom>
          <a:gradFill flip="none" rotWithShape="1">
            <a:gsLst>
              <a:gs pos="0">
                <a:srgbClr val="D17333"/>
              </a:gs>
              <a:gs pos="90000">
                <a:srgbClr val="DF9C70"/>
              </a:gs>
              <a:gs pos="11000">
                <a:srgbClr val="DF9C70"/>
              </a:gs>
              <a:gs pos="100000">
                <a:srgbClr val="D173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33" name="Прямоугольник 32"/>
          <p:cNvSpPr/>
          <p:nvPr/>
        </p:nvSpPr>
        <p:spPr>
          <a:xfrm>
            <a:off x="4151869" y="2094206"/>
            <a:ext cx="494271" cy="344194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36" name="Прямоугольник 35"/>
          <p:cNvSpPr/>
          <p:nvPr/>
        </p:nvSpPr>
        <p:spPr>
          <a:xfrm>
            <a:off x="4184821" y="4161772"/>
            <a:ext cx="518683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rgbClr val="AB473A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7133" y="4120583"/>
            <a:ext cx="957944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rgbClr val="AB473A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3288" y="1886083"/>
            <a:ext cx="3682854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Налог на имущество физических лиц – </a:t>
            </a:r>
          </a:p>
          <a:p>
            <a:pPr algn="ctr"/>
            <a:r>
              <a:rPr lang="ru-RU" sz="1300" b="1" dirty="0"/>
              <a:t>по нормативу 100%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31525" y="2294733"/>
            <a:ext cx="3682854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Земельный налог – </a:t>
            </a:r>
          </a:p>
          <a:p>
            <a:pPr algn="ctr"/>
            <a:r>
              <a:rPr lang="ru-RU" sz="1300" b="1" dirty="0"/>
              <a:t>по нормативу 100%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39763" y="2702605"/>
            <a:ext cx="3682855" cy="411298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Налог на доходы физических лиц – </a:t>
            </a: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по </a:t>
            </a:r>
            <a:r>
              <a:rPr lang="ru-RU" sz="1300" b="1" dirty="0" smtClean="0">
                <a:solidFill>
                  <a:schemeClr val="bg1"/>
                </a:solidFill>
              </a:rPr>
              <a:t>нормативам </a:t>
            </a:r>
            <a:r>
              <a:rPr lang="ru-RU" sz="1300" b="1" dirty="0">
                <a:solidFill>
                  <a:schemeClr val="bg1"/>
                </a:solidFill>
              </a:rPr>
              <a:t>15</a:t>
            </a:r>
            <a:r>
              <a:rPr lang="ru-RU" sz="1300" b="1" dirty="0" smtClean="0">
                <a:solidFill>
                  <a:schemeClr val="bg1"/>
                </a:solidFill>
              </a:rPr>
              <a:t>%, 13% 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23289" y="3177031"/>
            <a:ext cx="3682855" cy="455855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Доходы от уплаты акцизов на нефтепродукты – по дифференцированному нормативу 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</a:rPr>
              <a:t>0,31</a:t>
            </a:r>
            <a:r>
              <a:rPr lang="en-US" sz="1300" b="1" dirty="0" smtClean="0">
                <a:solidFill>
                  <a:schemeClr val="bg1"/>
                </a:solidFill>
              </a:rPr>
              <a:t>15</a:t>
            </a:r>
            <a:r>
              <a:rPr lang="ru-RU" sz="1300" b="1" dirty="0" smtClean="0">
                <a:solidFill>
                  <a:schemeClr val="bg1"/>
                </a:solidFill>
              </a:rPr>
              <a:t>% 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32173" y="4871571"/>
            <a:ext cx="3657496" cy="626076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Налог, взимаемый в связи с применением патентной системы налогообложения –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 </a:t>
            </a:r>
            <a:r>
              <a:rPr lang="ru-RU" sz="1300" b="1" dirty="0">
                <a:solidFill>
                  <a:schemeClr val="bg1"/>
                </a:solidFill>
              </a:rPr>
              <a:t>нормативу 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</a:rPr>
              <a:t>100</a:t>
            </a:r>
            <a:r>
              <a:rPr lang="ru-RU" sz="1300" b="1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31526" y="5602036"/>
            <a:ext cx="3682857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Государственная пошлина – по нормативу </a:t>
            </a:r>
            <a:r>
              <a:rPr lang="ru-RU" sz="1300" b="1" dirty="0" smtClean="0">
                <a:solidFill>
                  <a:schemeClr val="bg1"/>
                </a:solidFill>
              </a:rPr>
              <a:t>100</a:t>
            </a:r>
            <a:r>
              <a:rPr lang="ru-RU" sz="1300" b="1" dirty="0">
                <a:solidFill>
                  <a:schemeClr val="bg1"/>
                </a:solidFill>
              </a:rPr>
              <a:t>% </a:t>
            </a:r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4942703" y="3805881"/>
            <a:ext cx="152036" cy="1101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827367" y="2586680"/>
            <a:ext cx="118344" cy="3384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0" sx="91000" sy="91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3552343" y="3334064"/>
            <a:ext cx="479025" cy="2160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65100" sx="85000" sy="8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1738183" y="3302706"/>
            <a:ext cx="257679" cy="2233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65100" dir="10800000" sx="85000" sy="8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38183" y="3462300"/>
            <a:ext cx="2298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Доходы, поступающие в местный бюджет в виде отчислений от федеральных и региональных налогов и сборов по нормативам, установленным бюджетным законодательством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767703" y="1977082"/>
            <a:ext cx="191476" cy="601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sx="86000" sy="86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4876798" y="1911178"/>
            <a:ext cx="82379" cy="724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3544855" y="1894704"/>
            <a:ext cx="483447" cy="757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120346" y="2114799"/>
            <a:ext cx="586447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1788454" y="1923374"/>
            <a:ext cx="47902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38184" y="2002178"/>
            <a:ext cx="2392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Местные налоги </a:t>
            </a:r>
            <a:r>
              <a:rPr lang="ru-RU" sz="1400" dirty="0" smtClean="0"/>
              <a:t>полностью </a:t>
            </a:r>
            <a:r>
              <a:rPr lang="ru-RU" sz="1400" dirty="0"/>
              <a:t>зачисляются в бюджет города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869022" y="1388846"/>
            <a:ext cx="1271323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58" name="Прямоугольник 57"/>
          <p:cNvSpPr/>
          <p:nvPr/>
        </p:nvSpPr>
        <p:spPr>
          <a:xfrm>
            <a:off x="6869022" y="991528"/>
            <a:ext cx="1263053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rgbClr val="AB473A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6389997" y="842197"/>
            <a:ext cx="479025" cy="105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sx="86000" sy="86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3705653" y="919835"/>
            <a:ext cx="479025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dir="10800000" sx="86000" sy="86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136821" y="1454748"/>
            <a:ext cx="2496065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61" name="Прямоугольник 60"/>
          <p:cNvSpPr/>
          <p:nvPr/>
        </p:nvSpPr>
        <p:spPr>
          <a:xfrm>
            <a:off x="575370" y="991528"/>
            <a:ext cx="3049279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rgbClr val="AB473A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8254" y="1458097"/>
            <a:ext cx="418567" cy="1013255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201297" y="1132262"/>
            <a:ext cx="2298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40" name="Полилиния 3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135647" y="3682314"/>
            <a:ext cx="3682856" cy="6096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Налог, взимаемый в связи с применением упрощенной системы налогообложения </a:t>
            </a:r>
            <a:r>
              <a:rPr lang="ru-RU" sz="1300" b="1" dirty="0">
                <a:solidFill>
                  <a:schemeClr val="bg1"/>
                </a:solidFill>
              </a:rPr>
              <a:t>– </a:t>
            </a:r>
            <a:endParaRPr lang="en-US" sz="13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 дифференцированному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</a:rPr>
              <a:t>нормативу </a:t>
            </a:r>
            <a:r>
              <a:rPr lang="en-US" sz="1300" b="1" dirty="0" smtClean="0">
                <a:solidFill>
                  <a:schemeClr val="bg1"/>
                </a:solidFill>
              </a:rPr>
              <a:t>11</a:t>
            </a:r>
            <a:r>
              <a:rPr lang="ru-RU" sz="1300" b="1" dirty="0" smtClean="0">
                <a:solidFill>
                  <a:schemeClr val="bg1"/>
                </a:solidFill>
              </a:rPr>
              <a:t>,</a:t>
            </a:r>
            <a:r>
              <a:rPr lang="en-US" sz="1300" b="1" dirty="0" smtClean="0">
                <a:solidFill>
                  <a:schemeClr val="bg1"/>
                </a:solidFill>
              </a:rPr>
              <a:t>39</a:t>
            </a:r>
            <a:r>
              <a:rPr lang="ru-RU" sz="1300" b="1" dirty="0" smtClean="0">
                <a:solidFill>
                  <a:schemeClr val="bg1"/>
                </a:solidFill>
              </a:rPr>
              <a:t>% 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28056" y="4369025"/>
            <a:ext cx="3657496" cy="432488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Единый сельскохозяйственный налог</a:t>
            </a:r>
            <a:r>
              <a:rPr lang="en-US" sz="1300" b="1" dirty="0" smtClean="0">
                <a:solidFill>
                  <a:schemeClr val="bg1"/>
                </a:solidFill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по </a:t>
            </a:r>
            <a:r>
              <a:rPr lang="ru-RU" sz="1300" b="1" dirty="0">
                <a:solidFill>
                  <a:schemeClr val="bg1"/>
                </a:solidFill>
              </a:rPr>
              <a:t>нормативу 100% </a:t>
            </a:r>
          </a:p>
        </p:txBody>
      </p:sp>
    </p:spTree>
    <p:extLst>
      <p:ext uri="{BB962C8B-B14F-4D97-AF65-F5344CB8AC3E}">
        <p14:creationId xmlns="" xmlns:p14="http://schemas.microsoft.com/office/powerpoint/2010/main" val="2708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Налоговые доходы бюджета города Твери 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1016599"/>
              </p:ext>
            </p:extLst>
          </p:nvPr>
        </p:nvGraphicFramePr>
        <p:xfrm>
          <a:off x="374163" y="843230"/>
          <a:ext cx="8257861" cy="52695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2882602"/>
                <a:gridCol w="1604089"/>
                <a:gridCol w="1651572"/>
                <a:gridCol w="1651572"/>
              </a:tblGrid>
              <a:tr h="5636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403387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dirty="0" smtClean="0"/>
                        <a:t>Налоговые доходы,</a:t>
                      </a:r>
                      <a:r>
                        <a:rPr lang="ru-RU" sz="1300" b="1" baseline="0" dirty="0" smtClean="0"/>
                        <a:t> всего</a:t>
                      </a:r>
                      <a:r>
                        <a:rPr lang="ru-RU" sz="1300" b="1" dirty="0" smtClean="0"/>
                        <a:t>: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 </a:t>
                      </a:r>
                      <a:r>
                        <a:rPr lang="ru-RU" sz="1300" b="1" dirty="0" smtClean="0"/>
                        <a:t>446,2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3 607,2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105%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033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2 156</a:t>
                      </a:r>
                      <a:r>
                        <a:rPr lang="ru-RU" sz="1300" dirty="0" smtClean="0"/>
                        <a:t>,</a:t>
                      </a:r>
                      <a:r>
                        <a:rPr lang="en-US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2 297,5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107%</a:t>
                      </a:r>
                      <a:endParaRPr lang="ru-RU" sz="1300" dirty="0"/>
                    </a:p>
                  </a:txBody>
                  <a:tcPr anchor="ctr"/>
                </a:tc>
              </a:tr>
              <a:tr h="4033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Доходы от уплаты акцизов на ГСМ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115%</a:t>
                      </a:r>
                      <a:endParaRPr lang="ru-RU" sz="1300" dirty="0"/>
                    </a:p>
                  </a:txBody>
                  <a:tcPr anchor="ctr"/>
                </a:tc>
              </a:tr>
              <a:tr h="69284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latin typeface="+mn-lt"/>
                        </a:rPr>
                        <a:t>Налоги, предусмотренные специальными налоговыми режимами, из них: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503,2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490,1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97%</a:t>
                      </a:r>
                      <a:endParaRPr lang="ru-RU" sz="1300" dirty="0"/>
                    </a:p>
                  </a:txBody>
                  <a:tcPr anchor="ctr"/>
                </a:tc>
              </a:tr>
              <a:tr h="692843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3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393,0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384,7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98%</a:t>
                      </a:r>
                      <a:endParaRPr lang="ru-RU" sz="1300" dirty="0"/>
                    </a:p>
                  </a:txBody>
                  <a:tcPr anchor="ctr"/>
                </a:tc>
              </a:tr>
              <a:tr h="692843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latin typeface="+mn-lt"/>
                        </a:rPr>
                        <a:t>- налог, взимаемый в связи с применением патентной системы налогообложения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108,5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107,0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99%</a:t>
                      </a:r>
                      <a:endParaRPr lang="ru-RU" sz="1300" dirty="0"/>
                    </a:p>
                  </a:txBody>
                  <a:tcPr anchor="ctr"/>
                </a:tc>
              </a:tr>
              <a:tr h="40338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Налоги на имущество: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690,0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718,9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104%</a:t>
                      </a:r>
                      <a:endParaRPr lang="ru-RU" sz="1300" dirty="0"/>
                    </a:p>
                  </a:txBody>
                  <a:tcPr anchor="ctr"/>
                </a:tc>
              </a:tr>
              <a:tr h="339681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- налог на имущество физических лиц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189,6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204,2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108%</a:t>
                      </a:r>
                      <a:endParaRPr lang="ru-RU" sz="1300" dirty="0"/>
                    </a:p>
                  </a:txBody>
                  <a:tcPr anchor="ctr"/>
                </a:tc>
              </a:tr>
              <a:tr h="335770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- земельный налог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500,4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514,7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103%</a:t>
                      </a:r>
                      <a:endParaRPr lang="ru-RU" sz="1300" dirty="0"/>
                    </a:p>
                  </a:txBody>
                  <a:tcPr anchor="ctr"/>
                </a:tc>
              </a:tr>
              <a:tr h="3383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Государственная пошлина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74" y="803083"/>
            <a:ext cx="232536" cy="541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-2" y="834888"/>
            <a:ext cx="302151" cy="53989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12167" y="598759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75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527222" y="158267"/>
            <a:ext cx="8213124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неналоговых доходов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17225" y="3992747"/>
            <a:ext cx="1738859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43" name="Прямоугольник 42"/>
          <p:cNvSpPr/>
          <p:nvPr/>
        </p:nvSpPr>
        <p:spPr>
          <a:xfrm>
            <a:off x="3116087" y="3364156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Платежи при пользовании </a:t>
            </a:r>
          </a:p>
          <a:p>
            <a:pPr algn="ctr"/>
            <a:r>
              <a:rPr lang="ru-RU" sz="1300" b="1" dirty="0"/>
              <a:t>природными ресурсами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16089" y="4003340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Доходы от оказания платных услуг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16088" y="4642524"/>
            <a:ext cx="3682856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Доходы от продажи имущества и земли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116086" y="5281707"/>
            <a:ext cx="3682857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Штрафы, санкции, возмещение ущерба </a:t>
            </a: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2756086" y="2687541"/>
            <a:ext cx="352874" cy="3538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0" sx="91000" sy="91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2756086" y="3643340"/>
            <a:ext cx="360000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39700" dir="10800000" sx="85000" sy="8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960972" y="1188897"/>
            <a:ext cx="1367481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6217771" y="866910"/>
            <a:ext cx="529017" cy="105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sx="86000" sy="86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3089189" y="895121"/>
            <a:ext cx="510746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dir="10800000" sx="86000" sy="86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17225" y="1179204"/>
            <a:ext cx="1791878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29" name="TextBox 28"/>
          <p:cNvSpPr txBox="1"/>
          <p:nvPr/>
        </p:nvSpPr>
        <p:spPr>
          <a:xfrm>
            <a:off x="3122140" y="1189927"/>
            <a:ext cx="3632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Неналоговые доходы </a:t>
            </a:r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103544" y="2729020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Доходы от использования имущества и земли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427" y="1179203"/>
            <a:ext cx="360000" cy="3182695"/>
          </a:xfrm>
          <a:custGeom>
            <a:avLst/>
            <a:gdLst>
              <a:gd name="connsiteX0" fmla="*/ 0 w 360000"/>
              <a:gd name="connsiteY0" fmla="*/ 0 h 3784211"/>
              <a:gd name="connsiteX1" fmla="*/ 360000 w 360000"/>
              <a:gd name="connsiteY1" fmla="*/ 0 h 3784211"/>
              <a:gd name="connsiteX2" fmla="*/ 360000 w 360000"/>
              <a:gd name="connsiteY2" fmla="*/ 3784211 h 3784211"/>
              <a:gd name="connsiteX3" fmla="*/ 0 w 360000"/>
              <a:gd name="connsiteY3" fmla="*/ 3784211 h 3784211"/>
              <a:gd name="connsiteX4" fmla="*/ 0 w 360000"/>
              <a:gd name="connsiteY4" fmla="*/ 0 h 3784211"/>
              <a:gd name="connsiteX0" fmla="*/ 0 w 360000"/>
              <a:gd name="connsiteY0" fmla="*/ 364332 h 3784211"/>
              <a:gd name="connsiteX1" fmla="*/ 360000 w 360000"/>
              <a:gd name="connsiteY1" fmla="*/ 0 h 3784211"/>
              <a:gd name="connsiteX2" fmla="*/ 360000 w 360000"/>
              <a:gd name="connsiteY2" fmla="*/ 3784211 h 3784211"/>
              <a:gd name="connsiteX3" fmla="*/ 0 w 360000"/>
              <a:gd name="connsiteY3" fmla="*/ 3784211 h 3784211"/>
              <a:gd name="connsiteX4" fmla="*/ 0 w 360000"/>
              <a:gd name="connsiteY4" fmla="*/ 364332 h 3784211"/>
              <a:gd name="connsiteX0" fmla="*/ 0 w 360000"/>
              <a:gd name="connsiteY0" fmla="*/ 364332 h 3784211"/>
              <a:gd name="connsiteX1" fmla="*/ 360000 w 360000"/>
              <a:gd name="connsiteY1" fmla="*/ 0 h 3784211"/>
              <a:gd name="connsiteX2" fmla="*/ 360000 w 360000"/>
              <a:gd name="connsiteY2" fmla="*/ 3784211 h 3784211"/>
              <a:gd name="connsiteX3" fmla="*/ 0 w 360000"/>
              <a:gd name="connsiteY3" fmla="*/ 3427023 h 3784211"/>
              <a:gd name="connsiteX4" fmla="*/ 0 w 360000"/>
              <a:gd name="connsiteY4" fmla="*/ 364332 h 37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3784211">
                <a:moveTo>
                  <a:pt x="0" y="364332"/>
                </a:moveTo>
                <a:lnTo>
                  <a:pt x="360000" y="0"/>
                </a:lnTo>
                <a:lnTo>
                  <a:pt x="360000" y="3784211"/>
                </a:lnTo>
                <a:lnTo>
                  <a:pt x="0" y="3427023"/>
                </a:lnTo>
                <a:lnTo>
                  <a:pt x="0" y="364332"/>
                </a:ln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03729" y="5887188"/>
            <a:ext cx="3682857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Прочие неналоговые доходы</a:t>
            </a:r>
            <a:endParaRPr lang="ru-RU" sz="1300" b="1" dirty="0"/>
          </a:p>
        </p:txBody>
      </p:sp>
    </p:spTree>
    <p:extLst>
      <p:ext uri="{BB962C8B-B14F-4D97-AF65-F5344CB8AC3E}">
        <p14:creationId xmlns="" xmlns:p14="http://schemas.microsoft.com/office/powerpoint/2010/main" val="2493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0565" y="778933"/>
            <a:ext cx="8645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73475" algn="l"/>
              </a:tabLst>
            </a:pPr>
            <a:r>
              <a:rPr lang="ru-RU" sz="2000" b="1" dirty="0">
                <a:solidFill>
                  <a:srgbClr val="23586A"/>
                </a:solidFill>
                <a:cs typeface="Times New Roman" pitchFamily="18" charset="0"/>
              </a:rPr>
              <a:t>Бюджет для граждан </a:t>
            </a:r>
          </a:p>
          <a:p>
            <a:pPr indent="447675" algn="just">
              <a:tabLst>
                <a:tab pos="3673475" algn="l"/>
              </a:tabLst>
            </a:pPr>
            <a:endParaRPr lang="ru-RU" sz="1600" dirty="0" smtClean="0">
              <a:cs typeface="Times New Roman" pitchFamily="18" charset="0"/>
            </a:endParaRPr>
          </a:p>
          <a:p>
            <a:pPr indent="447675" algn="just">
              <a:tabLst>
                <a:tab pos="3673475" algn="l"/>
              </a:tabLst>
            </a:pPr>
            <a:r>
              <a:rPr lang="ru-RU" sz="1600" dirty="0" smtClean="0">
                <a:cs typeface="Times New Roman" pitchFamily="18" charset="0"/>
              </a:rPr>
              <a:t>Это доступная для широкого круга пользователей форма основных положений решения Тверской городской Думы о бюджете города Твери или решения Тверской городской Думы об исполнении бюджета города Твери.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91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Неналоговые доходы бюджета города Твери 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3048138"/>
              </p:ext>
            </p:extLst>
          </p:nvPr>
        </p:nvGraphicFramePr>
        <p:xfrm>
          <a:off x="431828" y="920812"/>
          <a:ext cx="8316756" cy="539537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1364"/>
                <a:gridCol w="3838341"/>
                <a:gridCol w="1688356"/>
                <a:gridCol w="1151152"/>
                <a:gridCol w="1167543"/>
              </a:tblGrid>
              <a:tr h="504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89828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b="1" kern="1200" dirty="0" smtClean="0"/>
                        <a:t>Неналоговые доходы,</a:t>
                      </a:r>
                      <a:r>
                        <a:rPr lang="ru-RU" sz="1300" b="1" kern="1200" baseline="0" dirty="0" smtClean="0"/>
                        <a:t> всего: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1 428,6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1 407,5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99%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8237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Доходы от использования имущества, находящегося </a:t>
                      </a:r>
                    </a:p>
                    <a:p>
                      <a:r>
                        <a:rPr lang="ru-RU" sz="1300" kern="1200" dirty="0" smtClean="0"/>
                        <a:t>в государственной и муниципальной собственности,</a:t>
                      </a:r>
                      <a:r>
                        <a:rPr lang="ru-RU" sz="1300" kern="1200" baseline="0" dirty="0" smtClean="0"/>
                        <a:t> из них:</a:t>
                      </a:r>
                      <a:r>
                        <a:rPr lang="ru-RU" sz="1300" kern="1200" dirty="0" smtClean="0"/>
                        <a:t>	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775,1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740,2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95%</a:t>
                      </a:r>
                      <a:endParaRPr lang="ru-RU" sz="1300" dirty="0"/>
                    </a:p>
                  </a:txBody>
                  <a:tcPr anchor="ctr"/>
                </a:tc>
              </a:tr>
              <a:tr h="343518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- арендная плата за земли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421,9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391,6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93%</a:t>
                      </a:r>
                      <a:endParaRPr lang="ru-RU" sz="1300" dirty="0"/>
                    </a:p>
                  </a:txBody>
                  <a:tcPr anchor="ctr"/>
                </a:tc>
              </a:tr>
              <a:tr h="326837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- доходы от аренды имущества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301,6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299,0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</a:t>
                      </a:r>
                      <a:r>
                        <a:rPr lang="en-US" sz="1300" dirty="0" smtClean="0"/>
                        <a:t>%</a:t>
                      </a:r>
                      <a:endParaRPr lang="ru-RU" sz="1300" dirty="0"/>
                    </a:p>
                  </a:txBody>
                  <a:tcPr anchor="ctr"/>
                </a:tc>
              </a:tr>
              <a:tr h="3651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Платежи при пользовании природными ресурсами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10</a:t>
                      </a:r>
                      <a:r>
                        <a:rPr lang="ru-RU" sz="1300" dirty="0" smtClean="0"/>
                        <a:t>0</a:t>
                      </a:r>
                      <a:r>
                        <a:rPr lang="en-US" sz="1300" dirty="0" smtClean="0"/>
                        <a:t>%</a:t>
                      </a:r>
                      <a:endParaRPr lang="ru-RU" sz="1300" dirty="0"/>
                    </a:p>
                  </a:txBody>
                  <a:tcPr anchor="ctr"/>
                </a:tc>
              </a:tr>
              <a:tr h="4885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Доходы от оказания платных услуг и компенсации затрат государства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 2,0 р.</a:t>
                      </a:r>
                      <a:endParaRPr lang="ru-RU" sz="1300" dirty="0"/>
                    </a:p>
                  </a:txBody>
                  <a:tcPr anchor="ctr"/>
                </a:tc>
              </a:tr>
              <a:tr h="5323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Доходы от продажи материальных и нематериальных активов,</a:t>
                      </a:r>
                      <a:r>
                        <a:rPr lang="ru-RU" sz="1300" kern="1200" baseline="0" dirty="0" smtClean="0"/>
                        <a:t> из них: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321,5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329,1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</a:t>
                      </a:r>
                      <a:r>
                        <a:rPr lang="ru-RU" sz="1300" dirty="0" smtClean="0"/>
                        <a:t>2%</a:t>
                      </a:r>
                      <a:endParaRPr lang="ru-RU" sz="1300" dirty="0"/>
                    </a:p>
                  </a:txBody>
                  <a:tcPr anchor="ctr"/>
                </a:tc>
              </a:tr>
              <a:tr h="336426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- доходы от продажи</a:t>
                      </a:r>
                      <a:r>
                        <a:rPr lang="ru-RU" sz="1300" kern="1200" baseline="0" dirty="0" smtClean="0"/>
                        <a:t> </a:t>
                      </a:r>
                      <a:r>
                        <a:rPr lang="ru-RU" sz="1300" kern="1200" dirty="0" smtClean="0"/>
                        <a:t>имущества 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158</a:t>
                      </a:r>
                      <a:r>
                        <a:rPr lang="ru-RU" sz="1300" dirty="0" smtClean="0"/>
                        <a:t>,</a:t>
                      </a:r>
                      <a:r>
                        <a:rPr lang="en-US" sz="1300" dirty="0" smtClean="0"/>
                        <a:t>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148,7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94%</a:t>
                      </a:r>
                      <a:endParaRPr lang="ru-RU" sz="1300" dirty="0"/>
                    </a:p>
                  </a:txBody>
                  <a:tcPr anchor="ctr"/>
                </a:tc>
              </a:tr>
              <a:tr h="337752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- доходы от продажи земель 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153,8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165,8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108</a:t>
                      </a:r>
                      <a:r>
                        <a:rPr lang="en-US" sz="1300" dirty="0" smtClean="0"/>
                        <a:t>%</a:t>
                      </a:r>
                      <a:endParaRPr lang="ru-RU" sz="1300" dirty="0"/>
                    </a:p>
                  </a:txBody>
                  <a:tcPr anchor="ctr"/>
                </a:tc>
              </a:tr>
              <a:tr h="3852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Штрафы, санкции, возмещение ущерба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300,7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287,5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96%</a:t>
                      </a:r>
                      <a:endParaRPr lang="ru-RU" sz="1300" dirty="0"/>
                    </a:p>
                  </a:txBody>
                  <a:tcPr anchor="ctr"/>
                </a:tc>
              </a:tr>
              <a:tr h="4038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 том числе инициативные платежи)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114%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74" y="914401"/>
            <a:ext cx="320000" cy="5422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705" y="906449"/>
            <a:ext cx="287909" cy="541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38255" y="617352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безвозмездных поступлений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12989" y="991528"/>
            <a:ext cx="362381" cy="4345791"/>
          </a:xfrm>
          <a:custGeom>
            <a:avLst/>
            <a:gdLst>
              <a:gd name="connsiteX0" fmla="*/ 0 w 360000"/>
              <a:gd name="connsiteY0" fmla="*/ 0 h 4345791"/>
              <a:gd name="connsiteX1" fmla="*/ 360000 w 360000"/>
              <a:gd name="connsiteY1" fmla="*/ 0 h 4345791"/>
              <a:gd name="connsiteX2" fmla="*/ 360000 w 360000"/>
              <a:gd name="connsiteY2" fmla="*/ 4345791 h 4345791"/>
              <a:gd name="connsiteX3" fmla="*/ 0 w 360000"/>
              <a:gd name="connsiteY3" fmla="*/ 4345791 h 4345791"/>
              <a:gd name="connsiteX4" fmla="*/ 0 w 360000"/>
              <a:gd name="connsiteY4" fmla="*/ 0 h 4345791"/>
              <a:gd name="connsiteX0" fmla="*/ 0 w 360000"/>
              <a:gd name="connsiteY0" fmla="*/ 357188 h 4345791"/>
              <a:gd name="connsiteX1" fmla="*/ 360000 w 360000"/>
              <a:gd name="connsiteY1" fmla="*/ 0 h 4345791"/>
              <a:gd name="connsiteX2" fmla="*/ 360000 w 360000"/>
              <a:gd name="connsiteY2" fmla="*/ 4345791 h 4345791"/>
              <a:gd name="connsiteX3" fmla="*/ 0 w 360000"/>
              <a:gd name="connsiteY3" fmla="*/ 4345791 h 4345791"/>
              <a:gd name="connsiteX4" fmla="*/ 0 w 360000"/>
              <a:gd name="connsiteY4" fmla="*/ 357188 h 4345791"/>
              <a:gd name="connsiteX0" fmla="*/ 2381 w 362381"/>
              <a:gd name="connsiteY0" fmla="*/ 357188 h 4345791"/>
              <a:gd name="connsiteX1" fmla="*/ 362381 w 362381"/>
              <a:gd name="connsiteY1" fmla="*/ 0 h 4345791"/>
              <a:gd name="connsiteX2" fmla="*/ 362381 w 362381"/>
              <a:gd name="connsiteY2" fmla="*/ 4345791 h 4345791"/>
              <a:gd name="connsiteX3" fmla="*/ 0 w 362381"/>
              <a:gd name="connsiteY3" fmla="*/ 3993366 h 4345791"/>
              <a:gd name="connsiteX4" fmla="*/ 2381 w 362381"/>
              <a:gd name="connsiteY4" fmla="*/ 357188 h 43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1" h="4345791">
                <a:moveTo>
                  <a:pt x="2381" y="357188"/>
                </a:moveTo>
                <a:lnTo>
                  <a:pt x="362381" y="0"/>
                </a:lnTo>
                <a:lnTo>
                  <a:pt x="362381" y="4345791"/>
                </a:lnTo>
                <a:lnTo>
                  <a:pt x="0" y="3993366"/>
                </a:lnTo>
                <a:cubicBezTo>
                  <a:pt x="794" y="2781307"/>
                  <a:pt x="1587" y="1569247"/>
                  <a:pt x="2381" y="357188"/>
                </a:cubicBezTo>
                <a:close/>
              </a:path>
            </a:pathLst>
          </a:custGeom>
          <a:gradFill flip="none" rotWithShape="1">
            <a:gsLst>
              <a:gs pos="0">
                <a:srgbClr val="D17333"/>
              </a:gs>
              <a:gs pos="90000">
                <a:srgbClr val="DF9C70"/>
              </a:gs>
              <a:gs pos="11000">
                <a:srgbClr val="DF9C70"/>
              </a:gs>
              <a:gs pos="100000">
                <a:srgbClr val="D1733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33" name="Прямоугольник 32"/>
          <p:cNvSpPr/>
          <p:nvPr/>
        </p:nvSpPr>
        <p:spPr>
          <a:xfrm>
            <a:off x="979401" y="2810899"/>
            <a:ext cx="7810266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Безвозмездные поступления от физических и юридических лиц (добровольные пожертвования)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5370" y="4977318"/>
            <a:ext cx="4128135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>
                <a:solidFill>
                  <a:schemeClr val="bg1"/>
                </a:solidFill>
              </a:rPr>
              <a:t>Межбюджетные трансферты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06812" y="4037135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Дотации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06814" y="4676319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Субсидии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06813" y="5315503"/>
            <a:ext cx="3682856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Субвенции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06811" y="5954686"/>
            <a:ext cx="3682857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Иные межбюджетные трансферты</a:t>
            </a:r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4648671" y="4797318"/>
            <a:ext cx="479025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648671" y="3817150"/>
            <a:ext cx="479025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27000" sx="91000" sy="91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49848" y="1388846"/>
            <a:ext cx="2290498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58" name="Прямоугольник 57"/>
          <p:cNvSpPr/>
          <p:nvPr/>
        </p:nvSpPr>
        <p:spPr>
          <a:xfrm>
            <a:off x="5849848" y="991528"/>
            <a:ext cx="2282228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5370822" y="832672"/>
            <a:ext cx="479025" cy="105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sx="86000" sy="86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3158867" y="833594"/>
            <a:ext cx="479025" cy="10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152400" dir="10800000" sx="86000" sy="86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79401" y="1388846"/>
            <a:ext cx="2179466" cy="360000"/>
          </a:xfrm>
          <a:prstGeom prst="rect">
            <a:avLst/>
          </a:pr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/>
          </a:p>
        </p:txBody>
      </p:sp>
      <p:sp>
        <p:nvSpPr>
          <p:cNvPr id="61" name="Прямоугольник 60"/>
          <p:cNvSpPr/>
          <p:nvPr/>
        </p:nvSpPr>
        <p:spPr>
          <a:xfrm>
            <a:off x="575370" y="991528"/>
            <a:ext cx="2583497" cy="360000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9401" y="1388845"/>
            <a:ext cx="360000" cy="1782054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175800" y="1160158"/>
            <a:ext cx="2720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32" name="Полилиния 3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3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4047" y="285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3586A"/>
                </a:solidFill>
              </a:rPr>
              <a:t>Безвозмездные поступления в бюджет города </a:t>
            </a:r>
            <a:r>
              <a:rPr lang="ru-RU" b="1" dirty="0">
                <a:solidFill>
                  <a:srgbClr val="23586A"/>
                </a:solidFill>
              </a:rPr>
              <a:t>Твери за </a:t>
            </a:r>
            <a:r>
              <a:rPr lang="ru-RU" b="1" dirty="0" smtClean="0">
                <a:solidFill>
                  <a:srgbClr val="23586A"/>
                </a:solidFill>
              </a:rPr>
              <a:t>2022 год</a:t>
            </a:r>
            <a:endParaRPr lang="ru-RU" b="1" dirty="0">
              <a:solidFill>
                <a:srgbClr val="23586A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5426850"/>
              </p:ext>
            </p:extLst>
          </p:nvPr>
        </p:nvGraphicFramePr>
        <p:xfrm>
          <a:off x="391212" y="1558823"/>
          <a:ext cx="8257861" cy="41131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811160"/>
                <a:gridCol w="1676400"/>
                <a:gridCol w="1143000"/>
                <a:gridCol w="1159275"/>
              </a:tblGrid>
              <a:tr h="638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457303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Безвозмездные поступления, всего: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5  984,4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5 935,9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99,2 %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6024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Дотация на обеспечение сбалансированности</a:t>
                      </a:r>
                      <a:r>
                        <a:rPr lang="en-US" sz="1300" kern="1200" dirty="0" smtClean="0"/>
                        <a:t> </a:t>
                      </a:r>
                      <a:r>
                        <a:rPr lang="ru-RU" sz="1300" kern="1200" dirty="0" smtClean="0"/>
                        <a:t>бюджета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1,1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1,1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100%</a:t>
                      </a:r>
                      <a:endParaRPr lang="ru-RU" sz="1300" b="0" dirty="0"/>
                    </a:p>
                  </a:txBody>
                  <a:tcPr anchor="ctr"/>
                </a:tc>
              </a:tr>
              <a:tr h="45730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Субсидии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1 449,1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1 432,1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98,8%</a:t>
                      </a:r>
                      <a:endParaRPr lang="ru-RU" sz="1300" b="0" dirty="0"/>
                    </a:p>
                  </a:txBody>
                  <a:tcPr anchor="ctr"/>
                </a:tc>
              </a:tr>
              <a:tr h="45730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Субвенции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3 612,4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3 608,9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99,9 %</a:t>
                      </a:r>
                      <a:endParaRPr lang="ru-RU" sz="1300" dirty="0"/>
                    </a:p>
                  </a:txBody>
                  <a:tcPr anchor="ctr"/>
                </a:tc>
              </a:tr>
              <a:tr h="40982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Иные межбюджетные трансферты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921,8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920,7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99,9 %</a:t>
                      </a:r>
                      <a:endParaRPr lang="ru-RU" sz="1300" dirty="0"/>
                    </a:p>
                  </a:txBody>
                  <a:tcPr anchor="ctr"/>
                </a:tc>
              </a:tr>
              <a:tr h="109000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 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-26,9</a:t>
                      </a:r>
                      <a:endParaRPr lang="ru-RU" sz="1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90367" y="1151468"/>
            <a:ext cx="346709" cy="5012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698" y="1117600"/>
            <a:ext cx="347135" cy="50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99773" y="1115786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69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9162" y="0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по межбюджетным трансфертам в</a:t>
            </a:r>
            <a:r>
              <a:rPr lang="en-US" b="1" dirty="0">
                <a:solidFill>
                  <a:srgbClr val="23586A"/>
                </a:solidFill>
              </a:rPr>
              <a:t> </a:t>
            </a:r>
            <a:r>
              <a:rPr lang="ru-RU" b="1" dirty="0" smtClean="0">
                <a:solidFill>
                  <a:srgbClr val="23586A"/>
                </a:solidFill>
              </a:rPr>
              <a:t>2022 год</a:t>
            </a:r>
          </a:p>
          <a:p>
            <a:pPr algn="ctr"/>
            <a:r>
              <a:rPr lang="ru-RU" b="1" dirty="0" smtClean="0">
                <a:solidFill>
                  <a:srgbClr val="23586A"/>
                </a:solidFill>
              </a:rPr>
              <a:t> (без учета возврата)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9435" y="1626782"/>
            <a:ext cx="2520000" cy="2520000"/>
          </a:xfrm>
          <a:prstGeom prst="ellipse">
            <a:avLst/>
          </a:prstGeom>
          <a:noFill/>
          <a:ln w="444500">
            <a:solidFill>
              <a:srgbClr val="F2D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>
            <a:spLocks noChangeAspect="1"/>
          </p:cNvSpPr>
          <p:nvPr/>
        </p:nvSpPr>
        <p:spPr>
          <a:xfrm>
            <a:off x="704686" y="1628383"/>
            <a:ext cx="2520000" cy="2520000"/>
          </a:xfrm>
          <a:prstGeom prst="arc">
            <a:avLst>
              <a:gd name="adj1" fmla="val 16200000"/>
              <a:gd name="adj2" fmla="val 13448934"/>
            </a:avLst>
          </a:prstGeom>
          <a:ln w="4445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017093" y="878988"/>
            <a:ext cx="1440000" cy="1440000"/>
          </a:xfrm>
          <a:prstGeom prst="ellipse">
            <a:avLst/>
          </a:prstGeom>
          <a:noFill/>
          <a:ln w="190500">
            <a:solidFill>
              <a:srgbClr val="AB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>
            <a:spLocks noChangeAspect="1"/>
          </p:cNvSpPr>
          <p:nvPr/>
        </p:nvSpPr>
        <p:spPr>
          <a:xfrm>
            <a:off x="4017093" y="878988"/>
            <a:ext cx="1440000" cy="1440000"/>
          </a:xfrm>
          <a:prstGeom prst="arc">
            <a:avLst>
              <a:gd name="adj1" fmla="val 16200000"/>
              <a:gd name="adj2" fmla="val 15941647"/>
            </a:avLst>
          </a:prstGeom>
          <a:ln w="1905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906939" y="1851287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B473A"/>
                </a:solidFill>
              </a:rPr>
              <a:t>5 984,4</a:t>
            </a:r>
          </a:p>
          <a:p>
            <a:pPr algn="ctr"/>
            <a:r>
              <a:rPr lang="ru-RU" sz="2400" b="1" dirty="0" smtClean="0">
                <a:solidFill>
                  <a:srgbClr val="AB473A"/>
                </a:solidFill>
              </a:rPr>
              <a:t>5 962,8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99,6 %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142204" y="4574235"/>
            <a:ext cx="12533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1 449,1</a:t>
            </a:r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1 432,1</a:t>
            </a: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98,8%</a:t>
            </a:r>
            <a:endParaRPr lang="ru-RU" sz="1400" dirty="0">
              <a:solidFill>
                <a:srgbClr val="7A243D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3361939" y="1981200"/>
            <a:ext cx="409961" cy="243157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DF9C70"/>
                </a:gs>
                <a:gs pos="38000">
                  <a:srgbClr val="7A24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>
            <a:spLocks noChangeAspect="1"/>
          </p:cNvSpPr>
          <p:nvPr/>
        </p:nvSpPr>
        <p:spPr>
          <a:xfrm>
            <a:off x="4971480" y="2600826"/>
            <a:ext cx="1440000" cy="1440000"/>
          </a:xfrm>
          <a:prstGeom prst="ellipse">
            <a:avLst/>
          </a:prstGeom>
          <a:noFill/>
          <a:ln w="190500">
            <a:solidFill>
              <a:srgbClr val="AB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уга 73"/>
          <p:cNvSpPr>
            <a:spLocks noChangeAspect="1"/>
          </p:cNvSpPr>
          <p:nvPr/>
        </p:nvSpPr>
        <p:spPr>
          <a:xfrm>
            <a:off x="4971480" y="2600826"/>
            <a:ext cx="1440000" cy="1440000"/>
          </a:xfrm>
          <a:prstGeom prst="arc">
            <a:avLst>
              <a:gd name="adj1" fmla="val 16200000"/>
              <a:gd name="adj2" fmla="val 15852695"/>
            </a:avLst>
          </a:prstGeom>
          <a:ln w="1905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>
            <a:spLocks noChangeAspect="1"/>
          </p:cNvSpPr>
          <p:nvPr/>
        </p:nvSpPr>
        <p:spPr>
          <a:xfrm>
            <a:off x="4144036" y="967097"/>
            <a:ext cx="12533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3 612,4</a:t>
            </a:r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3 608,9</a:t>
            </a: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99,9 %</a:t>
            </a:r>
            <a:endParaRPr lang="ru-RU" sz="1400" dirty="0">
              <a:solidFill>
                <a:srgbClr val="7A243D"/>
              </a:solidFill>
            </a:endParaRPr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4086943" y="4500464"/>
            <a:ext cx="1440000" cy="1440000"/>
          </a:xfrm>
          <a:prstGeom prst="ellipse">
            <a:avLst/>
          </a:prstGeom>
          <a:noFill/>
          <a:ln w="190500">
            <a:solidFill>
              <a:srgbClr val="AB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>
            <a:spLocks noChangeAspect="1"/>
          </p:cNvSpPr>
          <p:nvPr/>
        </p:nvSpPr>
        <p:spPr>
          <a:xfrm>
            <a:off x="4099643" y="4508390"/>
            <a:ext cx="1406618" cy="1406618"/>
          </a:xfrm>
          <a:prstGeom prst="arc">
            <a:avLst>
              <a:gd name="adj1" fmla="val 16200000"/>
              <a:gd name="adj2" fmla="val 9814601"/>
            </a:avLst>
          </a:prstGeom>
          <a:ln w="1905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5078747" y="2709311"/>
            <a:ext cx="12533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921,8</a:t>
            </a:r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920,7</a:t>
            </a: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99,9 %</a:t>
            </a:r>
            <a:endParaRPr lang="ru-RU" sz="1400" dirty="0">
              <a:solidFill>
                <a:srgbClr val="7A243D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599720" y="3284969"/>
            <a:ext cx="1075647" cy="14822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DF9C70"/>
                </a:gs>
                <a:gs pos="38000">
                  <a:srgbClr val="7A24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3088811" y="4128330"/>
            <a:ext cx="870939" cy="554988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DF9C70"/>
                </a:gs>
                <a:gs pos="38000">
                  <a:srgbClr val="7A24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5470496" y="4878553"/>
            <a:ext cx="1800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субсидии </a:t>
            </a:r>
            <a:endParaRPr lang="ru-RU" dirty="0">
              <a:solidFill>
                <a:srgbClr val="AB473A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501166" y="1178289"/>
            <a:ext cx="1672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400802" y="3006185"/>
            <a:ext cx="2186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иные </a:t>
            </a:r>
          </a:p>
          <a:p>
            <a:pPr algn="ctr"/>
            <a:r>
              <a:rPr lang="ru-RU" dirty="0"/>
              <a:t>межбюджетные трансферты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75456" y="759446"/>
            <a:ext cx="265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Всего </a:t>
            </a:r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8096873" y="60972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34" name="Полилиния 3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33</a:t>
            </a:fld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2019300" y="4457700"/>
            <a:ext cx="6350" cy="254000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DF9C70"/>
                </a:gs>
                <a:gs pos="38000">
                  <a:srgbClr val="7A243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860550" y="6083300"/>
            <a:ext cx="2343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дотация</a:t>
            </a:r>
            <a:endParaRPr lang="ru-RU" dirty="0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1209896" y="4883454"/>
            <a:ext cx="1440000" cy="1440000"/>
          </a:xfrm>
          <a:prstGeom prst="ellipse">
            <a:avLst/>
          </a:prstGeom>
          <a:noFill/>
          <a:ln w="190500">
            <a:solidFill>
              <a:srgbClr val="7A24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1298794" y="4983831"/>
            <a:ext cx="12533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1,1</a:t>
            </a:r>
          </a:p>
          <a:p>
            <a:pPr algn="ctr"/>
            <a:r>
              <a:rPr lang="ru-RU" sz="1400" b="1" dirty="0" smtClean="0">
                <a:solidFill>
                  <a:srgbClr val="7A243D"/>
                </a:solidFill>
              </a:rPr>
              <a:t>1,1</a:t>
            </a: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100%</a:t>
            </a:r>
            <a:endParaRPr lang="ru-RU" sz="1400" dirty="0">
              <a:solidFill>
                <a:srgbClr val="7A24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Поступление субвенций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3150" y="3220161"/>
            <a:ext cx="2556637" cy="362381"/>
          </a:xfrm>
          <a:custGeom>
            <a:avLst/>
            <a:gdLst>
              <a:gd name="connsiteX0" fmla="*/ 0 w 2556637"/>
              <a:gd name="connsiteY0" fmla="*/ 0 h 360000"/>
              <a:gd name="connsiteX1" fmla="*/ 2556637 w 2556637"/>
              <a:gd name="connsiteY1" fmla="*/ 0 h 360000"/>
              <a:gd name="connsiteX2" fmla="*/ 2556637 w 2556637"/>
              <a:gd name="connsiteY2" fmla="*/ 360000 h 360000"/>
              <a:gd name="connsiteX3" fmla="*/ 0 w 2556637"/>
              <a:gd name="connsiteY3" fmla="*/ 360000 h 360000"/>
              <a:gd name="connsiteX4" fmla="*/ 0 w 2556637"/>
              <a:gd name="connsiteY4" fmla="*/ 0 h 360000"/>
              <a:gd name="connsiteX0" fmla="*/ 347662 w 2556637"/>
              <a:gd name="connsiteY0" fmla="*/ 0 h 362381"/>
              <a:gd name="connsiteX1" fmla="*/ 2556637 w 2556637"/>
              <a:gd name="connsiteY1" fmla="*/ 2381 h 362381"/>
              <a:gd name="connsiteX2" fmla="*/ 2556637 w 2556637"/>
              <a:gd name="connsiteY2" fmla="*/ 362381 h 362381"/>
              <a:gd name="connsiteX3" fmla="*/ 0 w 2556637"/>
              <a:gd name="connsiteY3" fmla="*/ 362381 h 362381"/>
              <a:gd name="connsiteX4" fmla="*/ 347662 w 2556637"/>
              <a:gd name="connsiteY4" fmla="*/ 0 h 36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637" h="362381">
                <a:moveTo>
                  <a:pt x="347662" y="0"/>
                </a:moveTo>
                <a:lnTo>
                  <a:pt x="2556637" y="2381"/>
                </a:lnTo>
                <a:lnTo>
                  <a:pt x="2556637" y="362381"/>
                </a:lnTo>
                <a:lnTo>
                  <a:pt x="0" y="362381"/>
                </a:lnTo>
                <a:lnTo>
                  <a:pt x="347662" y="0"/>
                </a:lnTo>
                <a:close/>
              </a:path>
            </a:pathLst>
          </a:cu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2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8506" y="4992669"/>
            <a:ext cx="2159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F9C70"/>
                </a:solidFill>
              </a:rPr>
              <a:t>Реализация </a:t>
            </a:r>
            <a:r>
              <a:rPr lang="ru-RU" sz="1400" b="1" dirty="0">
                <a:solidFill>
                  <a:srgbClr val="DF9C70"/>
                </a:solidFill>
              </a:rPr>
              <a:t>прав граждан в области </a:t>
            </a:r>
            <a:r>
              <a:rPr lang="ru-RU" sz="1400" b="1" dirty="0" smtClean="0">
                <a:solidFill>
                  <a:srgbClr val="DF9C70"/>
                </a:solidFill>
              </a:rPr>
              <a:t>образования</a:t>
            </a:r>
          </a:p>
          <a:p>
            <a:pPr algn="ctr"/>
            <a:r>
              <a:rPr lang="ru-RU" b="1" dirty="0" smtClean="0">
                <a:solidFill>
                  <a:srgbClr val="DF9C70"/>
                </a:solidFill>
              </a:rPr>
              <a:t>3 347,4 </a:t>
            </a:r>
            <a:r>
              <a:rPr lang="ru-RU" sz="1400" b="1" dirty="0" err="1" smtClean="0">
                <a:solidFill>
                  <a:srgbClr val="DF9C70"/>
                </a:solidFill>
              </a:rPr>
              <a:t>млн</a:t>
            </a:r>
            <a:r>
              <a:rPr lang="ru-RU" sz="1400" b="1" dirty="0" smtClean="0">
                <a:solidFill>
                  <a:srgbClr val="DF9C70"/>
                </a:solidFill>
              </a:rPr>
              <a:t> руб. </a:t>
            </a:r>
            <a:endParaRPr lang="ru-RU" sz="1400" b="1" dirty="0">
              <a:solidFill>
                <a:srgbClr val="DF9C7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0632" y="5088376"/>
            <a:ext cx="2264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AB473A"/>
                </a:solidFill>
              </a:rPr>
              <a:t>Реализация прав детей-сирот, детей, оставшихся без попечения </a:t>
            </a:r>
            <a:r>
              <a:rPr lang="ru-RU" sz="1400" b="1" dirty="0" smtClean="0">
                <a:solidFill>
                  <a:srgbClr val="AB473A"/>
                </a:solidFill>
              </a:rPr>
              <a:t>родителей</a:t>
            </a:r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111,8 </a:t>
            </a:r>
            <a:r>
              <a:rPr lang="ru-RU" sz="1400" b="1" dirty="0" err="1" smtClean="0">
                <a:solidFill>
                  <a:srgbClr val="AB473A"/>
                </a:solidFill>
              </a:rPr>
              <a:t>млн</a:t>
            </a:r>
            <a:r>
              <a:rPr lang="ru-RU" sz="1400" b="1" dirty="0" smtClean="0">
                <a:solidFill>
                  <a:srgbClr val="AB473A"/>
                </a:solidFill>
              </a:rPr>
              <a:t> руб.</a:t>
            </a:r>
            <a:endParaRPr lang="ru-RU" sz="1400" b="1" dirty="0">
              <a:solidFill>
                <a:srgbClr val="AB473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63258" y="4985494"/>
            <a:ext cx="23266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A243D"/>
                </a:solidFill>
              </a:rPr>
              <a:t>Ежемесячное денежное вознаграждение за классное руководство педагогическим работникам</a:t>
            </a:r>
          </a:p>
          <a:p>
            <a:pPr algn="ctr"/>
            <a:r>
              <a:rPr lang="ru-RU" sz="1400" b="1" dirty="0" smtClean="0">
                <a:solidFill>
                  <a:srgbClr val="7A243D"/>
                </a:solidFill>
              </a:rPr>
              <a:t>142,2 млн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87353" y="4992955"/>
            <a:ext cx="1600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E3E42"/>
                </a:solidFill>
              </a:rPr>
              <a:t>Иные переданные государственные </a:t>
            </a:r>
            <a:r>
              <a:rPr lang="ru-RU" sz="1400" b="1" dirty="0" smtClean="0">
                <a:solidFill>
                  <a:srgbClr val="2E3E42"/>
                </a:solidFill>
              </a:rPr>
              <a:t>полномочия</a:t>
            </a:r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7,5 </a:t>
            </a:r>
            <a:r>
              <a:rPr lang="ru-RU" sz="1400" b="1" dirty="0" err="1" smtClean="0">
                <a:solidFill>
                  <a:srgbClr val="2E3E42"/>
                </a:solidFill>
              </a:rPr>
              <a:t>млн</a:t>
            </a:r>
            <a:r>
              <a:rPr lang="ru-RU" sz="1400" b="1" dirty="0" smtClean="0">
                <a:solidFill>
                  <a:srgbClr val="2E3E42"/>
                </a:solidFill>
              </a:rPr>
              <a:t> руб.</a:t>
            </a:r>
            <a:endParaRPr lang="ru-RU" sz="1400" b="1" dirty="0">
              <a:solidFill>
                <a:srgbClr val="2E3E42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890406" y="3581863"/>
            <a:ext cx="725678" cy="1402859"/>
          </a:xfrm>
          <a:prstGeom prst="downArrow">
            <a:avLst>
              <a:gd name="adj1" fmla="val 49472"/>
              <a:gd name="adj2" fmla="val 35171"/>
            </a:avLst>
          </a:prstGeom>
          <a:gradFill>
            <a:gsLst>
              <a:gs pos="0">
                <a:srgbClr val="D17333"/>
              </a:gs>
              <a:gs pos="64000">
                <a:srgbClr val="DF9C70"/>
              </a:gs>
              <a:gs pos="32000">
                <a:srgbClr val="DF9C70"/>
              </a:gs>
              <a:gs pos="78000">
                <a:srgbClr val="D17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159461" y="4087122"/>
            <a:ext cx="725678" cy="897601"/>
          </a:xfrm>
          <a:prstGeom prst="downArrow">
            <a:avLst>
              <a:gd name="adj1" fmla="val 49472"/>
              <a:gd name="adj2" fmla="val 35171"/>
            </a:avLst>
          </a:prstGeom>
          <a:gradFill>
            <a:gsLst>
              <a:gs pos="0">
                <a:srgbClr val="7B3329"/>
              </a:gs>
              <a:gs pos="64000">
                <a:srgbClr val="AB473A"/>
              </a:gs>
              <a:gs pos="32000">
                <a:srgbClr val="AB473A"/>
              </a:gs>
              <a:gs pos="97000">
                <a:srgbClr val="7B33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61352" y="4087122"/>
            <a:ext cx="725678" cy="888076"/>
          </a:xfrm>
          <a:prstGeom prst="downArrow">
            <a:avLst>
              <a:gd name="adj1" fmla="val 49472"/>
              <a:gd name="adj2" fmla="val 35171"/>
            </a:avLst>
          </a:prstGeom>
          <a:gradFill>
            <a:gsLst>
              <a:gs pos="0">
                <a:srgbClr val="501828"/>
              </a:gs>
              <a:gs pos="64000">
                <a:srgbClr val="7A243D"/>
              </a:gs>
              <a:gs pos="32000">
                <a:srgbClr val="7A243D"/>
              </a:gs>
              <a:gs pos="97000">
                <a:srgbClr val="5018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726201" y="3581863"/>
            <a:ext cx="725678" cy="1402860"/>
          </a:xfrm>
          <a:prstGeom prst="downArrow">
            <a:avLst>
              <a:gd name="adj1" fmla="val 49472"/>
              <a:gd name="adj2" fmla="val 35171"/>
            </a:avLst>
          </a:prstGeom>
          <a:gradFill>
            <a:gsLst>
              <a:gs pos="0">
                <a:srgbClr val="2E3E42"/>
              </a:gs>
              <a:gs pos="75000">
                <a:srgbClr val="466066"/>
              </a:gs>
              <a:gs pos="26000">
                <a:srgbClr val="466066"/>
              </a:gs>
              <a:gs pos="100000">
                <a:srgbClr val="2E3E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43275" y="3727123"/>
            <a:ext cx="799624" cy="360000"/>
          </a:xfrm>
          <a:custGeom>
            <a:avLst/>
            <a:gdLst>
              <a:gd name="connsiteX0" fmla="*/ 0 w 799624"/>
              <a:gd name="connsiteY0" fmla="*/ 0 h 360000"/>
              <a:gd name="connsiteX1" fmla="*/ 799624 w 799624"/>
              <a:gd name="connsiteY1" fmla="*/ 0 h 360000"/>
              <a:gd name="connsiteX2" fmla="*/ 799624 w 799624"/>
              <a:gd name="connsiteY2" fmla="*/ 360000 h 360000"/>
              <a:gd name="connsiteX3" fmla="*/ 0 w 799624"/>
              <a:gd name="connsiteY3" fmla="*/ 360000 h 360000"/>
              <a:gd name="connsiteX4" fmla="*/ 0 w 799624"/>
              <a:gd name="connsiteY4" fmla="*/ 0 h 360000"/>
              <a:gd name="connsiteX0" fmla="*/ 364332 w 799624"/>
              <a:gd name="connsiteY0" fmla="*/ 2381 h 360000"/>
              <a:gd name="connsiteX1" fmla="*/ 799624 w 799624"/>
              <a:gd name="connsiteY1" fmla="*/ 0 h 360000"/>
              <a:gd name="connsiteX2" fmla="*/ 799624 w 799624"/>
              <a:gd name="connsiteY2" fmla="*/ 360000 h 360000"/>
              <a:gd name="connsiteX3" fmla="*/ 0 w 799624"/>
              <a:gd name="connsiteY3" fmla="*/ 360000 h 360000"/>
              <a:gd name="connsiteX4" fmla="*/ 364332 w 799624"/>
              <a:gd name="connsiteY4" fmla="*/ 2381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624" h="360000">
                <a:moveTo>
                  <a:pt x="364332" y="2381"/>
                </a:moveTo>
                <a:lnTo>
                  <a:pt x="799624" y="0"/>
                </a:lnTo>
                <a:lnTo>
                  <a:pt x="799624" y="360000"/>
                </a:lnTo>
                <a:lnTo>
                  <a:pt x="0" y="360000"/>
                </a:lnTo>
                <a:lnTo>
                  <a:pt x="364332" y="2381"/>
                </a:lnTo>
                <a:close/>
              </a:path>
            </a:pathLst>
          </a:custGeom>
          <a:gradFill flip="none" rotWithShape="1">
            <a:gsLst>
              <a:gs pos="35000">
                <a:srgbClr val="7B3329"/>
              </a:gs>
              <a:gs pos="70000">
                <a:srgbClr val="AB473A"/>
              </a:gs>
              <a:gs pos="56000">
                <a:srgbClr val="AB473A"/>
              </a:gs>
              <a:gs pos="91000">
                <a:srgbClr val="7B332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6141" y="3731755"/>
            <a:ext cx="1095814" cy="360000"/>
          </a:xfrm>
          <a:custGeom>
            <a:avLst/>
            <a:gdLst>
              <a:gd name="connsiteX0" fmla="*/ 0 w 1095814"/>
              <a:gd name="connsiteY0" fmla="*/ 0 h 360000"/>
              <a:gd name="connsiteX1" fmla="*/ 1095814 w 1095814"/>
              <a:gd name="connsiteY1" fmla="*/ 0 h 360000"/>
              <a:gd name="connsiteX2" fmla="*/ 1095814 w 1095814"/>
              <a:gd name="connsiteY2" fmla="*/ 360000 h 360000"/>
              <a:gd name="connsiteX3" fmla="*/ 0 w 1095814"/>
              <a:gd name="connsiteY3" fmla="*/ 360000 h 360000"/>
              <a:gd name="connsiteX4" fmla="*/ 0 w 1095814"/>
              <a:gd name="connsiteY4" fmla="*/ 0 h 360000"/>
              <a:gd name="connsiteX0" fmla="*/ 0 w 1095814"/>
              <a:gd name="connsiteY0" fmla="*/ 0 h 360000"/>
              <a:gd name="connsiteX1" fmla="*/ 746564 w 1095814"/>
              <a:gd name="connsiteY1" fmla="*/ 3175 h 360000"/>
              <a:gd name="connsiteX2" fmla="*/ 1095814 w 1095814"/>
              <a:gd name="connsiteY2" fmla="*/ 360000 h 360000"/>
              <a:gd name="connsiteX3" fmla="*/ 0 w 1095814"/>
              <a:gd name="connsiteY3" fmla="*/ 360000 h 360000"/>
              <a:gd name="connsiteX4" fmla="*/ 0 w 1095814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814" h="360000">
                <a:moveTo>
                  <a:pt x="0" y="0"/>
                </a:moveTo>
                <a:lnTo>
                  <a:pt x="746564" y="3175"/>
                </a:lnTo>
                <a:lnTo>
                  <a:pt x="1095814" y="360000"/>
                </a:ln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">
                <a:srgbClr val="501828"/>
              </a:gs>
              <a:gs pos="58000">
                <a:srgbClr val="7A243D"/>
              </a:gs>
              <a:gs pos="47554">
                <a:srgbClr val="7A243D"/>
              </a:gs>
              <a:gs pos="27000">
                <a:srgbClr val="7A243D"/>
              </a:gs>
              <a:gs pos="84000">
                <a:srgbClr val="50182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9384" y="3219484"/>
            <a:ext cx="2758315" cy="362381"/>
          </a:xfrm>
          <a:custGeom>
            <a:avLst/>
            <a:gdLst>
              <a:gd name="connsiteX0" fmla="*/ 0 w 2758315"/>
              <a:gd name="connsiteY0" fmla="*/ 0 h 360000"/>
              <a:gd name="connsiteX1" fmla="*/ 2758315 w 2758315"/>
              <a:gd name="connsiteY1" fmla="*/ 0 h 360000"/>
              <a:gd name="connsiteX2" fmla="*/ 2758315 w 2758315"/>
              <a:gd name="connsiteY2" fmla="*/ 360000 h 360000"/>
              <a:gd name="connsiteX3" fmla="*/ 0 w 2758315"/>
              <a:gd name="connsiteY3" fmla="*/ 360000 h 360000"/>
              <a:gd name="connsiteX4" fmla="*/ 0 w 2758315"/>
              <a:gd name="connsiteY4" fmla="*/ 0 h 360000"/>
              <a:gd name="connsiteX0" fmla="*/ 0 w 2758315"/>
              <a:gd name="connsiteY0" fmla="*/ 2381 h 362381"/>
              <a:gd name="connsiteX1" fmla="*/ 2410652 w 2758315"/>
              <a:gd name="connsiteY1" fmla="*/ 0 h 362381"/>
              <a:gd name="connsiteX2" fmla="*/ 2758315 w 2758315"/>
              <a:gd name="connsiteY2" fmla="*/ 362381 h 362381"/>
              <a:gd name="connsiteX3" fmla="*/ 0 w 2758315"/>
              <a:gd name="connsiteY3" fmla="*/ 362381 h 362381"/>
              <a:gd name="connsiteX4" fmla="*/ 0 w 2758315"/>
              <a:gd name="connsiteY4" fmla="*/ 2381 h 36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315" h="362381">
                <a:moveTo>
                  <a:pt x="0" y="2381"/>
                </a:moveTo>
                <a:lnTo>
                  <a:pt x="2410652" y="0"/>
                </a:lnTo>
                <a:lnTo>
                  <a:pt x="2758315" y="362381"/>
                </a:lnTo>
                <a:lnTo>
                  <a:pt x="0" y="362381"/>
                </a:lnTo>
                <a:lnTo>
                  <a:pt x="0" y="2381"/>
                </a:lnTo>
                <a:close/>
              </a:path>
            </a:pathLst>
          </a:custGeom>
          <a:gradFill flip="none" rotWithShape="1">
            <a:gsLst>
              <a:gs pos="0">
                <a:srgbClr val="2E3E42"/>
              </a:gs>
              <a:gs pos="82000">
                <a:srgbClr val="466066"/>
              </a:gs>
              <a:gs pos="10000">
                <a:srgbClr val="466066"/>
              </a:gs>
              <a:gs pos="100000">
                <a:srgbClr val="2E3E4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2899" y="2340945"/>
            <a:ext cx="360000" cy="1746177"/>
          </a:xfrm>
          <a:custGeom>
            <a:avLst/>
            <a:gdLst>
              <a:gd name="connsiteX0" fmla="*/ 0 w 360000"/>
              <a:gd name="connsiteY0" fmla="*/ 0 h 1746177"/>
              <a:gd name="connsiteX1" fmla="*/ 360000 w 360000"/>
              <a:gd name="connsiteY1" fmla="*/ 0 h 1746177"/>
              <a:gd name="connsiteX2" fmla="*/ 360000 w 360000"/>
              <a:gd name="connsiteY2" fmla="*/ 1746177 h 1746177"/>
              <a:gd name="connsiteX3" fmla="*/ 0 w 360000"/>
              <a:gd name="connsiteY3" fmla="*/ 1746177 h 1746177"/>
              <a:gd name="connsiteX4" fmla="*/ 0 w 360000"/>
              <a:gd name="connsiteY4" fmla="*/ 0 h 1746177"/>
              <a:gd name="connsiteX0" fmla="*/ 0 w 360000"/>
              <a:gd name="connsiteY0" fmla="*/ 0 h 1746177"/>
              <a:gd name="connsiteX1" fmla="*/ 360000 w 360000"/>
              <a:gd name="connsiteY1" fmla="*/ 0 h 1746177"/>
              <a:gd name="connsiteX2" fmla="*/ 360000 w 360000"/>
              <a:gd name="connsiteY2" fmla="*/ 1384227 h 1746177"/>
              <a:gd name="connsiteX3" fmla="*/ 0 w 360000"/>
              <a:gd name="connsiteY3" fmla="*/ 1746177 h 1746177"/>
              <a:gd name="connsiteX4" fmla="*/ 0 w 360000"/>
              <a:gd name="connsiteY4" fmla="*/ 0 h 17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46177">
                <a:moveTo>
                  <a:pt x="0" y="0"/>
                </a:moveTo>
                <a:lnTo>
                  <a:pt x="360000" y="0"/>
                </a:lnTo>
                <a:lnTo>
                  <a:pt x="360000" y="1384227"/>
                </a:lnTo>
                <a:lnTo>
                  <a:pt x="0" y="17461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000">
                <a:srgbClr val="7B3329"/>
              </a:gs>
              <a:gs pos="70000">
                <a:srgbClr val="AB473A"/>
              </a:gs>
              <a:gs pos="19000">
                <a:srgbClr val="AB473A"/>
              </a:gs>
              <a:gs pos="97000">
                <a:srgbClr val="7B33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43760" y="2340946"/>
            <a:ext cx="362381" cy="1746176"/>
          </a:xfrm>
          <a:custGeom>
            <a:avLst/>
            <a:gdLst>
              <a:gd name="connsiteX0" fmla="*/ 0 w 360000"/>
              <a:gd name="connsiteY0" fmla="*/ 0 h 1746176"/>
              <a:gd name="connsiteX1" fmla="*/ 360000 w 360000"/>
              <a:gd name="connsiteY1" fmla="*/ 0 h 1746176"/>
              <a:gd name="connsiteX2" fmla="*/ 360000 w 360000"/>
              <a:gd name="connsiteY2" fmla="*/ 1746176 h 1746176"/>
              <a:gd name="connsiteX3" fmla="*/ 0 w 360000"/>
              <a:gd name="connsiteY3" fmla="*/ 1746176 h 1746176"/>
              <a:gd name="connsiteX4" fmla="*/ 0 w 360000"/>
              <a:gd name="connsiteY4" fmla="*/ 0 h 1746176"/>
              <a:gd name="connsiteX0" fmla="*/ 2381 w 362381"/>
              <a:gd name="connsiteY0" fmla="*/ 0 h 1746176"/>
              <a:gd name="connsiteX1" fmla="*/ 362381 w 362381"/>
              <a:gd name="connsiteY1" fmla="*/ 0 h 1746176"/>
              <a:gd name="connsiteX2" fmla="*/ 362381 w 362381"/>
              <a:gd name="connsiteY2" fmla="*/ 1746176 h 1746176"/>
              <a:gd name="connsiteX3" fmla="*/ 0 w 362381"/>
              <a:gd name="connsiteY3" fmla="*/ 1396132 h 1746176"/>
              <a:gd name="connsiteX4" fmla="*/ 2381 w 362381"/>
              <a:gd name="connsiteY4" fmla="*/ 0 h 17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381" h="1746176">
                <a:moveTo>
                  <a:pt x="2381" y="0"/>
                </a:moveTo>
                <a:lnTo>
                  <a:pt x="362381" y="0"/>
                </a:lnTo>
                <a:lnTo>
                  <a:pt x="362381" y="1746176"/>
                </a:lnTo>
                <a:lnTo>
                  <a:pt x="0" y="1396132"/>
                </a:lnTo>
                <a:cubicBezTo>
                  <a:pt x="794" y="930755"/>
                  <a:pt x="1587" y="465377"/>
                  <a:pt x="2381" y="0"/>
                </a:cubicBezTo>
                <a:close/>
              </a:path>
            </a:pathLst>
          </a:custGeom>
          <a:gradFill>
            <a:gsLst>
              <a:gs pos="8000">
                <a:srgbClr val="501828"/>
              </a:gs>
              <a:gs pos="70000">
                <a:srgbClr val="7A243D"/>
              </a:gs>
              <a:gs pos="19000">
                <a:srgbClr val="7A243D"/>
              </a:gs>
              <a:gs pos="97000">
                <a:srgbClr val="5018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49385" y="2340945"/>
            <a:ext cx="360000" cy="1240919"/>
          </a:xfrm>
          <a:custGeom>
            <a:avLst/>
            <a:gdLst>
              <a:gd name="connsiteX0" fmla="*/ 0 w 360000"/>
              <a:gd name="connsiteY0" fmla="*/ 0 h 1240919"/>
              <a:gd name="connsiteX1" fmla="*/ 360000 w 360000"/>
              <a:gd name="connsiteY1" fmla="*/ 0 h 1240919"/>
              <a:gd name="connsiteX2" fmla="*/ 360000 w 360000"/>
              <a:gd name="connsiteY2" fmla="*/ 1240919 h 1240919"/>
              <a:gd name="connsiteX3" fmla="*/ 0 w 360000"/>
              <a:gd name="connsiteY3" fmla="*/ 1240919 h 1240919"/>
              <a:gd name="connsiteX4" fmla="*/ 0 w 360000"/>
              <a:gd name="connsiteY4" fmla="*/ 0 h 1240919"/>
              <a:gd name="connsiteX0" fmla="*/ 0 w 360000"/>
              <a:gd name="connsiteY0" fmla="*/ 0 h 1240919"/>
              <a:gd name="connsiteX1" fmla="*/ 360000 w 360000"/>
              <a:gd name="connsiteY1" fmla="*/ 0 h 1240919"/>
              <a:gd name="connsiteX2" fmla="*/ 360000 w 360000"/>
              <a:gd name="connsiteY2" fmla="*/ 1240919 h 1240919"/>
              <a:gd name="connsiteX3" fmla="*/ 2382 w 360000"/>
              <a:gd name="connsiteY3" fmla="*/ 883731 h 1240919"/>
              <a:gd name="connsiteX4" fmla="*/ 0 w 360000"/>
              <a:gd name="connsiteY4" fmla="*/ 0 h 124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240919">
                <a:moveTo>
                  <a:pt x="0" y="0"/>
                </a:moveTo>
                <a:lnTo>
                  <a:pt x="360000" y="0"/>
                </a:lnTo>
                <a:lnTo>
                  <a:pt x="360000" y="1240919"/>
                </a:lnTo>
                <a:lnTo>
                  <a:pt x="2382" y="8837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E3E42"/>
              </a:gs>
              <a:gs pos="60000">
                <a:srgbClr val="466066"/>
              </a:gs>
              <a:gs pos="25000">
                <a:srgbClr val="466066"/>
              </a:gs>
              <a:gs pos="100000">
                <a:srgbClr val="2E3E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29786" y="2344160"/>
            <a:ext cx="360000" cy="1237705"/>
          </a:xfrm>
          <a:custGeom>
            <a:avLst/>
            <a:gdLst>
              <a:gd name="connsiteX0" fmla="*/ 0 w 360000"/>
              <a:gd name="connsiteY0" fmla="*/ 0 h 1237705"/>
              <a:gd name="connsiteX1" fmla="*/ 360000 w 360000"/>
              <a:gd name="connsiteY1" fmla="*/ 0 h 1237705"/>
              <a:gd name="connsiteX2" fmla="*/ 360000 w 360000"/>
              <a:gd name="connsiteY2" fmla="*/ 1237705 h 1237705"/>
              <a:gd name="connsiteX3" fmla="*/ 0 w 360000"/>
              <a:gd name="connsiteY3" fmla="*/ 1237705 h 1237705"/>
              <a:gd name="connsiteX4" fmla="*/ 0 w 360000"/>
              <a:gd name="connsiteY4" fmla="*/ 0 h 1237705"/>
              <a:gd name="connsiteX0" fmla="*/ 0 w 360000"/>
              <a:gd name="connsiteY0" fmla="*/ 0 h 1237705"/>
              <a:gd name="connsiteX1" fmla="*/ 360000 w 360000"/>
              <a:gd name="connsiteY1" fmla="*/ 0 h 1237705"/>
              <a:gd name="connsiteX2" fmla="*/ 360000 w 360000"/>
              <a:gd name="connsiteY2" fmla="*/ 873374 h 1237705"/>
              <a:gd name="connsiteX3" fmla="*/ 0 w 360000"/>
              <a:gd name="connsiteY3" fmla="*/ 1237705 h 1237705"/>
              <a:gd name="connsiteX4" fmla="*/ 0 w 360000"/>
              <a:gd name="connsiteY4" fmla="*/ 0 h 123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237705">
                <a:moveTo>
                  <a:pt x="0" y="0"/>
                </a:moveTo>
                <a:lnTo>
                  <a:pt x="360000" y="0"/>
                </a:lnTo>
                <a:lnTo>
                  <a:pt x="360000" y="873374"/>
                </a:lnTo>
                <a:lnTo>
                  <a:pt x="0" y="12377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000">
                <a:srgbClr val="D17333"/>
              </a:gs>
              <a:gs pos="64000">
                <a:srgbClr val="DF9C70"/>
              </a:gs>
              <a:gs pos="19000">
                <a:srgbClr val="DF9C70"/>
              </a:gs>
              <a:gs pos="78000">
                <a:srgbClr val="D17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74266" y="1808990"/>
            <a:ext cx="2197436" cy="53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889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74675" y="1693802"/>
            <a:ext cx="2197436" cy="53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88900" dir="16200000" sx="90000" sy="9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61283" y="1646687"/>
            <a:ext cx="188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Субвенции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608,9 млн.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142899" y="1077546"/>
            <a:ext cx="360000" cy="608020"/>
          </a:xfrm>
          <a:prstGeom prst="rect">
            <a:avLst/>
          </a:prstGeom>
          <a:gradFill>
            <a:gsLst>
              <a:gs pos="50000">
                <a:srgbClr val="AB473A"/>
              </a:gs>
              <a:gs pos="76000">
                <a:srgbClr val="7B33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46142" y="1077546"/>
            <a:ext cx="360000" cy="608020"/>
          </a:xfrm>
          <a:prstGeom prst="rect">
            <a:avLst/>
          </a:prstGeom>
          <a:gradFill>
            <a:gsLst>
              <a:gs pos="50000">
                <a:srgbClr val="7A243D"/>
              </a:gs>
              <a:gs pos="76000">
                <a:srgbClr val="50182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149385" y="1077545"/>
            <a:ext cx="360000" cy="615219"/>
          </a:xfrm>
          <a:prstGeom prst="rect">
            <a:avLst/>
          </a:prstGeom>
          <a:gradFill>
            <a:gsLst>
              <a:gs pos="50000">
                <a:srgbClr val="466066"/>
              </a:gs>
              <a:gs pos="76000">
                <a:srgbClr val="2E3E4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629786" y="1080760"/>
            <a:ext cx="360000" cy="604805"/>
          </a:xfrm>
          <a:prstGeom prst="rect">
            <a:avLst/>
          </a:prstGeom>
          <a:gradFill>
            <a:gsLst>
              <a:gs pos="50000">
                <a:srgbClr val="DF9C70"/>
              </a:gs>
              <a:gs pos="76000">
                <a:srgbClr val="D17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90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97056" y="2603029"/>
            <a:ext cx="537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E53"/>
                </a:solidFill>
              </a:rPr>
              <a:t>Расходы бюджета </a:t>
            </a:r>
            <a:endParaRPr lang="ru-RU" sz="3600" b="1" dirty="0" smtClean="0">
              <a:solidFill>
                <a:srgbClr val="003E53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3E53"/>
                </a:solidFill>
              </a:rPr>
              <a:t>города </a:t>
            </a:r>
            <a:r>
              <a:rPr lang="ru-RU" sz="3600" b="1" dirty="0">
                <a:solidFill>
                  <a:srgbClr val="003E53"/>
                </a:solidFill>
              </a:rPr>
              <a:t>Твери</a:t>
            </a:r>
          </a:p>
        </p:txBody>
      </p:sp>
    </p:spTree>
    <p:extLst>
      <p:ext uri="{BB962C8B-B14F-4D97-AF65-F5344CB8AC3E}">
        <p14:creationId xmlns:p14="http://schemas.microsoft.com/office/powerpoint/2010/main" xmlns="" val="26759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0565" y="759683"/>
            <a:ext cx="8625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1" dirty="0" smtClean="0">
                <a:solidFill>
                  <a:srgbClr val="23586A"/>
                </a:solidFill>
              </a:rPr>
              <a:t>Расходы бюджета.</a:t>
            </a:r>
            <a:r>
              <a:rPr lang="ru-RU" dirty="0" smtClean="0"/>
              <a:t> Выплачиваемые из бюджета денежные средства, за исключением средств, являющихся источниками финансирования дефицита бюджета.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счёт средств соответствующих бюджетов.</a:t>
            </a:r>
          </a:p>
          <a:p>
            <a:pPr indent="447675" algn="just"/>
            <a:r>
              <a:rPr lang="ru-RU" dirty="0" smtClean="0"/>
              <a:t>Расходы бюджета города Твери распределены:</a:t>
            </a:r>
          </a:p>
          <a:p>
            <a:pPr indent="447675" algn="just"/>
            <a:r>
              <a:rPr lang="ru-RU" dirty="0" smtClean="0"/>
              <a:t>по </a:t>
            </a:r>
            <a:r>
              <a:rPr lang="ru-RU" dirty="0"/>
              <a:t>10 разделам бюджетной </a:t>
            </a:r>
            <a:r>
              <a:rPr lang="ru-RU" dirty="0" smtClean="0"/>
              <a:t>классификации; </a:t>
            </a:r>
          </a:p>
          <a:p>
            <a:pPr indent="447675" algn="just"/>
            <a:r>
              <a:rPr lang="ru-RU" dirty="0" smtClean="0"/>
              <a:t>по 14 муниципальным программам;</a:t>
            </a:r>
          </a:p>
          <a:p>
            <a:pPr indent="447675" algn="just"/>
            <a:r>
              <a:rPr lang="ru-RU" dirty="0" smtClean="0"/>
              <a:t>по 15 распорядителям (прямым получателям) бюджетных средств.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5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Расходы бюджета города Твери 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2280" y="2869211"/>
            <a:ext cx="2573470" cy="555152"/>
          </a:xfrm>
          <a:prstGeom prst="rect">
            <a:avLst/>
          </a:prstGeom>
          <a:gradFill flip="none" rotWithShape="1">
            <a:gsLst>
              <a:gs pos="0">
                <a:srgbClr val="4D1726"/>
              </a:gs>
              <a:gs pos="14000">
                <a:srgbClr val="7A243D"/>
              </a:gs>
              <a:gs pos="88000">
                <a:srgbClr val="7A243D"/>
              </a:gs>
              <a:gs pos="100000">
                <a:srgbClr val="4D172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счёт целевых поступлений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3898" y="2864372"/>
            <a:ext cx="2176993" cy="555152"/>
          </a:xfrm>
          <a:prstGeom prst="rect">
            <a:avLst/>
          </a:prstGeom>
          <a:gradFill flip="none" rotWithShape="1">
            <a:gsLst>
              <a:gs pos="0">
                <a:srgbClr val="C96C2D"/>
              </a:gs>
              <a:gs pos="14000">
                <a:srgbClr val="DF9C70"/>
              </a:gs>
              <a:gs pos="88000">
                <a:srgbClr val="DF9C70"/>
              </a:gs>
              <a:gs pos="100000">
                <a:srgbClr val="C96C2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счёт собственных средств бюджета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10854" y="5832194"/>
            <a:ext cx="1371600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77237" y="5825885"/>
            <a:ext cx="1371600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29164" y="3594156"/>
            <a:ext cx="2268000" cy="2268000"/>
          </a:xfrm>
          <a:prstGeom prst="ellipse">
            <a:avLst/>
          </a:prstGeom>
          <a:solidFill>
            <a:srgbClr val="EBC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Хорда 19"/>
          <p:cNvSpPr>
            <a:spLocks noChangeAspect="1"/>
          </p:cNvSpPr>
          <p:nvPr/>
        </p:nvSpPr>
        <p:spPr>
          <a:xfrm>
            <a:off x="1729164" y="3584900"/>
            <a:ext cx="2268000" cy="2268000"/>
          </a:xfrm>
          <a:prstGeom prst="chord">
            <a:avLst>
              <a:gd name="adj1" fmla="val 18120388"/>
              <a:gd name="adj2" fmla="val 14151829"/>
            </a:avLst>
          </a:prstGeom>
          <a:gradFill flip="none" rotWithShape="1">
            <a:gsLst>
              <a:gs pos="67000">
                <a:srgbClr val="DF9C70"/>
              </a:gs>
              <a:gs pos="29000">
                <a:srgbClr val="C96C2D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256311" y="3752603"/>
            <a:ext cx="1258785" cy="95002"/>
          </a:xfrm>
          <a:prstGeom prst="ellipse">
            <a:avLst/>
          </a:prstGeom>
          <a:solidFill>
            <a:srgbClr val="C96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8460000">
            <a:off x="2155088" y="3892243"/>
            <a:ext cx="305184" cy="1552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37480" y="3595710"/>
            <a:ext cx="2268000" cy="2268000"/>
          </a:xfrm>
          <a:prstGeom prst="ellipse">
            <a:avLst/>
          </a:prstGeom>
          <a:solidFill>
            <a:srgbClr val="CB4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8460000">
            <a:off x="5963404" y="3893797"/>
            <a:ext cx="305184" cy="1552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311743" y="4523472"/>
            <a:ext cx="110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5 186,8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5 113,7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98,6%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Хорда 26"/>
          <p:cNvSpPr>
            <a:spLocks noChangeAspect="1"/>
          </p:cNvSpPr>
          <p:nvPr/>
        </p:nvSpPr>
        <p:spPr>
          <a:xfrm>
            <a:off x="5537480" y="3594156"/>
            <a:ext cx="2268000" cy="2268000"/>
          </a:xfrm>
          <a:prstGeom prst="chord">
            <a:avLst>
              <a:gd name="adj1" fmla="val 17869904"/>
              <a:gd name="adj2" fmla="val 14593499"/>
            </a:avLst>
          </a:prstGeom>
          <a:gradFill flip="none" rotWithShape="1">
            <a:gsLst>
              <a:gs pos="73000">
                <a:srgbClr val="7A243D"/>
              </a:gs>
              <a:gs pos="34000">
                <a:srgbClr val="4D172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45360" y="4543777"/>
            <a:ext cx="1102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5 984,4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5 958,5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99,6 %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58299" y="3705101"/>
            <a:ext cx="950024" cy="83128"/>
          </a:xfrm>
          <a:prstGeom prst="ellipse">
            <a:avLst/>
          </a:prstGeom>
          <a:solidFill>
            <a:srgbClr val="4D1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506253" y="912172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14259" y="4497813"/>
            <a:ext cx="111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Утверждено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1400" b="1" dirty="0" smtClean="0"/>
              <a:t>Исполнено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1400" dirty="0" smtClean="0"/>
              <a:t>Процент </a:t>
            </a:r>
          </a:p>
          <a:p>
            <a:pPr algn="ctr"/>
            <a:r>
              <a:rPr lang="ru-RU" sz="1400" dirty="0" smtClean="0"/>
              <a:t>исполнения</a:t>
            </a:r>
            <a:endParaRPr lang="ru-RU" sz="1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5347" y="1396732"/>
            <a:ext cx="6998622" cy="414867"/>
          </a:xfrm>
          <a:prstGeom prst="roundRect">
            <a:avLst>
              <a:gd name="adj" fmla="val 50000"/>
            </a:avLst>
          </a:prstGeom>
          <a:solidFill>
            <a:srgbClr val="4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13048" y="1395178"/>
            <a:ext cx="6960291" cy="414867"/>
          </a:xfrm>
          <a:prstGeom prst="roundRect">
            <a:avLst>
              <a:gd name="adj" fmla="val 50000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954428" y="1405273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11  072,2 (99,1%)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6032" y="1419500"/>
            <a:ext cx="10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11 171,2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4284" y="1180282"/>
            <a:ext cx="0" cy="90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Хорда 36"/>
          <p:cNvSpPr>
            <a:spLocks noChangeAspect="1"/>
          </p:cNvSpPr>
          <p:nvPr/>
        </p:nvSpPr>
        <p:spPr>
          <a:xfrm>
            <a:off x="733771" y="1528173"/>
            <a:ext cx="144000" cy="144000"/>
          </a:xfrm>
          <a:prstGeom prst="chord">
            <a:avLst>
              <a:gd name="adj1" fmla="val 5402924"/>
              <a:gd name="adj2" fmla="val 16200000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>
            <a:spLocks noChangeAspect="1"/>
          </p:cNvSpPr>
          <p:nvPr/>
        </p:nvSpPr>
        <p:spPr>
          <a:xfrm flipH="1">
            <a:off x="733771" y="1528173"/>
            <a:ext cx="144000" cy="144000"/>
          </a:xfrm>
          <a:prstGeom prst="chord">
            <a:avLst>
              <a:gd name="adj1" fmla="val 5402924"/>
              <a:gd name="adj2" fmla="val 16200000"/>
            </a:avLst>
          </a:prstGeom>
          <a:solidFill>
            <a:srgbClr val="4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798628" y="1872772"/>
            <a:ext cx="985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Утверждено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-61924" y="1861642"/>
            <a:ext cx="90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Исполнено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3940299" y="2684900"/>
            <a:ext cx="47902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70000" sy="70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1303623" y="2709958"/>
            <a:ext cx="479025" cy="903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70000" sy="7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7910421" y="2698232"/>
            <a:ext cx="479025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70000" sy="70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4873847" y="2702307"/>
            <a:ext cx="479025" cy="903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70000" sy="7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314386" y="5722521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53" name="Полилиния 5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расходов за счёт целевых поступлений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в бюджет города Твери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79423" y="3759634"/>
            <a:ext cx="5400000" cy="414867"/>
          </a:xfrm>
          <a:prstGeom prst="roundRect">
            <a:avLst>
              <a:gd name="adj" fmla="val 50000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1472" y="3759633"/>
            <a:ext cx="533685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63326" y="3785453"/>
            <a:ext cx="9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3 612,4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1555" y="376955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3 608,9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5570" y="4830417"/>
            <a:ext cx="5376142" cy="377687"/>
          </a:xfrm>
          <a:prstGeom prst="roundRect">
            <a:avLst>
              <a:gd name="adj" fmla="val 50000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63518" y="4834394"/>
            <a:ext cx="5292655" cy="387136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97985" y="4846493"/>
            <a:ext cx="7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920,6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23764" y="5949271"/>
            <a:ext cx="5400000" cy="414867"/>
          </a:xfrm>
          <a:prstGeom prst="roundRect">
            <a:avLst>
              <a:gd name="adj" fmla="val 50000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23763" y="5949271"/>
            <a:ext cx="4470159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739075" y="596469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4241" y="601166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2,4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9179" y="2594991"/>
            <a:ext cx="5431647" cy="409466"/>
          </a:xfrm>
          <a:prstGeom prst="roundRect">
            <a:avLst>
              <a:gd name="adj" fmla="val 50000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11226" y="2602943"/>
            <a:ext cx="5213969" cy="38964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930643" y="260653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1 427,8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5179" y="259083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1 449,1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14143" y="3229304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5B1B2D"/>
              </a:gs>
              <a:gs pos="74000">
                <a:srgbClr val="7A243D"/>
              </a:gs>
              <a:gs pos="21000">
                <a:srgbClr val="7A243D"/>
              </a:gs>
              <a:gs pos="100000">
                <a:srgbClr val="5B1B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Субвенции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74386" y="4339943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5B1B2D"/>
              </a:gs>
              <a:gs pos="74000">
                <a:srgbClr val="7A243D"/>
              </a:gs>
              <a:gs pos="21000">
                <a:srgbClr val="7A243D"/>
              </a:gs>
              <a:gs pos="100000">
                <a:srgbClr val="5B1B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/>
              <a:t>Иные межбюджетные трансферты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707574" y="5351228"/>
            <a:ext cx="3681351" cy="485029"/>
          </a:xfrm>
          <a:prstGeom prst="rect">
            <a:avLst/>
          </a:prstGeom>
          <a:gradFill flip="none" rotWithShape="1">
            <a:gsLst>
              <a:gs pos="0">
                <a:srgbClr val="5B1B2D"/>
              </a:gs>
              <a:gs pos="74000">
                <a:srgbClr val="7A243D"/>
              </a:gs>
              <a:gs pos="21000">
                <a:srgbClr val="7A243D"/>
              </a:gs>
              <a:gs pos="100000">
                <a:srgbClr val="5B1B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/>
              <a:t>Поступления  от юридических лиц и населения </a:t>
            </a:r>
          </a:p>
          <a:p>
            <a:pPr algn="ctr"/>
            <a:r>
              <a:rPr lang="ru-RU" sz="1200" b="1" dirty="0" smtClean="0"/>
              <a:t>на реализацию программ местных инициатив</a:t>
            </a:r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2235116" y="3132813"/>
            <a:ext cx="479025" cy="627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6396997" y="3124862"/>
            <a:ext cx="479025" cy="633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H="1">
            <a:off x="2187407" y="4174435"/>
            <a:ext cx="479025" cy="6452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6345468" y="4186309"/>
            <a:ext cx="479025" cy="640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2197628" y="5239910"/>
            <a:ext cx="515881" cy="6703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6394207" y="5245100"/>
            <a:ext cx="479025" cy="6608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455420" y="990281"/>
            <a:ext cx="0" cy="5256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396231" y="2740165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383711" y="3884024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386740" y="4995052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368110" y="6106586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7576205" y="990281"/>
            <a:ext cx="0" cy="5256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7517017" y="2700408"/>
            <a:ext cx="150181" cy="150181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496545" y="3884024"/>
            <a:ext cx="150181" cy="150181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491622" y="4972855"/>
            <a:ext cx="150181" cy="150181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65042" y="6106586"/>
            <a:ext cx="150181" cy="150181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7618728" y="924872"/>
            <a:ext cx="114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Утверждено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72550" y="934077"/>
            <a:ext cx="1027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Исполнено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15422" y="490099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921,8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1465" y="62329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30045" y="2103703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5B1B2D"/>
              </a:gs>
              <a:gs pos="74000">
                <a:srgbClr val="7A243D"/>
              </a:gs>
              <a:gs pos="21000">
                <a:srgbClr val="7A243D"/>
              </a:gs>
              <a:gs pos="100000">
                <a:srgbClr val="5B1B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lt1"/>
                </a:solidFill>
              </a:rPr>
              <a:t>Субсидии</a:t>
            </a:r>
            <a:endParaRPr lang="ru-RU" sz="1400" b="1" dirty="0">
              <a:solidFill>
                <a:schemeClr val="lt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2243066" y="2051435"/>
            <a:ext cx="479025" cy="535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6408749" y="1944094"/>
            <a:ext cx="475222" cy="6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944356" y="1522890"/>
            <a:ext cx="5251573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                                                                                1,1</a:t>
            </a:r>
            <a:endParaRPr lang="ru-RU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2739321" y="999797"/>
            <a:ext cx="3682855" cy="360000"/>
          </a:xfrm>
          <a:prstGeom prst="rect">
            <a:avLst/>
          </a:prstGeom>
          <a:gradFill flip="none" rotWithShape="1">
            <a:gsLst>
              <a:gs pos="0">
                <a:srgbClr val="5B1B2D"/>
              </a:gs>
              <a:gs pos="74000">
                <a:srgbClr val="7A243D"/>
              </a:gs>
              <a:gs pos="21000">
                <a:srgbClr val="7A243D"/>
              </a:gs>
              <a:gs pos="100000">
                <a:srgbClr val="5B1B2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lt1"/>
                </a:solidFill>
              </a:rPr>
              <a:t>Дотация</a:t>
            </a:r>
            <a:endParaRPr lang="ru-RU" sz="1400" b="1" dirty="0">
              <a:solidFill>
                <a:schemeClr val="lt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 flipH="1">
            <a:off x="6394172" y="1003189"/>
            <a:ext cx="475222" cy="49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dir="10800000" sx="65000" sy="65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2260293" y="987286"/>
            <a:ext cx="479025" cy="514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0" sx="65000" sy="65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498464" y="1648185"/>
            <a:ext cx="150181" cy="150181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772407" y="15187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1,1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1383531" y="1622565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2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переданных государственных полномочий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за счёт субвенций из областного бюджета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9526949"/>
              </p:ext>
            </p:extLst>
          </p:nvPr>
        </p:nvGraphicFramePr>
        <p:xfrm>
          <a:off x="407114" y="1110764"/>
          <a:ext cx="8226247" cy="501690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6234"/>
                <a:gridCol w="4306842"/>
                <a:gridCol w="1189230"/>
                <a:gridCol w="1054282"/>
                <a:gridCol w="1209659"/>
              </a:tblGrid>
              <a:tr h="5438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89197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u="none" strike="noStrike" kern="1200" baseline="0" dirty="0" smtClean="0"/>
                        <a:t>ВСЕГО расходы за счёт субвенций 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 </a:t>
                      </a:r>
                      <a:r>
                        <a:rPr lang="ru-RU" sz="1300" b="1" dirty="0" smtClean="0"/>
                        <a:t> </a:t>
                      </a:r>
                      <a:r>
                        <a:rPr lang="en-US" sz="1300" b="1" dirty="0" smtClean="0"/>
                        <a:t>612.4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3 608</a:t>
                      </a:r>
                      <a:r>
                        <a:rPr lang="ru-RU" sz="1300" b="1" dirty="0" smtClean="0"/>
                        <a:t>,9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100%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7197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u="none" strike="noStrike" kern="1200" baseline="0" dirty="0" smtClean="0"/>
                        <a:t>Обеспечение прав граждан на получение бесплатного общего, начального, дополнительного и дошкольного образования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3 222,5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3 222,5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5118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u="none" strike="noStrike" kern="1200" baseline="0" dirty="0" smtClean="0"/>
                        <a:t>Компенсация части родительской платы за содержание ребёнка в дошкольных учреждениях 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126,1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124,9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99%</a:t>
                      </a:r>
                      <a:endParaRPr lang="ru-RU" sz="1300" dirty="0"/>
                    </a:p>
                  </a:txBody>
                  <a:tcPr anchor="ctr"/>
                </a:tc>
              </a:tr>
              <a:tr h="5118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Ежемесячное денежное вознаграждение за классное руководство педагогическим работникам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</a:tr>
              <a:tr h="38919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u="none" strike="noStrike" kern="1200" baseline="0" dirty="0" smtClean="0"/>
                        <a:t>Обеспечение жилыми помещениями детей-сирот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113,2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111,8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98,9%</a:t>
                      </a:r>
                      <a:endParaRPr lang="ru-RU" sz="1300" dirty="0"/>
                    </a:p>
                  </a:txBody>
                  <a:tcPr anchor="ctr"/>
                </a:tc>
              </a:tr>
              <a:tr h="7197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u="none" strike="noStrike" kern="1200" baseline="0" dirty="0" smtClean="0"/>
                        <a:t>Создание и обеспечение деятельности комиссий по делам несовершеннолетних и административных комиссий </a:t>
                      </a: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7197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(изменение)списков кандидатов в присяжные  заседатели  федеральных судов общей  юрисдикции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48%</a:t>
                      </a:r>
                      <a:endParaRPr lang="ru-RU" sz="1300" dirty="0"/>
                    </a:p>
                  </a:txBody>
                  <a:tcPr anchor="ctr"/>
                </a:tc>
              </a:tr>
              <a:tr h="5118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граждан, уволенных с военной службы, и приравненных к ним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73" y="1094267"/>
            <a:ext cx="346709" cy="51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705" y="1128191"/>
            <a:ext cx="347135" cy="5103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95464" y="807952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3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8396" y="750211"/>
            <a:ext cx="86474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3673475" algn="l"/>
              </a:tabLst>
            </a:pPr>
            <a:r>
              <a:rPr lang="ru-RU" sz="1600" b="1" dirty="0" smtClean="0">
                <a:solidFill>
                  <a:srgbClr val="23586A"/>
                </a:solidFill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600" dirty="0" smtClean="0">
                <a:cs typeface="Times New Roman" pitchFamily="18" charset="0"/>
              </a:rPr>
              <a:t>– это регулируемая законодательством РФ совокупность трёх уровней бюджетов, основанная на государственном устройстве Российской Федерации и экономических отношениях</a:t>
            </a:r>
            <a:r>
              <a:rPr lang="ru-RU" sz="1600" dirty="0">
                <a:cs typeface="Times New Roman" pitchFamily="18" charset="0"/>
              </a:rPr>
              <a:t>:</a:t>
            </a:r>
          </a:p>
          <a:p>
            <a:pPr lvl="1" algn="just"/>
            <a:r>
              <a:rPr lang="ru-RU" sz="1600" dirty="0" smtClean="0"/>
              <a:t>Федеральный </a:t>
            </a:r>
            <a:r>
              <a:rPr lang="ru-RU" sz="1600" dirty="0" smtClean="0">
                <a:cs typeface="Times New Roman" pitchFamily="18" charset="0"/>
              </a:rPr>
              <a:t>(Федеральный бюджет, бюджеты государственных внебюджетных фондов</a:t>
            </a:r>
            <a:r>
              <a:rPr lang="ru-RU" sz="1600" dirty="0">
                <a:cs typeface="Times New Roman" pitchFamily="18" charset="0"/>
              </a:rPr>
              <a:t>);</a:t>
            </a:r>
          </a:p>
          <a:p>
            <a:pPr marL="0" lvl="2" indent="449263" algn="just"/>
            <a:r>
              <a:rPr lang="ru-RU" sz="1600" dirty="0" smtClean="0"/>
              <a:t>Региональный </a:t>
            </a:r>
            <a:r>
              <a:rPr lang="ru-RU" sz="1600" dirty="0" smtClean="0">
                <a:cs typeface="Times New Roman" pitchFamily="18" charset="0"/>
              </a:rPr>
              <a:t>(бюджеты субъектов Российской Федерации, территориальных государственных внебюджетных фондов</a:t>
            </a:r>
            <a:r>
              <a:rPr lang="ru-RU" sz="1600" dirty="0">
                <a:cs typeface="Times New Roman" pitchFamily="18" charset="0"/>
              </a:rPr>
              <a:t>);</a:t>
            </a:r>
          </a:p>
          <a:p>
            <a:pPr marL="0" lvl="2" indent="449263" algn="just"/>
            <a:r>
              <a:rPr lang="ru-RU" sz="1600" dirty="0"/>
              <a:t>Местный </a:t>
            </a:r>
            <a:r>
              <a:rPr lang="ru-RU" sz="1600" dirty="0" smtClean="0">
                <a:cs typeface="Times New Roman" pitchFamily="18" charset="0"/>
              </a:rPr>
              <a:t>(бюджеты </a:t>
            </a:r>
            <a:r>
              <a:rPr lang="ru-RU" sz="1600" dirty="0">
                <a:cs typeface="Times New Roman" pitchFamily="18" charset="0"/>
              </a:rPr>
              <a:t>муниципальных районов, </a:t>
            </a:r>
            <a:r>
              <a:rPr lang="ru-RU" sz="1600" dirty="0" smtClean="0">
                <a:cs typeface="Times New Roman" pitchFamily="18" charset="0"/>
              </a:rPr>
              <a:t>городских округов, городских </a:t>
            </a:r>
            <a:r>
              <a:rPr lang="ru-RU" sz="1600" dirty="0">
                <a:cs typeface="Times New Roman" pitchFamily="18" charset="0"/>
              </a:rPr>
              <a:t>и сельских поселений, </a:t>
            </a:r>
            <a:r>
              <a:rPr lang="ru-RU" sz="1600" dirty="0" smtClean="0">
                <a:cs typeface="Times New Roman" pitchFamily="18" charset="0"/>
              </a:rPr>
              <a:t>внутригородских </a:t>
            </a:r>
            <a:r>
              <a:rPr lang="ru-RU" sz="1600" dirty="0">
                <a:cs typeface="Times New Roman" pitchFamily="18" charset="0"/>
              </a:rPr>
              <a:t>муниципальных образований</a:t>
            </a:r>
            <a:r>
              <a:rPr lang="ru-RU" sz="1600" dirty="0" smtClean="0">
                <a:cs typeface="Times New Roman" pitchFamily="18" charset="0"/>
              </a:rPr>
              <a:t>).</a:t>
            </a:r>
          </a:p>
          <a:p>
            <a:pPr indent="449263" algn="just"/>
            <a:r>
              <a:rPr lang="ru-RU" sz="1600" b="1" dirty="0">
                <a:solidFill>
                  <a:srgbClr val="23586A"/>
                </a:solidFill>
              </a:rPr>
              <a:t>Местный бюджет </a:t>
            </a:r>
            <a:r>
              <a:rPr lang="ru-RU" sz="1600" dirty="0"/>
              <a:t>(бюджет города Твери)-это форма образования и расходования денежных средств, предназначенных для финансового обеспечения задач и функций местного самоуправления. Все вопросы формирования и исполнения бюджета регулируются законодательством.</a:t>
            </a:r>
          </a:p>
          <a:p>
            <a:pPr indent="449263" algn="just"/>
            <a:r>
              <a:rPr lang="ru-RU" sz="1600" dirty="0"/>
              <a:t>Федеральное законодательство, регулирующее формирование и исполнение бюджетов всех уровней:</a:t>
            </a:r>
          </a:p>
          <a:p>
            <a:pPr indent="449263" algn="just"/>
            <a:r>
              <a:rPr lang="ru-RU" sz="1600" dirty="0"/>
              <a:t>Налоговый Кодекс Российской Федерации</a:t>
            </a:r>
          </a:p>
          <a:p>
            <a:pPr indent="449263" algn="just"/>
            <a:r>
              <a:rPr lang="ru-RU" sz="1600" dirty="0"/>
              <a:t>Бюджетный Кодекс Российской Федерации</a:t>
            </a:r>
          </a:p>
          <a:p>
            <a:pPr indent="449263" algn="just"/>
            <a:r>
              <a:rPr lang="ru-RU" sz="1600" dirty="0"/>
              <a:t>Федеральный Закон № 131–ФЗ от 06.10.2003 «Об общих принципах организации местного самоуправления в Российской Федерации»</a:t>
            </a:r>
          </a:p>
          <a:p>
            <a:pPr indent="449263" algn="just"/>
            <a:r>
              <a:rPr lang="ru-RU" sz="1600" dirty="0"/>
              <a:t>Федеральный Закон № </a:t>
            </a:r>
            <a:r>
              <a:rPr lang="en-US" sz="1600" dirty="0" smtClean="0"/>
              <a:t>414</a:t>
            </a:r>
            <a:r>
              <a:rPr lang="ru-RU" sz="1600" dirty="0" smtClean="0"/>
              <a:t>-ФЗ </a:t>
            </a:r>
            <a:r>
              <a:rPr lang="ru-RU" sz="1600" dirty="0"/>
              <a:t>от </a:t>
            </a:r>
            <a:r>
              <a:rPr lang="en-US" sz="1600" dirty="0" smtClean="0"/>
              <a:t>21</a:t>
            </a:r>
            <a:r>
              <a:rPr lang="ru-RU" sz="1600" dirty="0" smtClean="0"/>
              <a:t>.1</a:t>
            </a:r>
            <a:r>
              <a:rPr lang="en-US" sz="1600" dirty="0" smtClean="0"/>
              <a:t>2</a:t>
            </a:r>
            <a:r>
              <a:rPr lang="ru-RU" sz="1600" dirty="0" smtClean="0"/>
              <a:t>.</a:t>
            </a:r>
            <a:r>
              <a:rPr lang="en-US" sz="1600" dirty="0" smtClean="0"/>
              <a:t>2021</a:t>
            </a:r>
            <a:r>
              <a:rPr lang="ru-RU" sz="1600" dirty="0" smtClean="0"/>
              <a:t> </a:t>
            </a:r>
            <a:r>
              <a:rPr lang="ru-RU" sz="1600" dirty="0"/>
              <a:t>«Об общих принципах организации </a:t>
            </a:r>
            <a:r>
              <a:rPr lang="ru-RU" sz="1600" dirty="0" smtClean="0"/>
              <a:t>публичной власти в субъектах Российской Федерации»</a:t>
            </a:r>
            <a:r>
              <a:rPr lang="ru-RU" sz="1600" dirty="0" smtClean="0"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расходов за счёт межбюджетных субсидий 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683484"/>
              </p:ext>
            </p:extLst>
          </p:nvPr>
        </p:nvGraphicFramePr>
        <p:xfrm>
          <a:off x="474848" y="897468"/>
          <a:ext cx="8257861" cy="53934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8819"/>
                <a:gridCol w="4216400"/>
                <a:gridCol w="1185333"/>
                <a:gridCol w="1075267"/>
                <a:gridCol w="1282042"/>
              </a:tblGrid>
              <a:tr h="490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274226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u="none" strike="noStrike" kern="1200" baseline="0" dirty="0" smtClean="0"/>
                        <a:t>Всего расходы за счёт субсидий </a:t>
                      </a:r>
                      <a:endParaRPr lang="ru-RU" sz="13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1 449,1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1 427,8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98%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6494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 бесплатного горячего питания обучающихся, получающих начальное общее образования в муниципальных образовательных организациях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229,0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228,6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78%</a:t>
                      </a:r>
                      <a:endParaRPr lang="ru-RU" sz="1300" dirty="0"/>
                    </a:p>
                  </a:txBody>
                  <a:tcPr anchor="ctr"/>
                </a:tc>
              </a:tr>
              <a:tr h="4164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отдыха детей в каникулярное время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27422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материально-технической базы муниципальных организаций отдыха и оздоровления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77%</a:t>
                      </a:r>
                      <a:endParaRPr lang="ru-RU" sz="1300" dirty="0"/>
                    </a:p>
                  </a:txBody>
                  <a:tcPr anchor="ctr"/>
                </a:tc>
              </a:tr>
              <a:tr h="57845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материально-технической базы  общеобразовательных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83%</a:t>
                      </a:r>
                      <a:endParaRPr lang="ru-RU" sz="1300" dirty="0"/>
                    </a:p>
                  </a:txBody>
                  <a:tcPr anchor="ctr"/>
                </a:tc>
              </a:tr>
              <a:tr h="46185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капитального ремонта и приобретение оборудования в целях обеспечения односменного режима обучения в общеобразовательных организациях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96%</a:t>
                      </a:r>
                      <a:endParaRPr lang="ru-RU" sz="1300" dirty="0"/>
                    </a:p>
                  </a:txBody>
                  <a:tcPr anchor="ctr"/>
                </a:tc>
              </a:tr>
              <a:tr h="6494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заработной платы педагогическим работникам муниципальных учреждений дополнительного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6494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материально-технической базы  дошкольных образовательных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72" y="702733"/>
            <a:ext cx="346709" cy="5681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701" y="702733"/>
            <a:ext cx="347135" cy="5647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71664" y="589490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683484"/>
              </p:ext>
            </p:extLst>
          </p:nvPr>
        </p:nvGraphicFramePr>
        <p:xfrm>
          <a:off x="407114" y="626535"/>
          <a:ext cx="8257861" cy="53740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416527"/>
                <a:gridCol w="1143000"/>
                <a:gridCol w="1109133"/>
                <a:gridCol w="1121175"/>
              </a:tblGrid>
              <a:tr h="540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424839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8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жилыми помещениями малоимущих многодетных семей, нуждающихся в жилых помещениях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4,1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2,9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71%</a:t>
                      </a:r>
                      <a:endParaRPr lang="ru-RU" sz="1300" b="0" dirty="0"/>
                    </a:p>
                  </a:txBody>
                  <a:tcPr anchor="ctr"/>
                </a:tc>
              </a:tr>
              <a:tr h="3858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Повышение заработной платы работникам муниципальных учреждений культуры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112,0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2368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Обеспечение жильем молодых семей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33678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Единовременная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выплата к началу учебного года работникам муниципальных образовательных организаций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22163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детского сада на 190 мест  по </a:t>
                      </a:r>
                      <a:r>
                        <a:rPr lang="ru-RU" sz="13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ул.Склизкова</a:t>
                      </a:r>
                      <a:endParaRPr lang="ru-RU" sz="13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3384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детского сада на 190 мест , Московский район, ул.Левитана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154,5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154,5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53936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мероприятий по модернизации школьной системы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95%</a:t>
                      </a:r>
                      <a:endParaRPr lang="ru-RU" sz="1300" dirty="0"/>
                    </a:p>
                  </a:txBody>
                  <a:tcPr anchor="ctr"/>
                </a:tc>
              </a:tr>
              <a:tr h="5187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Оснащение муниципальных  образовательных организаций, реализующих программы дошкольного образования, уличными игровыми комплексами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33,6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33,6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53936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автодороги по ул.Левитана от д.52 до ул.Можайского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120,6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120,6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53936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Реализация программы поддержки местных инициатив на территории города Твери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84%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72" y="431800"/>
            <a:ext cx="346709" cy="5952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700" y="355600"/>
            <a:ext cx="347135" cy="604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46263" y="242356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9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0683484"/>
              </p:ext>
            </p:extLst>
          </p:nvPr>
        </p:nvGraphicFramePr>
        <p:xfrm>
          <a:off x="383363" y="683100"/>
          <a:ext cx="8257861" cy="460575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416527"/>
                <a:gridCol w="1143000"/>
                <a:gridCol w="1109133"/>
                <a:gridCol w="1121175"/>
              </a:tblGrid>
              <a:tr h="760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547997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18</a:t>
                      </a:r>
                      <a:endParaRPr lang="ru-RU" sz="1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муниципальных программ формирования современной городской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84,7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84,7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100%</a:t>
                      </a:r>
                      <a:endParaRPr lang="ru-RU" sz="1300" b="0" dirty="0"/>
                    </a:p>
                  </a:txBody>
                  <a:tcPr anchor="ctr"/>
                </a:tc>
              </a:tr>
              <a:tr h="4134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Проведение комплексных кадастровых работ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96%</a:t>
                      </a:r>
                      <a:endParaRPr lang="ru-RU" sz="1300" dirty="0"/>
                    </a:p>
                  </a:txBody>
                  <a:tcPr anchor="ctr"/>
                </a:tc>
              </a:tr>
              <a:tr h="8428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Реализация закона Тверской обл. от 16.02.2009 №7-ЗО "О статусе города Тверской области,  удостоенного почетного звания РФ "Город воинской славы"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138,3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123,8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89%</a:t>
                      </a:r>
                      <a:endParaRPr lang="ru-RU" sz="1300" dirty="0"/>
                    </a:p>
                  </a:txBody>
                  <a:tcPr anchor="ctr"/>
                </a:tc>
              </a:tr>
              <a:tr h="58839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блока биологической очистки очистных сооружений канализации города Твери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266,8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266,8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9650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Модернизация нитки водовода от </a:t>
                      </a:r>
                      <a:r>
                        <a:rPr lang="ru-RU" sz="13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Тверецкого</a:t>
                      </a:r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водозабора до дюкера Восточного моста с Ду600 на </a:t>
                      </a:r>
                      <a:r>
                        <a:rPr lang="ru-RU" sz="13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800 протяженностью 7 500 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48212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материально-технической базы муниципальных спортивных школ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67" y="795867"/>
            <a:ext cx="346709" cy="4936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694" y="702733"/>
            <a:ext cx="347135" cy="500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86995" y="394756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515" y="5374743"/>
            <a:ext cx="8170223" cy="107721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3586A"/>
                </a:solidFill>
              </a:rPr>
              <a:t>Дотация на сбалансированность областного бюджета (1,1 млн.руб.) </a:t>
            </a:r>
            <a:r>
              <a:rPr lang="ru-RU" sz="1600" dirty="0" smtClean="0"/>
              <a:t>направлена на обеспечение  расходов на осуществление единовременной выплаты к началу учебного года работникам учреждений,  финансирование которых осуществляется за счет собственных средств бюджета города.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179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расходов за счёт иных межбюджетных трансфертов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082030"/>
              </p:ext>
            </p:extLst>
          </p:nvPr>
        </p:nvGraphicFramePr>
        <p:xfrm>
          <a:off x="381714" y="770465"/>
          <a:ext cx="8257861" cy="52563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0353"/>
                <a:gridCol w="4411133"/>
                <a:gridCol w="1143000"/>
                <a:gridCol w="1058333"/>
                <a:gridCol w="1155042"/>
              </a:tblGrid>
              <a:tr h="5048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</a:t>
                      </a:r>
                      <a:r>
                        <a:rPr lang="ru-RU" sz="1400" baseline="0" dirty="0" smtClean="0"/>
                        <a:t>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282129"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1" u="none" strike="noStrike" kern="1200" baseline="0" dirty="0" smtClean="0"/>
                        <a:t>ВСЕГО  расходы за счёт иных  МБТ</a:t>
                      </a:r>
                      <a:endParaRPr lang="ru-RU" sz="13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921,8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920,6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100%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2874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u="none" strike="noStrike" kern="1200" baseline="0" dirty="0" smtClean="0"/>
                        <a:t>Средства на реализацию мероприятий по обращениям, поступающим к депутатам ЗС Тверской области 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99%</a:t>
                      </a:r>
                      <a:endParaRPr lang="ru-RU" sz="1300" dirty="0"/>
                    </a:p>
                  </a:txBody>
                  <a:tcPr anchor="ctr"/>
                </a:tc>
              </a:tr>
              <a:tr h="64126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на финансовое обеспечение дорожной деятельности в рамках  национального проекта «Безопасные и качественные дороги»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898,3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898,3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1654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 на реализацию закона Тверской области «О статусе города Тверской области, удостоенного почетного звания Российской Федерации «Город воинской славы» </a:t>
                      </a:r>
                      <a:r>
                        <a:rPr lang="ru-RU" sz="12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(ремонт памятника Воину-Освободителю, расположенного в пос.Мигалово;  благоустройство объекта, посвященного погибшим сотрудникам органов внутренних дел  во время Великой отечественной войны и при исполнении служебного долга, расположенного в Заволжском районе города Твери) </a:t>
                      </a:r>
                      <a:endParaRPr lang="ru-RU" sz="1200" b="0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8,6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88%</a:t>
                      </a:r>
                      <a:endParaRPr lang="ru-RU" sz="1300" dirty="0"/>
                    </a:p>
                  </a:txBody>
                  <a:tcPr anchor="ctr"/>
                </a:tc>
              </a:tr>
              <a:tr h="5870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мероприятий по переселению граждан из аварийного жилищного фонда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0,8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4528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проектов в рамках поддержки школьных инициатив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  <a:tr h="5462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и установка детских игровых комплексов на территории Дворца творчества детей и молодежи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100%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8664969" y="516467"/>
            <a:ext cx="346709" cy="5952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1697" y="508000"/>
            <a:ext cx="347135" cy="592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54731" y="428622"/>
            <a:ext cx="752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млн руб.</a:t>
            </a:r>
            <a:endParaRPr lang="ru-RU" sz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9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052897788"/>
              </p:ext>
            </p:extLst>
          </p:nvPr>
        </p:nvGraphicFramePr>
        <p:xfrm>
          <a:off x="471799" y="1848395"/>
          <a:ext cx="38966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расходов за счёт собственных средств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бюджета города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9258" y="841575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Жилищно-коммунальное хозяйство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173,3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59258" y="1348045"/>
            <a:ext cx="23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400" dirty="0" smtClean="0"/>
              <a:t>Физическая культура и спорт</a:t>
            </a:r>
            <a:endParaRPr lang="ru-RU" sz="1400" dirty="0"/>
          </a:p>
          <a:p>
            <a:r>
              <a:rPr lang="ru-RU" sz="1400" b="1" dirty="0" smtClean="0">
                <a:solidFill>
                  <a:srgbClr val="ED7D31"/>
                </a:solidFill>
              </a:rPr>
              <a:t>69,8</a:t>
            </a:r>
            <a:r>
              <a:rPr lang="ru-RU" sz="1400" b="1" dirty="0" smtClean="0"/>
              <a:t> </a:t>
            </a:r>
            <a:r>
              <a:rPr lang="ru-RU" sz="1400" dirty="0"/>
              <a:t>млн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9258" y="1854515"/>
            <a:ext cx="184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400" dirty="0"/>
              <a:t>Социальная политика</a:t>
            </a:r>
          </a:p>
          <a:p>
            <a:r>
              <a:rPr lang="ru-RU" sz="1400" b="1" dirty="0" smtClean="0">
                <a:solidFill>
                  <a:srgbClr val="A5A5A5"/>
                </a:solidFill>
              </a:rPr>
              <a:t>108,2</a:t>
            </a:r>
            <a:r>
              <a:rPr lang="ru-RU" sz="1400" b="1" dirty="0" smtClean="0"/>
              <a:t> </a:t>
            </a:r>
            <a:r>
              <a:rPr lang="ru-RU" sz="1400" dirty="0"/>
              <a:t>млн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258" y="2360985"/>
            <a:ext cx="134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Транспорт</a:t>
            </a:r>
          </a:p>
          <a:p>
            <a:r>
              <a:rPr lang="ru-RU" sz="1400" b="1" dirty="0" smtClean="0">
                <a:solidFill>
                  <a:srgbClr val="FFC000"/>
                </a:solidFill>
              </a:rPr>
              <a:t>141,5 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9258" y="2867455"/>
            <a:ext cx="386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Другие вопросы в области городского хозяйства</a:t>
            </a:r>
          </a:p>
          <a:p>
            <a:r>
              <a:rPr lang="ru-RU" sz="1400" b="1" dirty="0" smtClean="0">
                <a:solidFill>
                  <a:srgbClr val="4472C4"/>
                </a:solidFill>
              </a:rPr>
              <a:t>140,3 </a:t>
            </a:r>
            <a:r>
              <a:rPr lang="ru-RU" sz="1400" dirty="0" smtClean="0"/>
              <a:t>млн. 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59258" y="3880395"/>
            <a:ext cx="130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Культура</a:t>
            </a:r>
          </a:p>
          <a:p>
            <a:r>
              <a:rPr lang="ru-RU" sz="1400" b="1" dirty="0" smtClean="0">
                <a:solidFill>
                  <a:srgbClr val="255E91"/>
                </a:solidFill>
              </a:rPr>
              <a:t>245,5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59258" y="4386865"/>
            <a:ext cx="1450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Благоустройство</a:t>
            </a:r>
          </a:p>
          <a:p>
            <a:r>
              <a:rPr lang="ru-RU" sz="1400" b="1" dirty="0" smtClean="0">
                <a:solidFill>
                  <a:srgbClr val="9E480E"/>
                </a:solidFill>
              </a:rPr>
              <a:t>434,4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59258" y="4893335"/>
            <a:ext cx="17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Дорожное хозяйство</a:t>
            </a:r>
          </a:p>
          <a:p>
            <a:r>
              <a:rPr lang="ru-RU" sz="1400" b="1" dirty="0" smtClean="0">
                <a:solidFill>
                  <a:srgbClr val="636363"/>
                </a:solidFill>
              </a:rPr>
              <a:t>949,9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59258" y="5399805"/>
            <a:ext cx="2631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Общегосударственные вопросы</a:t>
            </a:r>
          </a:p>
          <a:p>
            <a:r>
              <a:rPr lang="ru-RU" sz="1400" b="1" dirty="0" smtClean="0">
                <a:solidFill>
                  <a:srgbClr val="997300"/>
                </a:solidFill>
              </a:rPr>
              <a:t>859,5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59258" y="5906278"/>
            <a:ext cx="143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Образование</a:t>
            </a:r>
          </a:p>
          <a:p>
            <a:r>
              <a:rPr lang="ru-RU" sz="1400" b="1" dirty="0" smtClean="0">
                <a:solidFill>
                  <a:srgbClr val="3F5987"/>
                </a:solidFill>
              </a:rPr>
              <a:t>1 789,4 </a:t>
            </a:r>
            <a:r>
              <a:rPr lang="ru-RU" sz="1400" dirty="0" err="1" smtClean="0"/>
              <a:t>млн</a:t>
            </a:r>
            <a:r>
              <a:rPr lang="ru-RU" sz="1400" dirty="0" smtClean="0"/>
              <a:t> руб.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59258" y="3373925"/>
            <a:ext cx="3170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Обслуживание  муниципального долга</a:t>
            </a:r>
          </a:p>
          <a:p>
            <a:r>
              <a:rPr lang="ru-RU" sz="1400" b="1" dirty="0" smtClean="0">
                <a:solidFill>
                  <a:srgbClr val="70AD47"/>
                </a:solidFill>
              </a:rPr>
              <a:t>201,9</a:t>
            </a:r>
            <a:r>
              <a:rPr lang="ru-RU" sz="1400" b="1" dirty="0" smtClean="0"/>
              <a:t> </a:t>
            </a:r>
            <a:r>
              <a:rPr lang="ru-RU" sz="1400" dirty="0" smtClean="0"/>
              <a:t>млн 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24" name="Дуга 23"/>
          <p:cNvSpPr>
            <a:spLocks noChangeAspect="1"/>
          </p:cNvSpPr>
          <p:nvPr/>
        </p:nvSpPr>
        <p:spPr>
          <a:xfrm>
            <a:off x="129799" y="1591261"/>
            <a:ext cx="4572000" cy="4572000"/>
          </a:xfrm>
          <a:prstGeom prst="arc">
            <a:avLst>
              <a:gd name="adj1" fmla="val 5405055"/>
              <a:gd name="adj2" fmla="val 13051409"/>
            </a:avLst>
          </a:prstGeom>
          <a:ln w="12700">
            <a:solidFill>
              <a:srgbClr val="26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24" idx="0"/>
          </p:cNvCxnSpPr>
          <p:nvPr/>
        </p:nvCxnSpPr>
        <p:spPr>
          <a:xfrm flipH="1" flipV="1">
            <a:off x="2412438" y="6163259"/>
            <a:ext cx="2746820" cy="4629"/>
          </a:xfrm>
          <a:prstGeom prst="line">
            <a:avLst/>
          </a:prstGeom>
          <a:ln w="12700">
            <a:solidFill>
              <a:srgbClr val="26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>
            <a:spLocks noChangeAspect="1"/>
          </p:cNvSpPr>
          <p:nvPr/>
        </p:nvSpPr>
        <p:spPr>
          <a:xfrm>
            <a:off x="219799" y="1681261"/>
            <a:ext cx="4392000" cy="4392000"/>
          </a:xfrm>
          <a:prstGeom prst="arc">
            <a:avLst>
              <a:gd name="adj1" fmla="val 3202241"/>
              <a:gd name="adj2" fmla="val 7688307"/>
            </a:avLst>
          </a:prstGeom>
          <a:ln w="12700">
            <a:solidFill>
              <a:srgbClr val="99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26" idx="0"/>
          </p:cNvCxnSpPr>
          <p:nvPr/>
        </p:nvCxnSpPr>
        <p:spPr>
          <a:xfrm flipH="1" flipV="1">
            <a:off x="3726011" y="5639578"/>
            <a:ext cx="1433248" cy="21837"/>
          </a:xfrm>
          <a:prstGeom prst="line">
            <a:avLst/>
          </a:prstGeom>
          <a:ln w="12700">
            <a:solidFill>
              <a:srgbClr val="99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Дуга 27"/>
          <p:cNvSpPr>
            <a:spLocks noChangeAspect="1"/>
          </p:cNvSpPr>
          <p:nvPr/>
        </p:nvSpPr>
        <p:spPr>
          <a:xfrm>
            <a:off x="291799" y="1753261"/>
            <a:ext cx="4248000" cy="4248000"/>
          </a:xfrm>
          <a:prstGeom prst="arc">
            <a:avLst>
              <a:gd name="adj1" fmla="val 2156773"/>
              <a:gd name="adj2" fmla="val 2871047"/>
            </a:avLst>
          </a:prstGeom>
          <a:ln w="12700"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endCxn id="28" idx="0"/>
          </p:cNvCxnSpPr>
          <p:nvPr/>
        </p:nvCxnSpPr>
        <p:spPr>
          <a:xfrm flipH="1">
            <a:off x="4135322" y="5124103"/>
            <a:ext cx="1023936" cy="0"/>
          </a:xfrm>
          <a:prstGeom prst="line">
            <a:avLst/>
          </a:prstGeom>
          <a:ln w="12700"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114800" y="4123267"/>
            <a:ext cx="1117600" cy="397934"/>
          </a:xfrm>
          <a:prstGeom prst="line">
            <a:avLst/>
          </a:prstGeom>
          <a:ln w="12700">
            <a:solidFill>
              <a:srgbClr val="9E48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>
            <a:spLocks noChangeAspect="1"/>
          </p:cNvSpPr>
          <p:nvPr/>
        </p:nvSpPr>
        <p:spPr>
          <a:xfrm>
            <a:off x="561799" y="2023261"/>
            <a:ext cx="3708000" cy="3708000"/>
          </a:xfrm>
          <a:prstGeom prst="arc">
            <a:avLst>
              <a:gd name="adj1" fmla="val 20423638"/>
              <a:gd name="adj2" fmla="val 180090"/>
            </a:avLst>
          </a:prstGeom>
          <a:ln w="1270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>
            <a:spLocks noChangeAspect="1"/>
          </p:cNvSpPr>
          <p:nvPr/>
        </p:nvSpPr>
        <p:spPr>
          <a:xfrm>
            <a:off x="459099" y="1926911"/>
            <a:ext cx="3888000" cy="3888000"/>
          </a:xfrm>
          <a:prstGeom prst="arc">
            <a:avLst>
              <a:gd name="adj1" fmla="val 19295715"/>
              <a:gd name="adj2" fmla="val 21190781"/>
            </a:avLst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>
            <a:spLocks noChangeAspect="1"/>
          </p:cNvSpPr>
          <p:nvPr/>
        </p:nvSpPr>
        <p:spPr>
          <a:xfrm>
            <a:off x="381799" y="1843261"/>
            <a:ext cx="4068000" cy="4068000"/>
          </a:xfrm>
          <a:prstGeom prst="arc">
            <a:avLst>
              <a:gd name="adj1" fmla="val 18720229"/>
              <a:gd name="adj2" fmla="val 20284420"/>
            </a:avLst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>
            <a:spLocks noChangeAspect="1"/>
          </p:cNvSpPr>
          <p:nvPr/>
        </p:nvSpPr>
        <p:spPr>
          <a:xfrm>
            <a:off x="291799" y="1753261"/>
            <a:ext cx="4248000" cy="4248000"/>
          </a:xfrm>
          <a:prstGeom prst="arc">
            <a:avLst>
              <a:gd name="adj1" fmla="val 17873369"/>
              <a:gd name="adj2" fmla="val 19420542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>
            <a:off x="201799" y="1655945"/>
            <a:ext cx="4428000" cy="4428000"/>
          </a:xfrm>
          <a:prstGeom prst="arc">
            <a:avLst>
              <a:gd name="adj1" fmla="val 17482056"/>
              <a:gd name="adj2" fmla="val 18441882"/>
            </a:avLst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endCxn id="32" idx="2"/>
          </p:cNvCxnSpPr>
          <p:nvPr/>
        </p:nvCxnSpPr>
        <p:spPr>
          <a:xfrm flipH="1" flipV="1">
            <a:off x="4267256" y="3974340"/>
            <a:ext cx="934338" cy="23732"/>
          </a:xfrm>
          <a:prstGeom prst="line">
            <a:avLst/>
          </a:prstGeom>
          <a:ln w="1270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33" idx="2"/>
          </p:cNvCxnSpPr>
          <p:nvPr/>
        </p:nvCxnSpPr>
        <p:spPr>
          <a:xfrm flipH="1">
            <a:off x="4333342" y="3629185"/>
            <a:ext cx="813216" cy="10861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4305300" y="3116580"/>
            <a:ext cx="839619" cy="5239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5" idx="2"/>
          </p:cNvCxnSpPr>
          <p:nvPr/>
        </p:nvCxnSpPr>
        <p:spPr>
          <a:xfrm flipH="1">
            <a:off x="4127057" y="2613660"/>
            <a:ext cx="1046986" cy="5439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757905" y="2116125"/>
            <a:ext cx="1401354" cy="0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062410" y="1572238"/>
            <a:ext cx="2096850" cy="1023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540000" y="1097280"/>
            <a:ext cx="2619258" cy="118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4" idx="2"/>
          </p:cNvCxnSpPr>
          <p:nvPr/>
        </p:nvCxnSpPr>
        <p:spPr>
          <a:xfrm>
            <a:off x="602764" y="2484889"/>
            <a:ext cx="394186" cy="277361"/>
          </a:xfrm>
          <a:prstGeom prst="line">
            <a:avLst/>
          </a:prstGeom>
          <a:ln w="12700">
            <a:solidFill>
              <a:srgbClr val="264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055268" y="5289550"/>
            <a:ext cx="214732" cy="314325"/>
          </a:xfrm>
          <a:prstGeom prst="line">
            <a:avLst/>
          </a:prstGeom>
          <a:ln w="12700">
            <a:solidFill>
              <a:srgbClr val="99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28" idx="2"/>
          </p:cNvCxnSpPr>
          <p:nvPr/>
        </p:nvCxnSpPr>
        <p:spPr>
          <a:xfrm flipH="1" flipV="1">
            <a:off x="3445933" y="5215467"/>
            <a:ext cx="395205" cy="236527"/>
          </a:xfrm>
          <a:prstGeom prst="line">
            <a:avLst/>
          </a:prstGeom>
          <a:ln w="12700"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2" idx="0"/>
          </p:cNvCxnSpPr>
          <p:nvPr/>
        </p:nvCxnSpPr>
        <p:spPr>
          <a:xfrm flipH="1">
            <a:off x="4102100" y="3255151"/>
            <a:ext cx="60208" cy="2399"/>
          </a:xfrm>
          <a:prstGeom prst="line">
            <a:avLst/>
          </a:prstGeom>
          <a:ln w="12700">
            <a:solidFill>
              <a:srgbClr val="255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822700" y="2673350"/>
            <a:ext cx="120650" cy="76200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3604683" y="2355850"/>
            <a:ext cx="179917" cy="194733"/>
          </a:xfrm>
          <a:prstGeom prst="line">
            <a:avLst/>
          </a:prstGeom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5" idx="0"/>
          </p:cNvCxnSpPr>
          <p:nvPr/>
        </p:nvCxnSpPr>
        <p:spPr>
          <a:xfrm flipH="1">
            <a:off x="3270250" y="1999960"/>
            <a:ext cx="139087" cy="29239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36" idx="0"/>
          </p:cNvCxnSpPr>
          <p:nvPr/>
        </p:nvCxnSpPr>
        <p:spPr>
          <a:xfrm flipH="1">
            <a:off x="3073401" y="1808131"/>
            <a:ext cx="149069" cy="420719"/>
          </a:xfrm>
          <a:prstGeom prst="line">
            <a:avLst/>
          </a:prstGeom>
          <a:ln w="12700"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2909455" y="1555668"/>
            <a:ext cx="142503" cy="570015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476500" y="1105747"/>
            <a:ext cx="50800" cy="10188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>
            <a:spLocks noChangeAspect="1"/>
          </p:cNvSpPr>
          <p:nvPr/>
        </p:nvSpPr>
        <p:spPr>
          <a:xfrm>
            <a:off x="1055268" y="2547159"/>
            <a:ext cx="2715666" cy="271566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38426" y="3989258"/>
            <a:ext cx="187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586A"/>
                </a:solidFill>
              </a:rPr>
              <a:t>5 113,7 млн. руб.</a:t>
            </a:r>
            <a:endParaRPr lang="ru-RU" b="1" dirty="0">
              <a:solidFill>
                <a:srgbClr val="23586A"/>
              </a:solidFill>
            </a:endParaRPr>
          </a:p>
        </p:txBody>
      </p:sp>
      <p:pic>
        <p:nvPicPr>
          <p:cNvPr id="65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626" y="3153883"/>
            <a:ext cx="709623" cy="7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олилиния 5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8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6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>
            <a:off x="2580909" y="992926"/>
            <a:ext cx="0" cy="5256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Расходы бюджета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по разделам бюджетной </a:t>
            </a:r>
            <a:r>
              <a:rPr lang="ru-RU" b="1" dirty="0" smtClean="0">
                <a:solidFill>
                  <a:srgbClr val="23586A"/>
                </a:solidFill>
              </a:rPr>
              <a:t>классификации (все источники) 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39635" y="1988263"/>
            <a:ext cx="244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Жилищно-коммунальное хозяйство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39635" y="5250089"/>
            <a:ext cx="2455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Национальная </a:t>
            </a:r>
            <a:r>
              <a:rPr lang="ru-RU" sz="1200" dirty="0">
                <a:solidFill>
                  <a:srgbClr val="000000"/>
                </a:solidFill>
              </a:rPr>
              <a:t>безопасность и правоохранительная </a:t>
            </a:r>
            <a:r>
              <a:rPr lang="ru-RU" sz="1200" dirty="0" smtClean="0">
                <a:solidFill>
                  <a:srgbClr val="000000"/>
                </a:solidFill>
              </a:rPr>
              <a:t>деятельность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39635" y="1567736"/>
            <a:ext cx="1984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Национальная экономика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9634" y="2408790"/>
            <a:ext cx="2197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Общегосударственные вопросы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9635" y="1147209"/>
            <a:ext cx="11932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Образование </a:t>
            </a:r>
            <a:r>
              <a:rPr lang="ru-RU" sz="1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1167" y="3510710"/>
            <a:ext cx="1866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Социальная политика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39635" y="3064783"/>
            <a:ext cx="2137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Культура и кинематография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40400" y="4723515"/>
            <a:ext cx="2146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Физическая </a:t>
            </a:r>
            <a:r>
              <a:rPr lang="ru-RU" sz="1200" dirty="0">
                <a:solidFill>
                  <a:srgbClr val="000000"/>
                </a:solidFill>
              </a:rPr>
              <a:t>культура и </a:t>
            </a:r>
            <a:r>
              <a:rPr lang="ru-RU" sz="1200" dirty="0" smtClean="0">
                <a:solidFill>
                  <a:srgbClr val="000000"/>
                </a:solidFill>
              </a:rPr>
              <a:t>спорт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9635" y="5855281"/>
            <a:ext cx="1515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Средства </a:t>
            </a:r>
            <a:r>
              <a:rPr lang="ru-RU" sz="1200" dirty="0">
                <a:solidFill>
                  <a:srgbClr val="000000"/>
                </a:solidFill>
              </a:rPr>
              <a:t>массовой информации </a:t>
            </a: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2954187" y="1170017"/>
            <a:ext cx="3408513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2954186" y="1170018"/>
            <a:ext cx="3343248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2511584" y="1207366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2954187" y="1610650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2954185" y="1610651"/>
            <a:ext cx="3383115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2511584" y="1661963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954187" y="2026432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2954186" y="2026433"/>
            <a:ext cx="3395814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2511584" y="2067028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2954187" y="2527984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954187" y="2527985"/>
            <a:ext cx="3329570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2511584" y="2572149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2954187" y="3046346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2954186" y="3046347"/>
            <a:ext cx="3446613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2511584" y="3100212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54187" y="3575186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54187" y="3575187"/>
            <a:ext cx="3380776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511584" y="3620926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54187" y="4108208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54185" y="4108209"/>
            <a:ext cx="3247831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511584" y="4162619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954187" y="4734227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54187" y="4734228"/>
            <a:ext cx="3376764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11584" y="4792817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954187" y="5341477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954187" y="5341478"/>
            <a:ext cx="3306914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511584" y="5392112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54187" y="5926547"/>
            <a:ext cx="3438146" cy="251453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54187" y="5926548"/>
            <a:ext cx="3420000" cy="251452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511584" y="5988930"/>
            <a:ext cx="150181" cy="150181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6835832" y="992926"/>
            <a:ext cx="0" cy="52560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6762753" y="1222910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762753" y="1639407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762753" y="2092097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762753" y="2587693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762753" y="3090356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762753" y="3636470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762753" y="4159113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762753" y="4770261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762753" y="5369556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78656" y="5986998"/>
            <a:ext cx="150181" cy="150181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204991" y="107526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5 881,4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04991" y="152670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2 349,6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4990" y="1967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986,2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04989" y="250112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885,4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04988" y="297785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360,9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04987" y="355434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368,2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204986" y="40551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216,0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04986" y="46543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72,0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04986" y="528253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32,4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89083" y="58822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19,2</a:t>
            </a:r>
            <a:endParaRPr lang="ru-RU" b="1" dirty="0">
              <a:solidFill>
                <a:srgbClr val="AB473A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21522" y="1095117"/>
            <a:ext cx="119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5 848,4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77803" y="1553408"/>
            <a:ext cx="93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2 327,8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15202" y="196749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979,1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63025" y="245954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868,8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58133" y="299452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360,3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53745" y="35044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363,8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79841" y="406117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29405" y="52744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31,4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2151" y="585531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10716" y="6177625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7123085" y="790690"/>
            <a:ext cx="1045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Утверждено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5" name="Полилиния 9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Прямоугольник 103"/>
          <p:cNvSpPr/>
          <p:nvPr/>
        </p:nvSpPr>
        <p:spPr>
          <a:xfrm>
            <a:off x="2650235" y="776234"/>
            <a:ext cx="10457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Исполнено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8" name="Номер слайда 9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140400" y="4026020"/>
            <a:ext cx="182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Обслуживание </a:t>
            </a:r>
            <a:r>
              <a:rPr lang="ru-RU" sz="1200" dirty="0">
                <a:solidFill>
                  <a:srgbClr val="000000"/>
                </a:solidFill>
              </a:rPr>
              <a:t>муниципального </a:t>
            </a:r>
            <a:r>
              <a:rPr lang="ru-RU" sz="1200" dirty="0" smtClean="0">
                <a:solidFill>
                  <a:srgbClr val="000000"/>
                </a:solidFill>
              </a:rPr>
              <a:t>долга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12239" y="466309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71,5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0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5263763" y="1311965"/>
            <a:ext cx="2831609" cy="2797790"/>
            <a:chOff x="5686425" y="2297400"/>
            <a:chExt cx="2700866" cy="2700866"/>
          </a:xfrm>
          <a:scene3d>
            <a:camera prst="isometricOffAxis1Top">
              <a:rot lat="1830788" lon="19194649" rev="7006241"/>
            </a:camera>
            <a:lightRig rig="threePt" dir="t"/>
          </a:scene3d>
        </p:grpSpPr>
        <p:sp>
          <p:nvSpPr>
            <p:cNvPr id="54" name="Дуга 53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16294670"/>
                <a:gd name="adj2" fmla="val 8988001"/>
              </a:avLst>
            </a:prstGeom>
            <a:ln w="796925">
              <a:solidFill>
                <a:srgbClr val="7A243D"/>
              </a:solidFill>
            </a:ln>
            <a:sp3d extrusionH="596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Дуга 54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9054045"/>
                <a:gd name="adj2" fmla="val 14172176"/>
              </a:avLst>
            </a:prstGeom>
            <a:ln w="796925">
              <a:solidFill>
                <a:srgbClr val="AB473A"/>
              </a:solidFill>
            </a:ln>
            <a:sp3d z="-190500" extrusionH="406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6" name="Дуга 55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14233480"/>
                <a:gd name="adj2" fmla="val 16250775"/>
              </a:avLst>
            </a:prstGeom>
            <a:noFill/>
            <a:ln w="796925">
              <a:solidFill>
                <a:srgbClr val="DF9C70"/>
              </a:solidFill>
            </a:ln>
            <a:sp3d z="-254000" extrusionH="342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Отраслевая структура расходов бюджета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в </a:t>
            </a:r>
            <a:r>
              <a:rPr lang="ru-RU" b="1" dirty="0" smtClean="0">
                <a:solidFill>
                  <a:srgbClr val="23586A"/>
                </a:solidFill>
              </a:rPr>
              <a:t>2021-2022 </a:t>
            </a:r>
            <a:r>
              <a:rPr lang="ru-RU" b="1" dirty="0">
                <a:solidFill>
                  <a:srgbClr val="23586A"/>
                </a:solidFill>
              </a:rPr>
              <a:t>годах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2841" y="4606497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A5A5">
                    <a:lumMod val="50000"/>
                  </a:srgbClr>
                </a:solidFill>
              </a:rPr>
              <a:t>2021 год</a:t>
            </a:r>
            <a:endParaRPr lang="ru-RU" dirty="0">
              <a:solidFill>
                <a:srgbClr val="A5A5A5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722" y="4578949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A5A5">
                    <a:lumMod val="50000"/>
                  </a:srgbClr>
                </a:solidFill>
              </a:rPr>
              <a:t>2022 год</a:t>
            </a:r>
            <a:endParaRPr lang="ru-RU" dirty="0">
              <a:solidFill>
                <a:srgbClr val="A5A5A5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9254" y="3436946"/>
            <a:ext cx="94826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968,8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536280">
            <a:off x="6217698" y="1591134"/>
            <a:ext cx="948266" cy="40011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5 789,3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058572">
            <a:off x="6849101" y="3541107"/>
            <a:ext cx="94826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3 509,8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4315" y="5440369"/>
            <a:ext cx="382429" cy="226457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7651" y="5399708"/>
            <a:ext cx="1418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Социально-культурная сфера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14994" y="5460441"/>
            <a:ext cx="382429" cy="226457"/>
          </a:xfrm>
          <a:prstGeom prst="rect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8329" y="5419780"/>
            <a:ext cx="2225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Городское хозяйство (ЖКХ, дорожное хозяйство)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2009" y="5462778"/>
            <a:ext cx="382429" cy="226457"/>
          </a:xfrm>
          <a:prstGeom prst="rect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5345" y="5422117"/>
            <a:ext cx="1408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Другие расходы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9453" y="4262662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млн руб.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3831" y="4163530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млн руб.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Администрация города Твери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41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199440" y="284884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10 267,9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8676" y="274783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11 072,2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60219" y="1296064"/>
            <a:ext cx="2937138" cy="2822712"/>
            <a:chOff x="5686425" y="2297400"/>
            <a:chExt cx="2700866" cy="2700866"/>
          </a:xfrm>
          <a:scene3d>
            <a:camera prst="isometricOffAxis1Top">
              <a:rot lat="1830788" lon="19194649" rev="7006241"/>
            </a:camera>
            <a:lightRig rig="threePt" dir="t"/>
          </a:scene3d>
        </p:grpSpPr>
        <p:sp>
          <p:nvSpPr>
            <p:cNvPr id="52" name="Дуга 51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16294670"/>
                <a:gd name="adj2" fmla="val 8988001"/>
              </a:avLst>
            </a:prstGeom>
            <a:ln w="796925">
              <a:solidFill>
                <a:srgbClr val="7A243D"/>
              </a:solidFill>
            </a:ln>
            <a:sp3d extrusionH="596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7" name="Дуга 56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9054045"/>
                <a:gd name="adj2" fmla="val 14172176"/>
              </a:avLst>
            </a:prstGeom>
            <a:ln w="796925">
              <a:solidFill>
                <a:srgbClr val="AB473A"/>
              </a:solidFill>
            </a:ln>
            <a:sp3d z="-190500" extrusionH="406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8" name="Дуга 57"/>
            <p:cNvSpPr/>
            <p:nvPr/>
          </p:nvSpPr>
          <p:spPr>
            <a:xfrm>
              <a:off x="5686425" y="2297400"/>
              <a:ext cx="2700866" cy="2700866"/>
            </a:xfrm>
            <a:prstGeom prst="arc">
              <a:avLst>
                <a:gd name="adj1" fmla="val 14233480"/>
                <a:gd name="adj2" fmla="val 16250775"/>
              </a:avLst>
            </a:prstGeom>
            <a:noFill/>
            <a:ln w="796925">
              <a:solidFill>
                <a:srgbClr val="DF9C70"/>
              </a:solidFill>
            </a:ln>
            <a:sp3d z="-254000" extrusionH="342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 rot="536280">
            <a:off x="1574529" y="1573086"/>
            <a:ext cx="1101673" cy="43088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</a:rPr>
              <a:t>6 644,0</a:t>
            </a:r>
            <a:endParaRPr lang="ru-RU" sz="2200" b="1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058572">
            <a:off x="2365891" y="3558848"/>
            <a:ext cx="948266" cy="40011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</a:rPr>
              <a:t>3 306,8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726" y="3485979"/>
            <a:ext cx="948266" cy="369332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</a:rPr>
              <a:t>1 121,4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3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уга 2"/>
          <p:cNvSpPr/>
          <p:nvPr/>
        </p:nvSpPr>
        <p:spPr>
          <a:xfrm>
            <a:off x="1071746" y="2125329"/>
            <a:ext cx="3005667" cy="3005667"/>
          </a:xfrm>
          <a:prstGeom prst="arc">
            <a:avLst>
              <a:gd name="adj1" fmla="val 16200000"/>
              <a:gd name="adj2" fmla="val 5467970"/>
            </a:avLst>
          </a:prstGeom>
          <a:ln w="6921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78614" y="2122222"/>
            <a:ext cx="3005667" cy="3005667"/>
          </a:xfrm>
          <a:prstGeom prst="arc">
            <a:avLst>
              <a:gd name="adj1" fmla="val 5415724"/>
              <a:gd name="adj2" fmla="val 16232742"/>
            </a:avLst>
          </a:prstGeom>
          <a:ln w="692150">
            <a:solidFill>
              <a:srgbClr val="F2D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1071746" y="2130689"/>
            <a:ext cx="3005667" cy="3005667"/>
          </a:xfrm>
          <a:prstGeom prst="arc">
            <a:avLst>
              <a:gd name="adj1" fmla="val 16200000"/>
              <a:gd name="adj2" fmla="val 4216130"/>
            </a:avLst>
          </a:prstGeom>
          <a:ln w="6921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978614" y="2127582"/>
            <a:ext cx="3005667" cy="3005667"/>
          </a:xfrm>
          <a:prstGeom prst="arc">
            <a:avLst>
              <a:gd name="adj1" fmla="val 6509937"/>
              <a:gd name="adj2" fmla="val 16232742"/>
            </a:avLst>
          </a:prstGeom>
          <a:ln w="69215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>
            <a:spLocks noChangeAspect="1"/>
          </p:cNvSpPr>
          <p:nvPr/>
        </p:nvSpPr>
        <p:spPr>
          <a:xfrm>
            <a:off x="4154481" y="882791"/>
            <a:ext cx="900000" cy="900000"/>
          </a:xfrm>
          <a:prstGeom prst="arc">
            <a:avLst>
              <a:gd name="adj1" fmla="val 16238956"/>
              <a:gd name="adj2" fmla="val 16232742"/>
            </a:avLst>
          </a:prstGeom>
          <a:ln w="254000">
            <a:solidFill>
              <a:srgbClr val="567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>
            <a:spLocks noChangeAspect="1"/>
          </p:cNvSpPr>
          <p:nvPr/>
        </p:nvSpPr>
        <p:spPr>
          <a:xfrm>
            <a:off x="4154481" y="888151"/>
            <a:ext cx="900000" cy="900000"/>
          </a:xfrm>
          <a:prstGeom prst="arc">
            <a:avLst>
              <a:gd name="adj1" fmla="val 16275248"/>
              <a:gd name="adj2" fmla="val 11526348"/>
            </a:avLst>
          </a:prstGeom>
          <a:ln w="254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7114" y="158267"/>
            <a:ext cx="8533686" cy="392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Финансовые показатели бюджета города </a:t>
            </a:r>
            <a:r>
              <a:rPr lang="ru-RU" b="1" dirty="0" smtClean="0">
                <a:solidFill>
                  <a:srgbClr val="23586A"/>
                </a:solidFill>
              </a:rPr>
              <a:t>Твери в </a:t>
            </a:r>
            <a:r>
              <a:rPr lang="ru-RU" b="1" dirty="0">
                <a:solidFill>
                  <a:srgbClr val="23586A"/>
                </a:solidFill>
              </a:rPr>
              <a:t>расчёте на 1 </a:t>
            </a:r>
            <a:r>
              <a:rPr lang="ru-RU" b="1" dirty="0" smtClean="0">
                <a:solidFill>
                  <a:srgbClr val="23586A"/>
                </a:solidFill>
              </a:rPr>
              <a:t>жителя</a:t>
            </a:r>
            <a:r>
              <a:rPr lang="en-US" b="1" dirty="0" smtClean="0">
                <a:solidFill>
                  <a:srgbClr val="23586A"/>
                </a:solidFill>
              </a:rPr>
              <a:t> </a:t>
            </a:r>
            <a:r>
              <a:rPr lang="ru-RU" b="1" dirty="0" smtClean="0">
                <a:solidFill>
                  <a:srgbClr val="23586A"/>
                </a:solidFill>
              </a:rPr>
              <a:t> в 202</a:t>
            </a:r>
            <a:r>
              <a:rPr lang="en-US" b="1" dirty="0" smtClean="0">
                <a:solidFill>
                  <a:srgbClr val="23586A"/>
                </a:solidFill>
              </a:rPr>
              <a:t>2</a:t>
            </a:r>
            <a:r>
              <a:rPr lang="ru-RU" b="1" dirty="0" smtClean="0">
                <a:solidFill>
                  <a:srgbClr val="23586A"/>
                </a:solidFill>
              </a:rPr>
              <a:t> году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03780" y="4841725"/>
            <a:ext cx="73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AB473A"/>
                </a:solidFill>
              </a:rPr>
              <a:t>26 330</a:t>
            </a:r>
            <a:endParaRPr lang="ru-RU" sz="1400" b="1" dirty="0" smtClean="0">
              <a:solidFill>
                <a:srgbClr val="AB473A"/>
              </a:solidFill>
            </a:endParaRPr>
          </a:p>
          <a:p>
            <a:r>
              <a:rPr lang="ru-RU" sz="1400" dirty="0" smtClean="0">
                <a:solidFill>
                  <a:srgbClr val="AB473A"/>
                </a:solidFill>
              </a:rPr>
              <a:t>факт</a:t>
            </a:r>
            <a:endParaRPr lang="ru-RU" sz="1400" dirty="0">
              <a:solidFill>
                <a:srgbClr val="AB473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2411821" y="4886121"/>
            <a:ext cx="73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26 860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  план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70" y="3234527"/>
            <a:ext cx="76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26 110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план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5715" y="3199771"/>
            <a:ext cx="73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26  622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факт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32007" y="1089133"/>
            <a:ext cx="3007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</a:rPr>
              <a:t>хозяйство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91211" y="2117746"/>
            <a:ext cx="1246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Образование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12540" y="3434938"/>
            <a:ext cx="1246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Культура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90276" y="4714801"/>
            <a:ext cx="1949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Социальная политика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8" y="5866697"/>
            <a:ext cx="2448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Физическая культура и спорт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1" name="Дуга 30"/>
          <p:cNvSpPr>
            <a:spLocks noChangeAspect="1"/>
          </p:cNvSpPr>
          <p:nvPr/>
        </p:nvSpPr>
        <p:spPr>
          <a:xfrm>
            <a:off x="4916950" y="1922126"/>
            <a:ext cx="900000" cy="900000"/>
          </a:xfrm>
          <a:prstGeom prst="arc">
            <a:avLst>
              <a:gd name="adj1" fmla="val 16238956"/>
              <a:gd name="adj2" fmla="val 16232742"/>
            </a:avLst>
          </a:prstGeom>
          <a:ln w="254000">
            <a:solidFill>
              <a:srgbClr val="567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>
            <a:spLocks noChangeAspect="1"/>
          </p:cNvSpPr>
          <p:nvPr/>
        </p:nvSpPr>
        <p:spPr>
          <a:xfrm>
            <a:off x="4916950" y="1927486"/>
            <a:ext cx="900000" cy="900000"/>
          </a:xfrm>
          <a:prstGeom prst="arc">
            <a:avLst>
              <a:gd name="adj1" fmla="val 16275248"/>
              <a:gd name="adj2" fmla="val 8081801"/>
            </a:avLst>
          </a:prstGeom>
          <a:ln w="254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>
            <a:spLocks noChangeAspect="1"/>
          </p:cNvSpPr>
          <p:nvPr/>
        </p:nvSpPr>
        <p:spPr>
          <a:xfrm>
            <a:off x="5185933" y="3121056"/>
            <a:ext cx="900000" cy="900000"/>
          </a:xfrm>
          <a:prstGeom prst="arc">
            <a:avLst>
              <a:gd name="adj1" fmla="val 16238956"/>
              <a:gd name="adj2" fmla="val 16232742"/>
            </a:avLst>
          </a:prstGeom>
          <a:ln w="254000">
            <a:solidFill>
              <a:srgbClr val="1B9D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>
            <a:spLocks noChangeAspect="1"/>
          </p:cNvSpPr>
          <p:nvPr/>
        </p:nvSpPr>
        <p:spPr>
          <a:xfrm>
            <a:off x="5185933" y="3126416"/>
            <a:ext cx="900000" cy="900000"/>
          </a:xfrm>
          <a:prstGeom prst="arc">
            <a:avLst>
              <a:gd name="adj1" fmla="val 16275248"/>
              <a:gd name="adj2" fmla="val 16261815"/>
            </a:avLst>
          </a:prstGeom>
          <a:ln w="254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>
            <a:spLocks noChangeAspect="1"/>
          </p:cNvSpPr>
          <p:nvPr/>
        </p:nvSpPr>
        <p:spPr>
          <a:xfrm>
            <a:off x="4945528" y="4381273"/>
            <a:ext cx="900000" cy="900000"/>
          </a:xfrm>
          <a:prstGeom prst="arc">
            <a:avLst>
              <a:gd name="adj1" fmla="val 16238956"/>
              <a:gd name="adj2" fmla="val 16232742"/>
            </a:avLst>
          </a:prstGeom>
          <a:ln w="254000">
            <a:solidFill>
              <a:srgbClr val="567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>
            <a:spLocks noChangeAspect="1"/>
          </p:cNvSpPr>
          <p:nvPr/>
        </p:nvSpPr>
        <p:spPr>
          <a:xfrm>
            <a:off x="4945528" y="4386633"/>
            <a:ext cx="900000" cy="900000"/>
          </a:xfrm>
          <a:prstGeom prst="arc">
            <a:avLst>
              <a:gd name="adj1" fmla="val 16275248"/>
              <a:gd name="adj2" fmla="val 13840120"/>
            </a:avLst>
          </a:prstGeom>
          <a:ln w="254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>
            <a:spLocks noChangeAspect="1"/>
          </p:cNvSpPr>
          <p:nvPr/>
        </p:nvSpPr>
        <p:spPr>
          <a:xfrm>
            <a:off x="4193813" y="5442986"/>
            <a:ext cx="900000" cy="900000"/>
          </a:xfrm>
          <a:prstGeom prst="arc">
            <a:avLst>
              <a:gd name="adj1" fmla="val 16238956"/>
              <a:gd name="adj2" fmla="val 16232742"/>
            </a:avLst>
          </a:prstGeom>
          <a:ln w="254000">
            <a:solidFill>
              <a:srgbClr val="567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>
            <a:spLocks noChangeAspect="1"/>
          </p:cNvSpPr>
          <p:nvPr/>
        </p:nvSpPr>
        <p:spPr>
          <a:xfrm>
            <a:off x="4193813" y="5448346"/>
            <a:ext cx="900000" cy="900000"/>
          </a:xfrm>
          <a:prstGeom prst="arc">
            <a:avLst>
              <a:gd name="adj1" fmla="val 16275248"/>
              <a:gd name="adj2" fmla="val 5041511"/>
            </a:avLst>
          </a:prstGeom>
          <a:ln w="254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732498" y="1782257"/>
            <a:ext cx="344764" cy="348944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7A243D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>
            <a:spLocks noChangeAspect="1"/>
          </p:cNvSpPr>
          <p:nvPr/>
        </p:nvSpPr>
        <p:spPr>
          <a:xfrm>
            <a:off x="4037944" y="1710507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4316901" y="2658599"/>
            <a:ext cx="433796" cy="249504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7A243D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4678415" y="2612254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4464796" y="3625054"/>
            <a:ext cx="471570" cy="0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7A243D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>
            <a:spLocks noChangeAspect="1"/>
          </p:cNvSpPr>
          <p:nvPr/>
        </p:nvSpPr>
        <p:spPr>
          <a:xfrm>
            <a:off x="4886543" y="3571093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310551" y="4364030"/>
            <a:ext cx="421864" cy="174155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7A243D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>
            <a:spLocks noChangeAspect="1"/>
          </p:cNvSpPr>
          <p:nvPr/>
        </p:nvSpPr>
        <p:spPr>
          <a:xfrm>
            <a:off x="4684444" y="4480020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3726090" y="5121736"/>
            <a:ext cx="348912" cy="346118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7A243D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>
            <a:spLocks noChangeAspect="1"/>
          </p:cNvSpPr>
          <p:nvPr/>
        </p:nvSpPr>
        <p:spPr>
          <a:xfrm>
            <a:off x="4006157" y="5392981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>
            <a:spLocks noChangeAspect="1"/>
          </p:cNvSpPr>
          <p:nvPr/>
        </p:nvSpPr>
        <p:spPr>
          <a:xfrm>
            <a:off x="4229579" y="953485"/>
            <a:ext cx="808088" cy="7498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2 371</a:t>
            </a:r>
          </a:p>
          <a:p>
            <a:pPr algn="ctr"/>
            <a:r>
              <a:rPr lang="ru-RU" sz="1350" b="1" dirty="0" smtClean="0">
                <a:solidFill>
                  <a:schemeClr val="bg1">
                    <a:lumMod val="50000"/>
                  </a:schemeClr>
                </a:solidFill>
              </a:rPr>
              <a:t>2 354</a:t>
            </a:r>
            <a:endParaRPr lang="ru-RU" sz="13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Овал 49"/>
          <p:cNvSpPr>
            <a:spLocks noChangeAspect="1"/>
          </p:cNvSpPr>
          <p:nvPr/>
        </p:nvSpPr>
        <p:spPr>
          <a:xfrm>
            <a:off x="4996049" y="2003462"/>
            <a:ext cx="749803" cy="7498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5262973" y="3206493"/>
            <a:ext cx="749803" cy="7498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868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866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5024605" y="4463182"/>
            <a:ext cx="749803" cy="7498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885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875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4276054" y="5518084"/>
            <a:ext cx="749803" cy="7498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173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172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1328244" y="2427655"/>
            <a:ext cx="2397846" cy="239784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5376" y="3235533"/>
            <a:ext cx="87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Доход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2542" y="3820337"/>
            <a:ext cx="92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A243D"/>
                </a:solidFill>
              </a:rPr>
              <a:t>Расход</a:t>
            </a:r>
            <a:endParaRPr lang="ru-RU" b="1" dirty="0">
              <a:solidFill>
                <a:srgbClr val="7A243D"/>
              </a:solidFill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639" y="3340764"/>
            <a:ext cx="709623" cy="7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994543" y="2163081"/>
            <a:ext cx="723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14 141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14 062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51585" y="1192210"/>
            <a:ext cx="777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р</a:t>
            </a:r>
            <a:r>
              <a:rPr lang="ru-RU" sz="1600" dirty="0" smtClean="0">
                <a:solidFill>
                  <a:srgbClr val="000000"/>
                </a:solidFill>
              </a:rPr>
              <a:t>уб.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9" name="Выгнутая вверх стрелка 58"/>
          <p:cNvSpPr/>
          <p:nvPr/>
        </p:nvSpPr>
        <p:spPr>
          <a:xfrm>
            <a:off x="1848394" y="2981124"/>
            <a:ext cx="510236" cy="306908"/>
          </a:xfrm>
          <a:prstGeom prst="curvedDownArrow">
            <a:avLst>
              <a:gd name="adj1" fmla="val 25000"/>
              <a:gd name="adj2" fmla="val 83125"/>
              <a:gd name="adj3" fmla="val 64421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Выгнутая вверх стрелка 62"/>
          <p:cNvSpPr/>
          <p:nvPr/>
        </p:nvSpPr>
        <p:spPr>
          <a:xfrm flipV="1">
            <a:off x="2654143" y="4140191"/>
            <a:ext cx="510238" cy="306910"/>
          </a:xfrm>
          <a:prstGeom prst="curvedDownArrow">
            <a:avLst>
              <a:gd name="adj1" fmla="val 25000"/>
              <a:gd name="adj2" fmla="val 83125"/>
              <a:gd name="adj3" fmla="val 64421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7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169333" y="5731934"/>
            <a:ext cx="85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план</a:t>
            </a:r>
          </a:p>
          <a:p>
            <a:r>
              <a:rPr lang="ru-RU" sz="1600" b="1" dirty="0" smtClean="0"/>
              <a:t>факт</a:t>
            </a:r>
            <a:endParaRPr lang="ru-RU" sz="1600" b="1" dirty="0"/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62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292814" y="4419602"/>
          <a:ext cx="4723686" cy="19831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66386"/>
                <a:gridCol w="1257300"/>
              </a:tblGrid>
              <a:tr h="5486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Муниципальные учреждения </a:t>
                      </a:r>
                    </a:p>
                    <a:p>
                      <a:pPr algn="ctr"/>
                      <a:r>
                        <a:rPr lang="ru-RU" sz="1400" dirty="0" smtClean="0"/>
                        <a:t>социально-культурной</a:t>
                      </a:r>
                      <a:r>
                        <a:rPr lang="ru-RU" sz="1400" baseline="0" dirty="0" smtClean="0"/>
                        <a:t> сферы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endParaRPr lang="ru-RU" sz="1400" dirty="0"/>
                    </a:p>
                  </a:txBody>
                  <a:tcPr anchor="ctr"/>
                </a:tc>
              </a:tr>
              <a:tr h="358629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862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Культура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8629">
                <a:tc>
                  <a:txBody>
                    <a:bodyPr/>
                    <a:lstStyle/>
                    <a:p>
                      <a:r>
                        <a:rPr lang="ru-RU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молодёжная политика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8629">
                <a:tc>
                  <a:txBody>
                    <a:bodyPr/>
                    <a:lstStyle/>
                    <a:p>
                      <a:r>
                        <a:rPr lang="ru-RU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3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013960" y="4400463"/>
            <a:ext cx="0" cy="193380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82894" y="4400463"/>
            <a:ext cx="0" cy="193380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2335" y="6334266"/>
            <a:ext cx="5266265" cy="530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6200000" sx="95000" sy="9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Социально-культурная сфера</a:t>
            </a:r>
          </a:p>
        </p:txBody>
      </p:sp>
      <p:sp>
        <p:nvSpPr>
          <p:cNvPr id="2" name="Дуга 1"/>
          <p:cNvSpPr/>
          <p:nvPr/>
        </p:nvSpPr>
        <p:spPr>
          <a:xfrm>
            <a:off x="1092993" y="2199277"/>
            <a:ext cx="3048000" cy="3048000"/>
          </a:xfrm>
          <a:prstGeom prst="arc">
            <a:avLst>
              <a:gd name="adj1" fmla="val 10802240"/>
              <a:gd name="adj2" fmla="val 20134208"/>
            </a:avLst>
          </a:prstGeom>
          <a:ln w="8890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1092993" y="2199277"/>
            <a:ext cx="3048000" cy="3048000"/>
          </a:xfrm>
          <a:prstGeom prst="arc">
            <a:avLst>
              <a:gd name="adj1" fmla="val 20165803"/>
              <a:gd name="adj2" fmla="val 20705066"/>
            </a:avLst>
          </a:prstGeom>
          <a:ln w="889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1092993" y="2199277"/>
            <a:ext cx="3048000" cy="3048000"/>
          </a:xfrm>
          <a:prstGeom prst="arc">
            <a:avLst>
              <a:gd name="adj1" fmla="val 20737323"/>
              <a:gd name="adj2" fmla="val 21346723"/>
            </a:avLst>
          </a:prstGeom>
          <a:ln w="889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>
            <a:off x="1092993" y="2211153"/>
            <a:ext cx="3048000" cy="3048000"/>
          </a:xfrm>
          <a:prstGeom prst="arc">
            <a:avLst>
              <a:gd name="adj1" fmla="val 21350922"/>
              <a:gd name="adj2" fmla="val 21594304"/>
            </a:avLst>
          </a:prstGeom>
          <a:ln w="8890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32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6422" y="1245381"/>
            <a:ext cx="400315" cy="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755" y="1916047"/>
            <a:ext cx="354207" cy="3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044" y="2555181"/>
            <a:ext cx="339631" cy="3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044" y="3244986"/>
            <a:ext cx="293931" cy="293931"/>
          </a:xfrm>
          <a:prstGeom prst="rect">
            <a:avLst/>
          </a:prstGeom>
          <a:noFill/>
          <a:ln>
            <a:solidFill>
              <a:srgbClr val="23586A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" name="Прямая соединительная линия 1024"/>
          <p:cNvCxnSpPr/>
          <p:nvPr/>
        </p:nvCxnSpPr>
        <p:spPr>
          <a:xfrm>
            <a:off x="5547360" y="3545840"/>
            <a:ext cx="3242309" cy="0"/>
          </a:xfrm>
          <a:prstGeom prst="line">
            <a:avLst/>
          </a:prstGeom>
          <a:ln w="12700">
            <a:solidFill>
              <a:srgbClr val="235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Box 1025"/>
          <p:cNvSpPr txBox="1"/>
          <p:nvPr/>
        </p:nvSpPr>
        <p:spPr>
          <a:xfrm>
            <a:off x="5704233" y="3238063"/>
            <a:ext cx="24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071" y="3561768"/>
            <a:ext cx="51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35B61"/>
                </a:solidFill>
              </a:rPr>
              <a:t>71,5</a:t>
            </a:r>
            <a:endParaRPr lang="ru-RU" sz="1400" b="1" dirty="0">
              <a:solidFill>
                <a:srgbClr val="435B61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547360" y="2914359"/>
            <a:ext cx="3242309" cy="0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04233" y="2606582"/>
            <a:ext cx="24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Культура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20071" y="2930287"/>
            <a:ext cx="62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A243D"/>
                </a:solidFill>
              </a:rPr>
              <a:t>360,3</a:t>
            </a:r>
            <a:endParaRPr lang="ru-RU" sz="1400" b="1" dirty="0">
              <a:solidFill>
                <a:srgbClr val="7A243D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63198" y="2289801"/>
            <a:ext cx="3242309" cy="0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20071" y="1982024"/>
            <a:ext cx="24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5909" y="2305729"/>
            <a:ext cx="61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AB473A"/>
                </a:solidFill>
              </a:rPr>
              <a:t>363,8</a:t>
            </a:r>
            <a:endParaRPr lang="ru-RU" sz="1400" b="1" dirty="0">
              <a:solidFill>
                <a:srgbClr val="AB473A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579036" y="1665243"/>
            <a:ext cx="3242309" cy="0"/>
          </a:xfrm>
          <a:prstGeom prst="line">
            <a:avLst/>
          </a:prstGeom>
          <a:ln w="127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735909" y="1357466"/>
            <a:ext cx="2453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Образование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51747" y="1681171"/>
            <a:ext cx="74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F9C70"/>
                </a:solidFill>
              </a:rPr>
              <a:t>5 848,4</a:t>
            </a:r>
            <a:endParaRPr lang="ru-RU" sz="1400" b="1" dirty="0">
              <a:solidFill>
                <a:srgbClr val="DF9C70"/>
              </a:solidFill>
            </a:endParaRPr>
          </a:p>
        </p:txBody>
      </p:sp>
      <p:cxnSp>
        <p:nvCxnSpPr>
          <p:cNvPr id="1030" name="Прямая соединительная линия 1029"/>
          <p:cNvCxnSpPr/>
          <p:nvPr/>
        </p:nvCxnSpPr>
        <p:spPr>
          <a:xfrm flipH="1">
            <a:off x="4641850" y="3545840"/>
            <a:ext cx="921348" cy="100965"/>
          </a:xfrm>
          <a:prstGeom prst="line">
            <a:avLst/>
          </a:prstGeom>
          <a:ln w="12700">
            <a:solidFill>
              <a:srgbClr val="2358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единительная линия 1032"/>
          <p:cNvCxnSpPr/>
          <p:nvPr/>
        </p:nvCxnSpPr>
        <p:spPr>
          <a:xfrm flipH="1">
            <a:off x="4610100" y="2914359"/>
            <a:ext cx="937260" cy="477592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единительная линия 1036"/>
          <p:cNvCxnSpPr/>
          <p:nvPr/>
        </p:nvCxnSpPr>
        <p:spPr>
          <a:xfrm flipH="1">
            <a:off x="4536044" y="2289801"/>
            <a:ext cx="1027154" cy="728354"/>
          </a:xfrm>
          <a:prstGeom prst="line">
            <a:avLst/>
          </a:prstGeom>
          <a:ln w="127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единительная линия 1040"/>
          <p:cNvCxnSpPr/>
          <p:nvPr/>
        </p:nvCxnSpPr>
        <p:spPr>
          <a:xfrm flipH="1">
            <a:off x="3994150" y="1665243"/>
            <a:ext cx="1584886" cy="526414"/>
          </a:xfrm>
          <a:prstGeom prst="line">
            <a:avLst/>
          </a:prstGeom>
          <a:ln w="127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157873" y="908751"/>
            <a:ext cx="896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млн руб.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0" name="Полилиния 69"/>
          <p:cNvSpPr>
            <a:spLocks noChangeAspect="1"/>
          </p:cNvSpPr>
          <p:nvPr/>
        </p:nvSpPr>
        <p:spPr>
          <a:xfrm>
            <a:off x="1239184" y="2370346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ECECEC"/>
              </a:gs>
              <a:gs pos="100000">
                <a:schemeClr val="bg1"/>
              </a:gs>
              <a:gs pos="38000">
                <a:srgbClr val="ECECEC"/>
              </a:gs>
              <a:gs pos="7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6 644,0 млн. руб.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4013479"/>
            <a:ext cx="5308602" cy="160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white"/>
                </a:solidFill>
              </a:rPr>
              <a:t>Администрация города Твери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pic>
        <p:nvPicPr>
          <p:cNvPr id="55" name="Picture 2" descr="Герб города Твер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343525" y="3933825"/>
            <a:ext cx="35528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/>
              <a:t>В 2022 году по сравнению с 2021 годом прирост расходов на обеспечение социально-культурной сферы составил 854,7 млн.руб. (или 15%). Основные причины: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увеличение заработной платы</a:t>
            </a:r>
            <a:r>
              <a:rPr lang="en-US" sz="1100" dirty="0" smtClean="0"/>
              <a:t> </a:t>
            </a:r>
            <a:r>
              <a:rPr lang="ru-RU" sz="1100" dirty="0" smtClean="0"/>
              <a:t>(в связи с ростом МРОТ, установленным уровнем средней зарплаты отдельных категорий работников),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расходы на модернизацию школьной системы образования и установку уличных игровых комплексов в дошкольных учреждениях,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увеличение расходов на  организацию бесплатного горячего питания учащихся начальных классов,</a:t>
            </a:r>
          </a:p>
          <a:p>
            <a:pPr algn="just">
              <a:buFontTx/>
              <a:buChar char="-"/>
            </a:pPr>
            <a:r>
              <a:rPr lang="ru-RU" sz="1100" dirty="0" smtClean="0"/>
              <a:t> увеличение расходов на обеспечение жилыми помещениями детей-сирот, детей, оставшихся без попечения родителей.</a:t>
            </a:r>
            <a:endParaRPr lang="ru-RU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094535"/>
              </p:ext>
            </p:extLst>
          </p:nvPr>
        </p:nvGraphicFramePr>
        <p:xfrm>
          <a:off x="334543" y="1490136"/>
          <a:ext cx="4010178" cy="41063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42072"/>
                <a:gridCol w="1168106"/>
              </a:tblGrid>
              <a:tr h="526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Объекты городского хозяйства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Автомобильные дороги (протяжённость)</a:t>
                      </a:r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611,8 км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 кладбища (площадь)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222,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га </a:t>
                      </a:r>
                      <a:endParaRPr lang="ru-RU" sz="1200" dirty="0"/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Светоточки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уличного освещения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22,5 тыс. шт.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Парки, скверы, рощи (площадь)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2 168,2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м</a:t>
                      </a:r>
                      <a:r>
                        <a:rPr lang="ru-RU" sz="12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Фонтаны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штук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943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Воинские и братские захоронения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штук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9061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жилищный фонд (площадь)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336,3 тыс. м</a:t>
                      </a:r>
                      <a:r>
                        <a:rPr lang="ru-RU" sz="12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6460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Платные парковки 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5" name="Прямоугольник 74"/>
          <p:cNvSpPr/>
          <p:nvPr/>
        </p:nvSpPr>
        <p:spPr>
          <a:xfrm flipH="1">
            <a:off x="4228543" y="1351331"/>
            <a:ext cx="346709" cy="4212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Городское </a:t>
            </a:r>
            <a:r>
              <a:rPr lang="ru-RU" b="1" dirty="0" smtClean="0">
                <a:solidFill>
                  <a:srgbClr val="23586A"/>
                </a:solidFill>
              </a:rPr>
              <a:t>хозяйство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Дуга 1"/>
          <p:cNvSpPr/>
          <p:nvPr/>
        </p:nvSpPr>
        <p:spPr>
          <a:xfrm rot="5400000">
            <a:off x="3048000" y="1905000"/>
            <a:ext cx="3048000" cy="3048000"/>
          </a:xfrm>
          <a:prstGeom prst="arc">
            <a:avLst>
              <a:gd name="adj1" fmla="val 10802240"/>
              <a:gd name="adj2" fmla="val 16799559"/>
            </a:avLst>
          </a:prstGeom>
          <a:ln w="889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5400000">
            <a:off x="3048000" y="1905000"/>
            <a:ext cx="3048000" cy="3048000"/>
          </a:xfrm>
          <a:prstGeom prst="arc">
            <a:avLst>
              <a:gd name="adj1" fmla="val 20713671"/>
              <a:gd name="adj2" fmla="val 21214936"/>
            </a:avLst>
          </a:prstGeom>
          <a:ln w="889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5400000">
            <a:off x="3048000" y="1905000"/>
            <a:ext cx="3048000" cy="3048000"/>
          </a:xfrm>
          <a:prstGeom prst="arc">
            <a:avLst>
              <a:gd name="adj1" fmla="val 21246270"/>
              <a:gd name="adj2" fmla="val 21499929"/>
            </a:avLst>
          </a:prstGeom>
          <a:ln w="8890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5400000">
            <a:off x="3048000" y="1905000"/>
            <a:ext cx="3048000" cy="3048000"/>
          </a:xfrm>
          <a:prstGeom prst="arc">
            <a:avLst>
              <a:gd name="adj1" fmla="val 21524261"/>
              <a:gd name="adj2" fmla="val 118578"/>
            </a:avLst>
          </a:prstGeom>
          <a:ln w="889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5400000">
            <a:off x="3048000" y="1905000"/>
            <a:ext cx="3048000" cy="3048000"/>
          </a:xfrm>
          <a:prstGeom prst="arc">
            <a:avLst>
              <a:gd name="adj1" fmla="val 16863199"/>
              <a:gd name="adj2" fmla="val 18800456"/>
            </a:avLst>
          </a:prstGeom>
          <a:solidFill>
            <a:schemeClr val="accent4">
              <a:lumMod val="75000"/>
            </a:schemeClr>
          </a:solidFill>
          <a:ln w="8890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5400000">
            <a:off x="3024146" y="1944757"/>
            <a:ext cx="3048000" cy="3048000"/>
          </a:xfrm>
          <a:prstGeom prst="arc">
            <a:avLst>
              <a:gd name="adj1" fmla="val 18745762"/>
              <a:gd name="adj2" fmla="val 19972803"/>
            </a:avLst>
          </a:prstGeom>
          <a:ln w="8890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5400000">
            <a:off x="2968487" y="1936805"/>
            <a:ext cx="3048000" cy="3048000"/>
          </a:xfrm>
          <a:prstGeom prst="arc">
            <a:avLst>
              <a:gd name="adj1" fmla="val 19945651"/>
              <a:gd name="adj2" fmla="val 20475421"/>
            </a:avLst>
          </a:prstGeom>
          <a:ln w="8890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88295" y="1640222"/>
            <a:ext cx="1942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Дорожное хозяйство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8295" y="2257398"/>
            <a:ext cx="1942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Благоустройство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96762" y="2879485"/>
            <a:ext cx="2145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Коммунальное хозяйство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81945" y="3491092"/>
            <a:ext cx="213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Транспорт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98275" y="4108090"/>
            <a:ext cx="22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Другое в сфере экономики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81945" y="4725088"/>
            <a:ext cx="224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AB473A"/>
                </a:solidFill>
              </a:rPr>
              <a:t>Жилищное хозяйство </a:t>
            </a:r>
            <a:endParaRPr lang="ru-RU" sz="1400" dirty="0">
              <a:solidFill>
                <a:srgbClr val="AB473A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89737" y="5361137"/>
            <a:ext cx="1651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Информатика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26" name="Дуга 25"/>
          <p:cNvSpPr>
            <a:spLocks noChangeAspect="1"/>
          </p:cNvSpPr>
          <p:nvPr/>
        </p:nvSpPr>
        <p:spPr>
          <a:xfrm>
            <a:off x="2142000" y="999000"/>
            <a:ext cx="4860000" cy="4860000"/>
          </a:xfrm>
          <a:prstGeom prst="arc">
            <a:avLst>
              <a:gd name="adj1" fmla="val 4037502"/>
              <a:gd name="adj2" fmla="val 5396344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Дуга 72"/>
          <p:cNvSpPr>
            <a:spLocks noChangeAspect="1"/>
          </p:cNvSpPr>
          <p:nvPr/>
        </p:nvSpPr>
        <p:spPr>
          <a:xfrm>
            <a:off x="2274292" y="1194903"/>
            <a:ext cx="4500000" cy="4500000"/>
          </a:xfrm>
          <a:prstGeom prst="arc">
            <a:avLst>
              <a:gd name="adj1" fmla="val 1552694"/>
              <a:gd name="adj2" fmla="val 4676288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>
            <a:spLocks noChangeAspect="1"/>
          </p:cNvSpPr>
          <p:nvPr/>
        </p:nvSpPr>
        <p:spPr>
          <a:xfrm>
            <a:off x="2232000" y="1089000"/>
            <a:ext cx="4680000" cy="4680000"/>
          </a:xfrm>
          <a:prstGeom prst="arc">
            <a:avLst>
              <a:gd name="adj1" fmla="val 2581144"/>
              <a:gd name="adj2" fmla="val 5236685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>
            <a:spLocks noChangeAspect="1"/>
          </p:cNvSpPr>
          <p:nvPr/>
        </p:nvSpPr>
        <p:spPr>
          <a:xfrm>
            <a:off x="2412000" y="1269000"/>
            <a:ext cx="4320000" cy="4320000"/>
          </a:xfrm>
          <a:prstGeom prst="arc">
            <a:avLst>
              <a:gd name="adj1" fmla="val 589821"/>
              <a:gd name="adj2" fmla="val 4133198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>
            <a:spLocks noChangeAspect="1"/>
          </p:cNvSpPr>
          <p:nvPr/>
        </p:nvSpPr>
        <p:spPr>
          <a:xfrm>
            <a:off x="2502000" y="1359000"/>
            <a:ext cx="4140000" cy="4140000"/>
          </a:xfrm>
          <a:prstGeom prst="arc">
            <a:avLst>
              <a:gd name="adj1" fmla="val 21187615"/>
              <a:gd name="adj2" fmla="val 3226876"/>
            </a:avLst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510076" y="5668914"/>
            <a:ext cx="3394411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50805" y="5674219"/>
            <a:ext cx="5136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31,2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50805" y="5044887"/>
            <a:ext cx="66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66,7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283325" y="5032865"/>
            <a:ext cx="2621162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12975" y="4417929"/>
            <a:ext cx="612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156,9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>
            <a:stCxn id="73" idx="0"/>
          </p:cNvCxnSpPr>
          <p:nvPr/>
        </p:nvCxnSpPr>
        <p:spPr>
          <a:xfrm flipV="1">
            <a:off x="6548670" y="4419772"/>
            <a:ext cx="2308109" cy="716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57488" y="3800876"/>
            <a:ext cx="64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141,5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7" name="Прямая соединительная линия 46"/>
          <p:cNvCxnSpPr>
            <a:stCxn id="31" idx="0"/>
          </p:cNvCxnSpPr>
          <p:nvPr/>
        </p:nvCxnSpPr>
        <p:spPr>
          <a:xfrm>
            <a:off x="6700286" y="3797780"/>
            <a:ext cx="2204201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2" idx="0"/>
          </p:cNvCxnSpPr>
          <p:nvPr/>
        </p:nvCxnSpPr>
        <p:spPr>
          <a:xfrm>
            <a:off x="6627124" y="3181278"/>
            <a:ext cx="2277363" cy="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44313" y="3192921"/>
            <a:ext cx="66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291,1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50804" y="2569646"/>
            <a:ext cx="65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524,6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stCxn id="61" idx="0"/>
          </p:cNvCxnSpPr>
          <p:nvPr/>
        </p:nvCxnSpPr>
        <p:spPr>
          <a:xfrm>
            <a:off x="6402390" y="2561134"/>
            <a:ext cx="2502097" cy="33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961906" y="1953730"/>
            <a:ext cx="86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2 094,8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847740" y="1944541"/>
            <a:ext cx="2988000" cy="34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Дуга 60"/>
          <p:cNvSpPr>
            <a:spLocks noChangeAspect="1"/>
          </p:cNvSpPr>
          <p:nvPr/>
        </p:nvSpPr>
        <p:spPr>
          <a:xfrm>
            <a:off x="2524402" y="1385542"/>
            <a:ext cx="4068000" cy="4068000"/>
          </a:xfrm>
          <a:prstGeom prst="arc">
            <a:avLst>
              <a:gd name="adj1" fmla="val 20102224"/>
              <a:gd name="adj2" fmla="val 1575883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26" idx="2"/>
          </p:cNvCxnSpPr>
          <p:nvPr/>
        </p:nvCxnSpPr>
        <p:spPr>
          <a:xfrm flipV="1">
            <a:off x="4574584" y="5417344"/>
            <a:ext cx="18847" cy="44165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0" idx="2"/>
          </p:cNvCxnSpPr>
          <p:nvPr/>
        </p:nvCxnSpPr>
        <p:spPr>
          <a:xfrm flipH="1" flipV="1">
            <a:off x="4674394" y="5408130"/>
            <a:ext cx="8729" cy="35823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4961614" y="5390984"/>
            <a:ext cx="47708" cy="24649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1" idx="2"/>
          </p:cNvCxnSpPr>
          <p:nvPr/>
        </p:nvCxnSpPr>
        <p:spPr>
          <a:xfrm flipH="1" flipV="1">
            <a:off x="5287617" y="5271715"/>
            <a:ext cx="62446" cy="172283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2" idx="2"/>
          </p:cNvCxnSpPr>
          <p:nvPr/>
        </p:nvCxnSpPr>
        <p:spPr>
          <a:xfrm flipH="1" flipV="1">
            <a:off x="5732891" y="5025224"/>
            <a:ext cx="62208" cy="7378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61" idx="2"/>
          </p:cNvCxnSpPr>
          <p:nvPr/>
        </p:nvCxnSpPr>
        <p:spPr>
          <a:xfrm flipH="1" flipV="1">
            <a:off x="6281530" y="4293704"/>
            <a:ext cx="100880" cy="2592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 flipH="1">
            <a:off x="2170" y="1337795"/>
            <a:ext cx="347135" cy="4212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>
            <a:spLocks noChangeAspect="1"/>
          </p:cNvSpPr>
          <p:nvPr/>
        </p:nvSpPr>
        <p:spPr>
          <a:xfrm rot="5400000">
            <a:off x="3867699" y="2720558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ECECEC"/>
              </a:gs>
              <a:gs pos="100000">
                <a:schemeClr val="bg1"/>
              </a:gs>
              <a:gs pos="38000">
                <a:srgbClr val="ECECEC"/>
              </a:gs>
              <a:gs pos="7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3 306,8 млн.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Номер слайда 6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9507" y="465519"/>
            <a:ext cx="86487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dirty="0" smtClean="0">
                <a:solidFill>
                  <a:srgbClr val="23586A"/>
                </a:solidFill>
                <a:cs typeface="Times New Roman" pitchFamily="18" charset="0"/>
              </a:rPr>
              <a:t>Основные </a:t>
            </a:r>
            <a:r>
              <a:rPr lang="ru-RU" sz="1600" b="1" dirty="0">
                <a:solidFill>
                  <a:srgbClr val="23586A"/>
                </a:solidFill>
                <a:cs typeface="Times New Roman" pitchFamily="18" charset="0"/>
              </a:rPr>
              <a:t>муниципальные правовые акты</a:t>
            </a:r>
            <a:r>
              <a:rPr lang="ru-RU" sz="1600" dirty="0"/>
              <a:t>, регламентирующие бюджетные процедуры в городе Твери: </a:t>
            </a:r>
          </a:p>
          <a:p>
            <a:pPr indent="449263" algn="just"/>
            <a:r>
              <a:rPr lang="ru-RU" sz="1600" dirty="0" smtClean="0"/>
              <a:t>Устав города Твери (утверждён решением Тверской городской Думы от 23.01.2019 №</a:t>
            </a:r>
            <a:r>
              <a:rPr lang="ru-RU" sz="1600" dirty="0"/>
              <a:t>2)</a:t>
            </a:r>
          </a:p>
          <a:p>
            <a:pPr indent="449263" algn="just"/>
            <a:r>
              <a:rPr lang="ru-RU" sz="1600" dirty="0" smtClean="0"/>
              <a:t>Положение о бюджетном процессе в городе Твери (утверждено решением </a:t>
            </a:r>
            <a:r>
              <a:rPr lang="ru-RU" sz="1600" dirty="0"/>
              <a:t>Тверской городской Думы </a:t>
            </a:r>
            <a:r>
              <a:rPr lang="ru-RU" sz="1600" dirty="0" smtClean="0"/>
              <a:t>от 02.06.2021 №</a:t>
            </a:r>
            <a:r>
              <a:rPr lang="ru-RU" sz="1600" dirty="0"/>
              <a:t> </a:t>
            </a:r>
            <a:r>
              <a:rPr lang="ru-RU" sz="1600" dirty="0" smtClean="0"/>
              <a:t>79</a:t>
            </a:r>
            <a:r>
              <a:rPr lang="ru-RU" sz="1600" dirty="0"/>
              <a:t>)</a:t>
            </a:r>
          </a:p>
          <a:p>
            <a:pPr indent="449263" algn="just"/>
            <a:r>
              <a:rPr lang="ru-RU" sz="1600" dirty="0" smtClean="0"/>
              <a:t>Постановление администрации города Твери «Об утверждении Порядка составления проекта бюджета города Твери на очередной финансовый год и плановый период» от 02.05.2012 № 832.</a:t>
            </a:r>
            <a:endParaRPr lang="ru-RU" sz="1600" dirty="0"/>
          </a:p>
        </p:txBody>
      </p:sp>
      <p:sp>
        <p:nvSpPr>
          <p:cNvPr id="7" name="Полилиния 6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0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Программная структура расходов бюджета города Твери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 </a:t>
            </a:r>
          </a:p>
        </p:txBody>
      </p:sp>
      <p:sp>
        <p:nvSpPr>
          <p:cNvPr id="8" name="Овал 7"/>
          <p:cNvSpPr/>
          <p:nvPr/>
        </p:nvSpPr>
        <p:spPr>
          <a:xfrm>
            <a:off x="779340" y="2327491"/>
            <a:ext cx="2520000" cy="2520000"/>
          </a:xfrm>
          <a:prstGeom prst="ellipse">
            <a:avLst/>
          </a:prstGeom>
          <a:noFill/>
          <a:ln w="444500">
            <a:solidFill>
              <a:srgbClr val="DF9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>
            <a:spLocks noChangeAspect="1"/>
          </p:cNvSpPr>
          <p:nvPr/>
        </p:nvSpPr>
        <p:spPr>
          <a:xfrm>
            <a:off x="779340" y="2327491"/>
            <a:ext cx="2520000" cy="2520000"/>
          </a:xfrm>
          <a:prstGeom prst="arc">
            <a:avLst>
              <a:gd name="adj1" fmla="val 13761742"/>
              <a:gd name="adj2" fmla="val 13490281"/>
            </a:avLst>
          </a:prstGeom>
          <a:ln w="4445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4017093" y="955188"/>
            <a:ext cx="1440000" cy="1440000"/>
          </a:xfrm>
          <a:prstGeom prst="ellipse">
            <a:avLst/>
          </a:prstGeom>
          <a:noFill/>
          <a:ln w="190500">
            <a:solidFill>
              <a:srgbClr val="567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Дуга 63"/>
          <p:cNvSpPr>
            <a:spLocks noChangeAspect="1"/>
          </p:cNvSpPr>
          <p:nvPr/>
        </p:nvSpPr>
        <p:spPr>
          <a:xfrm>
            <a:off x="4017093" y="971090"/>
            <a:ext cx="1440000" cy="1440000"/>
          </a:xfrm>
          <a:prstGeom prst="arc">
            <a:avLst>
              <a:gd name="adj1" fmla="val 14141121"/>
              <a:gd name="adj2" fmla="val 13852912"/>
            </a:avLst>
          </a:prstGeom>
          <a:ln w="1905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959340" y="2507491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B473A"/>
                </a:solidFill>
              </a:rPr>
              <a:t>11 171,2</a:t>
            </a:r>
          </a:p>
          <a:p>
            <a:pPr algn="ctr"/>
            <a:r>
              <a:rPr lang="ru-RU" sz="2400" b="1" dirty="0" smtClean="0">
                <a:solidFill>
                  <a:srgbClr val="AB473A"/>
                </a:solidFill>
              </a:rPr>
              <a:t>11 072,2</a:t>
            </a:r>
          </a:p>
          <a:p>
            <a:pPr algn="ctr"/>
            <a:r>
              <a:rPr lang="ru-RU" dirty="0" smtClean="0">
                <a:solidFill>
                  <a:srgbClr val="AB473A"/>
                </a:solidFill>
              </a:rPr>
              <a:t>99%</a:t>
            </a:r>
            <a:endParaRPr lang="ru-RU" dirty="0">
              <a:solidFill>
                <a:srgbClr val="AB473A"/>
              </a:solidFill>
            </a:endParaRPr>
          </a:p>
        </p:txBody>
      </p:sp>
      <p:sp>
        <p:nvSpPr>
          <p:cNvPr id="65" name="Овал 64"/>
          <p:cNvSpPr>
            <a:spLocks noChangeAspect="1"/>
          </p:cNvSpPr>
          <p:nvPr/>
        </p:nvSpPr>
        <p:spPr>
          <a:xfrm>
            <a:off x="4110399" y="1048494"/>
            <a:ext cx="12964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E3E42"/>
                </a:solidFill>
              </a:rPr>
              <a:t>9 532,5</a:t>
            </a:r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9 466,7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99%</a:t>
            </a:r>
            <a:endParaRPr lang="ru-RU" sz="1400" dirty="0">
              <a:solidFill>
                <a:srgbClr val="2E3E42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3380988" y="2201359"/>
            <a:ext cx="493121" cy="308748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AB473A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>
            <a:spLocks noChangeAspect="1"/>
          </p:cNvSpPr>
          <p:nvPr/>
        </p:nvSpPr>
        <p:spPr>
          <a:xfrm>
            <a:off x="3861328" y="2123035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>
            <a:spLocks noChangeAspect="1"/>
          </p:cNvSpPr>
          <p:nvPr/>
        </p:nvSpPr>
        <p:spPr>
          <a:xfrm>
            <a:off x="4017093" y="4792564"/>
            <a:ext cx="1440000" cy="1440000"/>
          </a:xfrm>
          <a:prstGeom prst="ellipse">
            <a:avLst/>
          </a:prstGeom>
          <a:noFill/>
          <a:ln w="190500">
            <a:solidFill>
              <a:srgbClr val="567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>
            <a:spLocks noChangeAspect="1"/>
          </p:cNvSpPr>
          <p:nvPr/>
        </p:nvSpPr>
        <p:spPr>
          <a:xfrm>
            <a:off x="4017093" y="4792564"/>
            <a:ext cx="1440000" cy="1440000"/>
          </a:xfrm>
          <a:prstGeom prst="arc">
            <a:avLst>
              <a:gd name="adj1" fmla="val 15900368"/>
              <a:gd name="adj2" fmla="val 15222044"/>
            </a:avLst>
          </a:prstGeom>
          <a:ln w="1905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>
            <a:spLocks noChangeAspect="1"/>
          </p:cNvSpPr>
          <p:nvPr/>
        </p:nvSpPr>
        <p:spPr>
          <a:xfrm>
            <a:off x="4110399" y="4885870"/>
            <a:ext cx="1253388" cy="125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  <a:gs pos="44000">
                <a:srgbClr val="ECECEC"/>
              </a:gs>
              <a:gs pos="77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E3E42"/>
                </a:solidFill>
              </a:rPr>
              <a:t>1 638,7</a:t>
            </a:r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1 605,5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98%</a:t>
            </a:r>
            <a:endParaRPr lang="ru-RU" sz="1400" dirty="0">
              <a:solidFill>
                <a:srgbClr val="2E3E42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3333534" y="4749305"/>
            <a:ext cx="493122" cy="324000"/>
          </a:xfrm>
          <a:prstGeom prst="line">
            <a:avLst/>
          </a:prstGeom>
          <a:ln w="44450">
            <a:gradFill flip="none" rotWithShape="1">
              <a:gsLst>
                <a:gs pos="59000">
                  <a:srgbClr val="AB473A"/>
                </a:gs>
                <a:gs pos="38000">
                  <a:srgbClr val="2E3E4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>
            <a:spLocks noChangeAspect="1"/>
          </p:cNvSpPr>
          <p:nvPr/>
        </p:nvSpPr>
        <p:spPr>
          <a:xfrm>
            <a:off x="3809240" y="5047204"/>
            <a:ext cx="108000" cy="1080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850230" y="1352020"/>
            <a:ext cx="3022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850230" y="5291629"/>
            <a:ext cx="2753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Непрограммные расходы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712285" y="1472030"/>
            <a:ext cx="2654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474645" y="125870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37066" y="5782733"/>
            <a:ext cx="85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план</a:t>
            </a:r>
          </a:p>
          <a:p>
            <a:r>
              <a:rPr lang="ru-RU" sz="1600" b="1" dirty="0" smtClean="0"/>
              <a:t>факт</a:t>
            </a:r>
            <a:endParaRPr lang="ru-RU" sz="1600" b="1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6568" y="3198495"/>
            <a:ext cx="620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E53"/>
                </a:solidFill>
              </a:rPr>
              <a:t>Муниципальные </a:t>
            </a:r>
            <a:r>
              <a:rPr lang="ru-RU" sz="3600" b="1" dirty="0" smtClean="0">
                <a:solidFill>
                  <a:srgbClr val="003E53"/>
                </a:solidFill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E53"/>
                </a:solidFill>
              </a:rPr>
              <a:t>города Твери </a:t>
            </a:r>
            <a:endParaRPr lang="ru-RU" sz="3600" b="1" dirty="0">
              <a:solidFill>
                <a:srgbClr val="003E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8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3600000">
            <a:off x="3843094" y="3481481"/>
            <a:ext cx="2880000" cy="288000"/>
          </a:xfrm>
          <a:custGeom>
            <a:avLst/>
            <a:gdLst>
              <a:gd name="connsiteX0" fmla="*/ 0 w 2880000"/>
              <a:gd name="connsiteY0" fmla="*/ 0 h 288000"/>
              <a:gd name="connsiteX1" fmla="*/ 2880000 w 2880000"/>
              <a:gd name="connsiteY1" fmla="*/ 0 h 288000"/>
              <a:gd name="connsiteX2" fmla="*/ 2880000 w 2880000"/>
              <a:gd name="connsiteY2" fmla="*/ 288000 h 288000"/>
              <a:gd name="connsiteX3" fmla="*/ 0 w 2880000"/>
              <a:gd name="connsiteY3" fmla="*/ 288000 h 288000"/>
              <a:gd name="connsiteX4" fmla="*/ 0 w 2880000"/>
              <a:gd name="connsiteY4" fmla="*/ 0 h 288000"/>
              <a:gd name="connsiteX0" fmla="*/ 0 w 2880000"/>
              <a:gd name="connsiteY0" fmla="*/ 0 h 288000"/>
              <a:gd name="connsiteX1" fmla="*/ 2880000 w 2880000"/>
              <a:gd name="connsiteY1" fmla="*/ 0 h 288000"/>
              <a:gd name="connsiteX2" fmla="*/ 2712532 w 2880000"/>
              <a:gd name="connsiteY2" fmla="*/ 287549 h 288000"/>
              <a:gd name="connsiteX3" fmla="*/ 0 w 2880000"/>
              <a:gd name="connsiteY3" fmla="*/ 288000 h 288000"/>
              <a:gd name="connsiteX4" fmla="*/ 0 w 288000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000" h="288000">
                <a:moveTo>
                  <a:pt x="0" y="0"/>
                </a:moveTo>
                <a:lnTo>
                  <a:pt x="2880000" y="0"/>
                </a:lnTo>
                <a:lnTo>
                  <a:pt x="2712532" y="287549"/>
                </a:lnTo>
                <a:lnTo>
                  <a:pt x="0" y="28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E3E42"/>
              </a:gs>
              <a:gs pos="100000">
                <a:srgbClr val="56757C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 rot="-3600000">
            <a:off x="2895167" y="3058436"/>
            <a:ext cx="2512886" cy="288000"/>
          </a:xfrm>
          <a:custGeom>
            <a:avLst/>
            <a:gdLst>
              <a:gd name="connsiteX0" fmla="*/ 0 w 2880000"/>
              <a:gd name="connsiteY0" fmla="*/ 0 h 288000"/>
              <a:gd name="connsiteX1" fmla="*/ 2880000 w 2880000"/>
              <a:gd name="connsiteY1" fmla="*/ 0 h 288000"/>
              <a:gd name="connsiteX2" fmla="*/ 2880000 w 2880000"/>
              <a:gd name="connsiteY2" fmla="*/ 288000 h 288000"/>
              <a:gd name="connsiteX3" fmla="*/ 0 w 2880000"/>
              <a:gd name="connsiteY3" fmla="*/ 288000 h 288000"/>
              <a:gd name="connsiteX4" fmla="*/ 0 w 2880000"/>
              <a:gd name="connsiteY4" fmla="*/ 0 h 288000"/>
              <a:gd name="connsiteX0" fmla="*/ 0 w 2880000"/>
              <a:gd name="connsiteY0" fmla="*/ 0 h 288000"/>
              <a:gd name="connsiteX1" fmla="*/ 2880000 w 2880000"/>
              <a:gd name="connsiteY1" fmla="*/ 0 h 288000"/>
              <a:gd name="connsiteX2" fmla="*/ 2880000 w 2880000"/>
              <a:gd name="connsiteY2" fmla="*/ 288000 h 288000"/>
              <a:gd name="connsiteX3" fmla="*/ 164215 w 2880000"/>
              <a:gd name="connsiteY3" fmla="*/ 286678 h 288000"/>
              <a:gd name="connsiteX4" fmla="*/ 0 w 288000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000" h="288000">
                <a:moveTo>
                  <a:pt x="0" y="0"/>
                </a:moveTo>
                <a:lnTo>
                  <a:pt x="2880000" y="0"/>
                </a:lnTo>
                <a:lnTo>
                  <a:pt x="2880000" y="288000"/>
                </a:lnTo>
                <a:lnTo>
                  <a:pt x="164215" y="2866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F9C70"/>
              </a:gs>
              <a:gs pos="100000">
                <a:srgbClr val="D68046"/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Распределение муниципальных программ по направлениям </a:t>
            </a:r>
          </a:p>
        </p:txBody>
      </p:sp>
      <p:sp>
        <p:nvSpPr>
          <p:cNvPr id="11" name="Прямоугольник 10"/>
          <p:cNvSpPr/>
          <p:nvPr/>
        </p:nvSpPr>
        <p:spPr>
          <a:xfrm rot="3600000">
            <a:off x="3840186" y="3185105"/>
            <a:ext cx="3240000" cy="288000"/>
          </a:xfrm>
          <a:prstGeom prst="rect">
            <a:avLst/>
          </a:prstGeom>
          <a:gradFill>
            <a:gsLst>
              <a:gs pos="0">
                <a:srgbClr val="DF9C70"/>
              </a:gs>
              <a:gs pos="100000">
                <a:srgbClr val="D68046"/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II. </a:t>
            </a:r>
            <a:r>
              <a:rPr lang="ru-RU" sz="1400" b="1" dirty="0" smtClean="0"/>
              <a:t>Комфортная городская среда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7803" y="4516066"/>
            <a:ext cx="3240000" cy="360734"/>
          </a:xfrm>
          <a:custGeom>
            <a:avLst/>
            <a:gdLst>
              <a:gd name="connsiteX0" fmla="*/ 0 w 3240000"/>
              <a:gd name="connsiteY0" fmla="*/ 0 h 288000"/>
              <a:gd name="connsiteX1" fmla="*/ 3240000 w 3240000"/>
              <a:gd name="connsiteY1" fmla="*/ 0 h 288000"/>
              <a:gd name="connsiteX2" fmla="*/ 3240000 w 3240000"/>
              <a:gd name="connsiteY2" fmla="*/ 288000 h 288000"/>
              <a:gd name="connsiteX3" fmla="*/ 0 w 3240000"/>
              <a:gd name="connsiteY3" fmla="*/ 288000 h 288000"/>
              <a:gd name="connsiteX4" fmla="*/ 0 w 3240000"/>
              <a:gd name="connsiteY4" fmla="*/ 0 h 288000"/>
              <a:gd name="connsiteX0" fmla="*/ 0 w 3240000"/>
              <a:gd name="connsiteY0" fmla="*/ 0 h 288000"/>
              <a:gd name="connsiteX1" fmla="*/ 3070932 w 3240000"/>
              <a:gd name="connsiteY1" fmla="*/ 0 h 288000"/>
              <a:gd name="connsiteX2" fmla="*/ 3240000 w 3240000"/>
              <a:gd name="connsiteY2" fmla="*/ 288000 h 288000"/>
              <a:gd name="connsiteX3" fmla="*/ 0 w 3240000"/>
              <a:gd name="connsiteY3" fmla="*/ 288000 h 288000"/>
              <a:gd name="connsiteX4" fmla="*/ 0 w 324000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0" h="288000">
                <a:moveTo>
                  <a:pt x="0" y="0"/>
                </a:moveTo>
                <a:lnTo>
                  <a:pt x="3070932" y="0"/>
                </a:lnTo>
                <a:lnTo>
                  <a:pt x="3240000" y="288000"/>
                </a:lnTo>
                <a:lnTo>
                  <a:pt x="0" y="28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56757C"/>
              </a:gs>
              <a:gs pos="0">
                <a:srgbClr val="2E3E42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III. </a:t>
            </a:r>
            <a:r>
              <a:rPr lang="ru-RU" sz="1200" b="1" dirty="0" smtClean="0"/>
              <a:t>Экономика и совершенствование управления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93126" y="4218638"/>
            <a:ext cx="2530974" cy="288000"/>
          </a:xfrm>
          <a:custGeom>
            <a:avLst/>
            <a:gdLst>
              <a:gd name="connsiteX0" fmla="*/ 0 w 2690517"/>
              <a:gd name="connsiteY0" fmla="*/ 0 h 288000"/>
              <a:gd name="connsiteX1" fmla="*/ 2690517 w 2690517"/>
              <a:gd name="connsiteY1" fmla="*/ 0 h 288000"/>
              <a:gd name="connsiteX2" fmla="*/ 2690517 w 2690517"/>
              <a:gd name="connsiteY2" fmla="*/ 288000 h 288000"/>
              <a:gd name="connsiteX3" fmla="*/ 0 w 2690517"/>
              <a:gd name="connsiteY3" fmla="*/ 288000 h 288000"/>
              <a:gd name="connsiteX4" fmla="*/ 0 w 2690517"/>
              <a:gd name="connsiteY4" fmla="*/ 0 h 288000"/>
              <a:gd name="connsiteX0" fmla="*/ 0 w 2690517"/>
              <a:gd name="connsiteY0" fmla="*/ 0 h 288000"/>
              <a:gd name="connsiteX1" fmla="*/ 2690517 w 2690517"/>
              <a:gd name="connsiteY1" fmla="*/ 0 h 288000"/>
              <a:gd name="connsiteX2" fmla="*/ 2530974 w 2690517"/>
              <a:gd name="connsiteY2" fmla="*/ 285619 h 288000"/>
              <a:gd name="connsiteX3" fmla="*/ 0 w 2690517"/>
              <a:gd name="connsiteY3" fmla="*/ 288000 h 288000"/>
              <a:gd name="connsiteX4" fmla="*/ 0 w 2690517"/>
              <a:gd name="connsiteY4" fmla="*/ 0 h 288000"/>
              <a:gd name="connsiteX0" fmla="*/ 0 w 2530974"/>
              <a:gd name="connsiteY0" fmla="*/ 0 h 288000"/>
              <a:gd name="connsiteX1" fmla="*/ 2366667 w 2530974"/>
              <a:gd name="connsiteY1" fmla="*/ 0 h 288000"/>
              <a:gd name="connsiteX2" fmla="*/ 2530974 w 2530974"/>
              <a:gd name="connsiteY2" fmla="*/ 285619 h 288000"/>
              <a:gd name="connsiteX3" fmla="*/ 0 w 2530974"/>
              <a:gd name="connsiteY3" fmla="*/ 288000 h 288000"/>
              <a:gd name="connsiteX4" fmla="*/ 0 w 2530974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74" h="288000">
                <a:moveTo>
                  <a:pt x="0" y="0"/>
                </a:moveTo>
                <a:lnTo>
                  <a:pt x="2366667" y="0"/>
                </a:lnTo>
                <a:lnTo>
                  <a:pt x="2530974" y="285619"/>
                </a:lnTo>
                <a:lnTo>
                  <a:pt x="0" y="28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98000">
                <a:srgbClr val="7A243D"/>
              </a:gs>
              <a:gs pos="0">
                <a:srgbClr val="4D172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 rot="-3600000">
            <a:off x="2204891" y="3031581"/>
            <a:ext cx="3240000" cy="288000"/>
          </a:xfrm>
          <a:custGeom>
            <a:avLst/>
            <a:gdLst>
              <a:gd name="connsiteX0" fmla="*/ 0 w 3240000"/>
              <a:gd name="connsiteY0" fmla="*/ 0 h 288000"/>
              <a:gd name="connsiteX1" fmla="*/ 3240000 w 3240000"/>
              <a:gd name="connsiteY1" fmla="*/ 0 h 288000"/>
              <a:gd name="connsiteX2" fmla="*/ 3240000 w 3240000"/>
              <a:gd name="connsiteY2" fmla="*/ 288000 h 288000"/>
              <a:gd name="connsiteX3" fmla="*/ 0 w 3240000"/>
              <a:gd name="connsiteY3" fmla="*/ 288000 h 288000"/>
              <a:gd name="connsiteX4" fmla="*/ 0 w 3240000"/>
              <a:gd name="connsiteY4" fmla="*/ 0 h 288000"/>
              <a:gd name="connsiteX0" fmla="*/ 0 w 3240000"/>
              <a:gd name="connsiteY0" fmla="*/ 0 h 288000"/>
              <a:gd name="connsiteX1" fmla="*/ 3240000 w 3240000"/>
              <a:gd name="connsiteY1" fmla="*/ 0 h 288000"/>
              <a:gd name="connsiteX2" fmla="*/ 3240000 w 3240000"/>
              <a:gd name="connsiteY2" fmla="*/ 288000 h 288000"/>
              <a:gd name="connsiteX3" fmla="*/ 164215 w 3240000"/>
              <a:gd name="connsiteY3" fmla="*/ 286679 h 288000"/>
              <a:gd name="connsiteX4" fmla="*/ 0 w 324000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000" h="288000">
                <a:moveTo>
                  <a:pt x="0" y="0"/>
                </a:moveTo>
                <a:lnTo>
                  <a:pt x="3240000" y="0"/>
                </a:lnTo>
                <a:lnTo>
                  <a:pt x="3240000" y="288000"/>
                </a:lnTo>
                <a:lnTo>
                  <a:pt x="164215" y="2866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A243D"/>
              </a:gs>
              <a:gs pos="100000">
                <a:srgbClr val="4D1726"/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I. </a:t>
            </a:r>
            <a:r>
              <a:rPr lang="ru-RU" sz="1400" b="1" dirty="0" smtClean="0"/>
              <a:t>Человеческий капитал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1610" y="1670860"/>
            <a:ext cx="948691" cy="203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39700" dir="5400000" sx="83000" sy="8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7200000">
            <a:off x="5795383" y="4615396"/>
            <a:ext cx="948691" cy="203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76200" dir="11400000" sx="83000" sy="8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4400000">
            <a:off x="2444010" y="4613928"/>
            <a:ext cx="948691" cy="2039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88900" dir="21540000" sx="83000" sy="8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6" y="1972727"/>
            <a:ext cx="3632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1.Развитие </a:t>
            </a:r>
            <a:r>
              <a:rPr lang="ru-RU" sz="1400" dirty="0"/>
              <a:t>образования города Твери </a:t>
            </a:r>
          </a:p>
          <a:p>
            <a:r>
              <a:rPr lang="ru-RU" sz="1400" dirty="0"/>
              <a:t>2.Развитие культуры города Твери </a:t>
            </a:r>
          </a:p>
          <a:p>
            <a:r>
              <a:rPr lang="ru-RU" sz="1400" dirty="0"/>
              <a:t>3.Развитие физической культуры, спорта и </a:t>
            </a:r>
            <a:r>
              <a:rPr lang="ru-RU" sz="1400" dirty="0" smtClean="0"/>
              <a:t>молодёжной </a:t>
            </a:r>
            <a:r>
              <a:rPr lang="ru-RU" sz="1400" dirty="0"/>
              <a:t>политики города Твери </a:t>
            </a:r>
          </a:p>
          <a:p>
            <a:r>
              <a:rPr lang="ru-RU" sz="1400" dirty="0"/>
              <a:t>4.Социальная поддержка населения города Твери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3288" y="5152486"/>
            <a:ext cx="5534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1.Управление </a:t>
            </a:r>
            <a:r>
              <a:rPr lang="ru-RU" sz="1400" dirty="0"/>
              <a:t>муниципальной собственностью </a:t>
            </a:r>
          </a:p>
          <a:p>
            <a:r>
              <a:rPr lang="ru-RU" sz="1400" dirty="0"/>
              <a:t>2.Развитие информационных ресурсов города Твери </a:t>
            </a:r>
          </a:p>
          <a:p>
            <a:r>
              <a:rPr lang="ru-RU" sz="1400" dirty="0" smtClean="0"/>
              <a:t>3.Содействие экономическому развитию города Твери</a:t>
            </a:r>
            <a:endParaRPr lang="ru-RU" sz="1400" dirty="0"/>
          </a:p>
          <a:p>
            <a:r>
              <a:rPr lang="ru-RU" sz="1400" dirty="0" smtClean="0"/>
              <a:t>4.Содействие </a:t>
            </a:r>
            <a:r>
              <a:rPr lang="ru-RU" sz="1400" dirty="0"/>
              <a:t>развитию туризма в городе Твери 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870059" y="1422611"/>
            <a:ext cx="3310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1.Обеспечение </a:t>
            </a:r>
            <a:r>
              <a:rPr lang="ru-RU" sz="1400" dirty="0"/>
              <a:t>доступным </a:t>
            </a:r>
            <a:r>
              <a:rPr lang="ru-RU" sz="1400" dirty="0" smtClean="0"/>
              <a:t>жильём </a:t>
            </a:r>
            <a:r>
              <a:rPr lang="ru-RU" sz="1400" dirty="0"/>
              <a:t>населения города Твери </a:t>
            </a:r>
          </a:p>
          <a:p>
            <a:r>
              <a:rPr lang="ru-RU" sz="1400" dirty="0"/>
              <a:t>2.Коммунальное хозяйство города Твери </a:t>
            </a:r>
          </a:p>
          <a:p>
            <a:r>
              <a:rPr lang="ru-RU" sz="1400" dirty="0"/>
              <a:t>3.Дорожное хозяйство и общественный транспорт города Твери </a:t>
            </a:r>
          </a:p>
          <a:p>
            <a:r>
              <a:rPr lang="ru-RU" sz="1400" dirty="0" smtClean="0"/>
              <a:t>4.Формирование </a:t>
            </a:r>
            <a:r>
              <a:rPr lang="ru-RU" sz="1400" dirty="0"/>
              <a:t>современной городской </a:t>
            </a:r>
            <a:r>
              <a:rPr lang="ru-RU" sz="1400" dirty="0" smtClean="0"/>
              <a:t>среды </a:t>
            </a:r>
            <a:endParaRPr lang="ru-RU" sz="1400" dirty="0"/>
          </a:p>
          <a:p>
            <a:r>
              <a:rPr lang="ru-RU" sz="1400" dirty="0"/>
              <a:t>5.Обеспечение правопорядка и безопасности населения города Твери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78851" y="3318727"/>
            <a:ext cx="2966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6.Участие </a:t>
            </a:r>
            <a:r>
              <a:rPr lang="ru-RU" sz="1400" dirty="0"/>
              <a:t>в </a:t>
            </a:r>
            <a:r>
              <a:rPr lang="ru-RU" sz="1400" dirty="0" smtClean="0"/>
              <a:t>профилактике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/>
              <a:t>терроризма и экстремизма, а также в минимизации и (или) ликвидации последствий проявлений терроризма и экстремизма в границах города Твери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3411815" y="2268815"/>
            <a:ext cx="2320370" cy="232037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ирог 87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16062434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83607" y="6349"/>
            <a:ext cx="5976786" cy="873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3586A"/>
                </a:solidFill>
              </a:rPr>
              <a:t>Структура финансирования муниципальных программ </a:t>
            </a:r>
          </a:p>
          <a:p>
            <a:pPr algn="ctr"/>
            <a:r>
              <a:rPr lang="ru-RU" b="1" dirty="0" smtClean="0">
                <a:solidFill>
                  <a:srgbClr val="23586A"/>
                </a:solidFill>
              </a:rPr>
              <a:t>по направлениям в 2022 году, млн рублей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54" name="Полилиния 5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>
          <a:xfrm>
            <a:off x="7049035" y="6455833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37" name="Пирог 36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916555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35447" y="2792447"/>
            <a:ext cx="1273106" cy="1273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935448" y="3167390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9 466,7</a:t>
            </a:r>
            <a:endParaRPr lang="ru-RU" sz="2800" b="1" dirty="0"/>
          </a:p>
        </p:txBody>
      </p:sp>
      <p:sp>
        <p:nvSpPr>
          <p:cNvPr id="47" name="Овал 46"/>
          <p:cNvSpPr/>
          <p:nvPr/>
        </p:nvSpPr>
        <p:spPr>
          <a:xfrm>
            <a:off x="3132667" y="1989667"/>
            <a:ext cx="2878666" cy="28786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925247" y="3714641"/>
            <a:ext cx="114300" cy="1143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279343" y="2665783"/>
            <a:ext cx="114300" cy="114300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508500" y="1934612"/>
            <a:ext cx="114300" cy="1143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13434" y="349613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67,6%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44296" y="287635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31,9%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37363" y="2009341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E3E42"/>
                </a:solidFill>
              </a:rPr>
              <a:t>0,5%</a:t>
            </a:r>
            <a:endParaRPr lang="ru-RU" sz="1400" b="1" dirty="0">
              <a:solidFill>
                <a:srgbClr val="2E3E4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20521" y="3221165"/>
            <a:ext cx="2104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0A0A8"/>
                </a:solidFill>
              </a:rPr>
              <a:t>Человеческий </a:t>
            </a:r>
            <a:r>
              <a:rPr lang="ru-RU" sz="2400" b="1" dirty="0" smtClean="0">
                <a:solidFill>
                  <a:srgbClr val="80A0A8"/>
                </a:solidFill>
              </a:rPr>
              <a:t>капитал</a:t>
            </a:r>
          </a:p>
          <a:p>
            <a:r>
              <a:rPr lang="ru-RU" b="1" dirty="0" smtClean="0"/>
              <a:t>6 403,0</a:t>
            </a:r>
            <a:endParaRPr lang="ru-RU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05530" y="2111785"/>
            <a:ext cx="2435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80A0A8"/>
                </a:solidFill>
              </a:rPr>
              <a:t>Комфортная городская </a:t>
            </a:r>
            <a:r>
              <a:rPr lang="ru-RU" sz="2400" b="1" dirty="0" smtClean="0">
                <a:solidFill>
                  <a:srgbClr val="80A0A8"/>
                </a:solidFill>
              </a:rPr>
              <a:t>среда</a:t>
            </a:r>
          </a:p>
          <a:p>
            <a:pPr algn="r"/>
            <a:r>
              <a:rPr lang="ru-RU" b="1" dirty="0" smtClean="0"/>
              <a:t>3 018,3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836705" y="993299"/>
            <a:ext cx="4377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80A0A8"/>
                </a:solidFill>
              </a:rPr>
              <a:t>Экономика и совершенствование </a:t>
            </a:r>
            <a:r>
              <a:rPr lang="ru-RU" sz="2300" b="1" dirty="0" smtClean="0">
                <a:solidFill>
                  <a:srgbClr val="80A0A8"/>
                </a:solidFill>
              </a:rPr>
              <a:t>управления</a:t>
            </a:r>
          </a:p>
          <a:p>
            <a:r>
              <a:rPr lang="ru-RU" b="1" dirty="0" smtClean="0"/>
              <a:t>45,4</a:t>
            </a:r>
            <a:endParaRPr lang="ru-RU" b="1" dirty="0"/>
          </a:p>
        </p:txBody>
      </p:sp>
      <p:grpSp>
        <p:nvGrpSpPr>
          <p:cNvPr id="2" name="Группа 48"/>
          <p:cNvGrpSpPr/>
          <p:nvPr/>
        </p:nvGrpSpPr>
        <p:grpSpPr>
          <a:xfrm>
            <a:off x="4259750" y="1197098"/>
            <a:ext cx="616657" cy="623968"/>
            <a:chOff x="4722507" y="1864531"/>
            <a:chExt cx="2743518" cy="2776049"/>
          </a:xfrm>
        </p:grpSpPr>
        <p:grpSp>
          <p:nvGrpSpPr>
            <p:cNvPr id="3" name="Группа 50"/>
            <p:cNvGrpSpPr/>
            <p:nvPr/>
          </p:nvGrpSpPr>
          <p:grpSpPr>
            <a:xfrm>
              <a:off x="5510492" y="2843492"/>
              <a:ext cx="1171016" cy="1171016"/>
              <a:chOff x="5223933" y="2556933"/>
              <a:chExt cx="1744134" cy="1744134"/>
            </a:xfrm>
          </p:grpSpPr>
          <p:sp>
            <p:nvSpPr>
              <p:cNvPr id="67" name="Полилиния 66"/>
              <p:cNvSpPr/>
              <p:nvPr/>
            </p:nvSpPr>
            <p:spPr>
              <a:xfrm>
                <a:off x="5223933" y="2556933"/>
                <a:ext cx="1744134" cy="1744134"/>
              </a:xfrm>
              <a:custGeom>
                <a:avLst/>
                <a:gdLst>
                  <a:gd name="connsiteX0" fmla="*/ 872067 w 1744134"/>
                  <a:gd name="connsiteY0" fmla="*/ 0 h 1744134"/>
                  <a:gd name="connsiteX1" fmla="*/ 961231 w 1744134"/>
                  <a:gd name="connsiteY1" fmla="*/ 4503 h 1744134"/>
                  <a:gd name="connsiteX2" fmla="*/ 1004668 w 1744134"/>
                  <a:gd name="connsiteY2" fmla="*/ 11132 h 1744134"/>
                  <a:gd name="connsiteX3" fmla="*/ 1109747 w 1744134"/>
                  <a:gd name="connsiteY3" fmla="*/ 298251 h 1744134"/>
                  <a:gd name="connsiteX4" fmla="*/ 1385497 w 1744134"/>
                  <a:gd name="connsiteY4" fmla="*/ 170263 h 1744134"/>
                  <a:gd name="connsiteX5" fmla="*/ 1488712 w 1744134"/>
                  <a:gd name="connsiteY5" fmla="*/ 255423 h 1744134"/>
                  <a:gd name="connsiteX6" fmla="*/ 1573871 w 1744134"/>
                  <a:gd name="connsiteY6" fmla="*/ 358637 h 1744134"/>
                  <a:gd name="connsiteX7" fmla="*/ 1445883 w 1744134"/>
                  <a:gd name="connsiteY7" fmla="*/ 634387 h 1744134"/>
                  <a:gd name="connsiteX8" fmla="*/ 1733003 w 1744134"/>
                  <a:gd name="connsiteY8" fmla="*/ 739467 h 1744134"/>
                  <a:gd name="connsiteX9" fmla="*/ 1739632 w 1744134"/>
                  <a:gd name="connsiteY9" fmla="*/ 782903 h 1744134"/>
                  <a:gd name="connsiteX10" fmla="*/ 1744134 w 1744134"/>
                  <a:gd name="connsiteY10" fmla="*/ 872067 h 1744134"/>
                  <a:gd name="connsiteX11" fmla="*/ 1739632 w 1744134"/>
                  <a:gd name="connsiteY11" fmla="*/ 961231 h 1744134"/>
                  <a:gd name="connsiteX12" fmla="*/ 1733003 w 1744134"/>
                  <a:gd name="connsiteY12" fmla="*/ 1004667 h 1744134"/>
                  <a:gd name="connsiteX13" fmla="*/ 1445883 w 1744134"/>
                  <a:gd name="connsiteY13" fmla="*/ 1109747 h 1744134"/>
                  <a:gd name="connsiteX14" fmla="*/ 1573871 w 1744134"/>
                  <a:gd name="connsiteY14" fmla="*/ 1385497 h 1744134"/>
                  <a:gd name="connsiteX15" fmla="*/ 1488712 w 1744134"/>
                  <a:gd name="connsiteY15" fmla="*/ 1488712 h 1744134"/>
                  <a:gd name="connsiteX16" fmla="*/ 1385497 w 1744134"/>
                  <a:gd name="connsiteY16" fmla="*/ 1573871 h 1744134"/>
                  <a:gd name="connsiteX17" fmla="*/ 1109747 w 1744134"/>
                  <a:gd name="connsiteY17" fmla="*/ 1445883 h 1744134"/>
                  <a:gd name="connsiteX18" fmla="*/ 1004668 w 1744134"/>
                  <a:gd name="connsiteY18" fmla="*/ 1733003 h 1744134"/>
                  <a:gd name="connsiteX19" fmla="*/ 961231 w 1744134"/>
                  <a:gd name="connsiteY19" fmla="*/ 1739632 h 1744134"/>
                  <a:gd name="connsiteX20" fmla="*/ 872067 w 1744134"/>
                  <a:gd name="connsiteY20" fmla="*/ 1744134 h 1744134"/>
                  <a:gd name="connsiteX21" fmla="*/ 782904 w 1744134"/>
                  <a:gd name="connsiteY21" fmla="*/ 1739632 h 1744134"/>
                  <a:gd name="connsiteX22" fmla="*/ 739467 w 1744134"/>
                  <a:gd name="connsiteY22" fmla="*/ 1733003 h 1744134"/>
                  <a:gd name="connsiteX23" fmla="*/ 634387 w 1744134"/>
                  <a:gd name="connsiteY23" fmla="*/ 1445883 h 1744134"/>
                  <a:gd name="connsiteX24" fmla="*/ 358637 w 1744134"/>
                  <a:gd name="connsiteY24" fmla="*/ 1573871 h 1744134"/>
                  <a:gd name="connsiteX25" fmla="*/ 255423 w 1744134"/>
                  <a:gd name="connsiteY25" fmla="*/ 1488712 h 1744134"/>
                  <a:gd name="connsiteX26" fmla="*/ 170263 w 1744134"/>
                  <a:gd name="connsiteY26" fmla="*/ 1385497 h 1744134"/>
                  <a:gd name="connsiteX27" fmla="*/ 298251 w 1744134"/>
                  <a:gd name="connsiteY27" fmla="*/ 1109747 h 1744134"/>
                  <a:gd name="connsiteX28" fmla="*/ 11132 w 1744134"/>
                  <a:gd name="connsiteY28" fmla="*/ 1004667 h 1744134"/>
                  <a:gd name="connsiteX29" fmla="*/ 4503 w 1744134"/>
                  <a:gd name="connsiteY29" fmla="*/ 961231 h 1744134"/>
                  <a:gd name="connsiteX30" fmla="*/ 0 w 1744134"/>
                  <a:gd name="connsiteY30" fmla="*/ 872067 h 1744134"/>
                  <a:gd name="connsiteX31" fmla="*/ 4503 w 1744134"/>
                  <a:gd name="connsiteY31" fmla="*/ 782903 h 1744134"/>
                  <a:gd name="connsiteX32" fmla="*/ 11132 w 1744134"/>
                  <a:gd name="connsiteY32" fmla="*/ 739467 h 1744134"/>
                  <a:gd name="connsiteX33" fmla="*/ 298251 w 1744134"/>
                  <a:gd name="connsiteY33" fmla="*/ 634387 h 1744134"/>
                  <a:gd name="connsiteX34" fmla="*/ 170263 w 1744134"/>
                  <a:gd name="connsiteY34" fmla="*/ 358637 h 1744134"/>
                  <a:gd name="connsiteX35" fmla="*/ 255423 w 1744134"/>
                  <a:gd name="connsiteY35" fmla="*/ 255423 h 1744134"/>
                  <a:gd name="connsiteX36" fmla="*/ 358637 w 1744134"/>
                  <a:gd name="connsiteY36" fmla="*/ 170263 h 1744134"/>
                  <a:gd name="connsiteX37" fmla="*/ 634387 w 1744134"/>
                  <a:gd name="connsiteY37" fmla="*/ 298251 h 1744134"/>
                  <a:gd name="connsiteX38" fmla="*/ 739467 w 1744134"/>
                  <a:gd name="connsiteY38" fmla="*/ 11132 h 1744134"/>
                  <a:gd name="connsiteX39" fmla="*/ 782904 w 1744134"/>
                  <a:gd name="connsiteY39" fmla="*/ 4503 h 1744134"/>
                  <a:gd name="connsiteX40" fmla="*/ 872067 w 1744134"/>
                  <a:gd name="connsiteY40" fmla="*/ 0 h 174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44134" h="1744134">
                    <a:moveTo>
                      <a:pt x="872067" y="0"/>
                    </a:moveTo>
                    <a:cubicBezTo>
                      <a:pt x="902169" y="0"/>
                      <a:pt x="931915" y="1525"/>
                      <a:pt x="961231" y="4503"/>
                    </a:cubicBezTo>
                    <a:lnTo>
                      <a:pt x="1004668" y="11132"/>
                    </a:lnTo>
                    <a:lnTo>
                      <a:pt x="1109747" y="298251"/>
                    </a:lnTo>
                    <a:lnTo>
                      <a:pt x="1385497" y="170263"/>
                    </a:lnTo>
                    <a:lnTo>
                      <a:pt x="1488712" y="255423"/>
                    </a:lnTo>
                    <a:lnTo>
                      <a:pt x="1573871" y="358637"/>
                    </a:lnTo>
                    <a:lnTo>
                      <a:pt x="1445883" y="634387"/>
                    </a:lnTo>
                    <a:lnTo>
                      <a:pt x="1733003" y="739467"/>
                    </a:lnTo>
                    <a:lnTo>
                      <a:pt x="1739632" y="782903"/>
                    </a:lnTo>
                    <a:cubicBezTo>
                      <a:pt x="1742609" y="812220"/>
                      <a:pt x="1744134" y="841965"/>
                      <a:pt x="1744134" y="872067"/>
                    </a:cubicBezTo>
                    <a:cubicBezTo>
                      <a:pt x="1744134" y="902169"/>
                      <a:pt x="1742609" y="931915"/>
                      <a:pt x="1739632" y="961231"/>
                    </a:cubicBezTo>
                    <a:lnTo>
                      <a:pt x="1733003" y="1004667"/>
                    </a:lnTo>
                    <a:lnTo>
                      <a:pt x="1445883" y="1109747"/>
                    </a:lnTo>
                    <a:lnTo>
                      <a:pt x="1573871" y="1385497"/>
                    </a:lnTo>
                    <a:lnTo>
                      <a:pt x="1488712" y="1488712"/>
                    </a:lnTo>
                    <a:lnTo>
                      <a:pt x="1385497" y="1573871"/>
                    </a:lnTo>
                    <a:lnTo>
                      <a:pt x="1109747" y="1445883"/>
                    </a:lnTo>
                    <a:lnTo>
                      <a:pt x="1004668" y="1733003"/>
                    </a:lnTo>
                    <a:lnTo>
                      <a:pt x="961231" y="1739632"/>
                    </a:lnTo>
                    <a:cubicBezTo>
                      <a:pt x="931915" y="1742609"/>
                      <a:pt x="902169" y="1744134"/>
                      <a:pt x="872067" y="1744134"/>
                    </a:cubicBezTo>
                    <a:cubicBezTo>
                      <a:pt x="841965" y="1744134"/>
                      <a:pt x="812220" y="1742609"/>
                      <a:pt x="782904" y="1739632"/>
                    </a:cubicBezTo>
                    <a:lnTo>
                      <a:pt x="739467" y="1733003"/>
                    </a:lnTo>
                    <a:lnTo>
                      <a:pt x="634387" y="1445883"/>
                    </a:lnTo>
                    <a:lnTo>
                      <a:pt x="358637" y="1573871"/>
                    </a:lnTo>
                    <a:lnTo>
                      <a:pt x="255423" y="1488712"/>
                    </a:lnTo>
                    <a:lnTo>
                      <a:pt x="170263" y="1385497"/>
                    </a:lnTo>
                    <a:lnTo>
                      <a:pt x="298251" y="1109747"/>
                    </a:lnTo>
                    <a:lnTo>
                      <a:pt x="11132" y="1004667"/>
                    </a:lnTo>
                    <a:lnTo>
                      <a:pt x="4503" y="961231"/>
                    </a:lnTo>
                    <a:cubicBezTo>
                      <a:pt x="1525" y="931915"/>
                      <a:pt x="0" y="902169"/>
                      <a:pt x="0" y="872067"/>
                    </a:cubicBezTo>
                    <a:cubicBezTo>
                      <a:pt x="0" y="841965"/>
                      <a:pt x="1525" y="812220"/>
                      <a:pt x="4503" y="782903"/>
                    </a:cubicBezTo>
                    <a:lnTo>
                      <a:pt x="11132" y="739467"/>
                    </a:lnTo>
                    <a:lnTo>
                      <a:pt x="298251" y="634387"/>
                    </a:lnTo>
                    <a:lnTo>
                      <a:pt x="170263" y="358637"/>
                    </a:lnTo>
                    <a:lnTo>
                      <a:pt x="255423" y="255423"/>
                    </a:lnTo>
                    <a:lnTo>
                      <a:pt x="358637" y="170263"/>
                    </a:lnTo>
                    <a:lnTo>
                      <a:pt x="634387" y="298251"/>
                    </a:lnTo>
                    <a:lnTo>
                      <a:pt x="739467" y="11132"/>
                    </a:lnTo>
                    <a:lnTo>
                      <a:pt x="782904" y="4503"/>
                    </a:lnTo>
                    <a:cubicBezTo>
                      <a:pt x="812220" y="1525"/>
                      <a:pt x="841965" y="0"/>
                      <a:pt x="872067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5695950" y="3028950"/>
                <a:ext cx="800100" cy="8001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51"/>
            <p:cNvGrpSpPr/>
            <p:nvPr/>
          </p:nvGrpSpPr>
          <p:grpSpPr>
            <a:xfrm>
              <a:off x="5664000" y="1864531"/>
              <a:ext cx="864001" cy="795326"/>
              <a:chOff x="3389634" y="1429942"/>
              <a:chExt cx="864001" cy="795326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2"/>
            <p:cNvGrpSpPr/>
            <p:nvPr/>
          </p:nvGrpSpPr>
          <p:grpSpPr>
            <a:xfrm>
              <a:off x="6602024" y="3480176"/>
              <a:ext cx="864001" cy="795326"/>
              <a:chOff x="3389634" y="1429942"/>
              <a:chExt cx="864001" cy="795326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56"/>
            <p:cNvGrpSpPr/>
            <p:nvPr/>
          </p:nvGrpSpPr>
          <p:grpSpPr>
            <a:xfrm>
              <a:off x="4722507" y="3503983"/>
              <a:ext cx="864001" cy="795326"/>
              <a:chOff x="3389634" y="1429942"/>
              <a:chExt cx="864001" cy="795326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Дуга 57"/>
            <p:cNvSpPr/>
            <p:nvPr/>
          </p:nvSpPr>
          <p:spPr>
            <a:xfrm>
              <a:off x="4884420" y="2217420"/>
              <a:ext cx="2423160" cy="2423160"/>
            </a:xfrm>
            <a:prstGeom prst="arc">
              <a:avLst>
                <a:gd name="adj1" fmla="val 17597601"/>
                <a:gd name="adj2" fmla="val 2135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Дуга 58"/>
            <p:cNvSpPr/>
            <p:nvPr/>
          </p:nvSpPr>
          <p:spPr>
            <a:xfrm flipH="1">
              <a:off x="4884420" y="2217420"/>
              <a:ext cx="2423160" cy="2423160"/>
            </a:xfrm>
            <a:prstGeom prst="arc">
              <a:avLst>
                <a:gd name="adj1" fmla="val 17609863"/>
                <a:gd name="adj2" fmla="val 2127500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flipV="1">
              <a:off x="4884420" y="2217420"/>
              <a:ext cx="2423160" cy="2423160"/>
            </a:xfrm>
            <a:prstGeom prst="arc">
              <a:avLst>
                <a:gd name="adj1" fmla="val 13991982"/>
                <a:gd name="adj2" fmla="val 18549114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304" y="2377876"/>
            <a:ext cx="629385" cy="459836"/>
          </a:xfrm>
          <a:prstGeom prst="rect">
            <a:avLst/>
          </a:prstGeom>
        </p:spPr>
      </p:pic>
      <p:grpSp>
        <p:nvGrpSpPr>
          <p:cNvPr id="8" name="Группа 70"/>
          <p:cNvGrpSpPr/>
          <p:nvPr/>
        </p:nvGrpSpPr>
        <p:grpSpPr>
          <a:xfrm>
            <a:off x="6110037" y="3507655"/>
            <a:ext cx="553003" cy="592520"/>
            <a:chOff x="4066839" y="3429000"/>
            <a:chExt cx="1010316" cy="1082512"/>
          </a:xfrm>
        </p:grpSpPr>
        <p:sp>
          <p:nvSpPr>
            <p:cNvPr id="72" name="Полилиния 71"/>
            <p:cNvSpPr/>
            <p:nvPr/>
          </p:nvSpPr>
          <p:spPr>
            <a:xfrm>
              <a:off x="4682239" y="3429000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4436968" y="3512391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30 w 834625"/>
                <a:gd name="connsiteY2" fmla="*/ 555231 h 2388396"/>
                <a:gd name="connsiteX3" fmla="*/ 823930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1410 h 2388396"/>
                <a:gd name="connsiteX24" fmla="*/ 189303 w 834625"/>
                <a:gd name="connsiteY24" fmla="*/ 1406129 h 2388396"/>
                <a:gd name="connsiteX25" fmla="*/ 189303 w 834625"/>
                <a:gd name="connsiteY25" fmla="*/ 761990 h 2388396"/>
                <a:gd name="connsiteX26" fmla="*/ 163116 w 834625"/>
                <a:gd name="connsiteY26" fmla="*/ 761990 h 2388396"/>
                <a:gd name="connsiteX27" fmla="*/ 163115 w 834625"/>
                <a:gd name="connsiteY27" fmla="*/ 1363861 h 2388396"/>
                <a:gd name="connsiteX28" fmla="*/ 81557 w 834625"/>
                <a:gd name="connsiteY28" fmla="*/ 1445419 h 2388396"/>
                <a:gd name="connsiteX29" fmla="*/ 81558 w 834625"/>
                <a:gd name="connsiteY29" fmla="*/ 1445418 h 2388396"/>
                <a:gd name="connsiteX30" fmla="*/ 0 w 834625"/>
                <a:gd name="connsiteY30" fmla="*/ 1363860 h 2388396"/>
                <a:gd name="connsiteX31" fmla="*/ 0 w 834625"/>
                <a:gd name="connsiteY31" fmla="*/ 613162 h 2388396"/>
                <a:gd name="connsiteX32" fmla="*/ 0 w 834625"/>
                <a:gd name="connsiteY32" fmla="*/ 613161 h 2388396"/>
                <a:gd name="connsiteX33" fmla="*/ 0 w 834625"/>
                <a:gd name="connsiteY33" fmla="*/ 598288 h 2388396"/>
                <a:gd name="connsiteX34" fmla="*/ 6409 w 834625"/>
                <a:gd name="connsiteY34" fmla="*/ 566542 h 2388396"/>
                <a:gd name="connsiteX35" fmla="*/ 10695 w 834625"/>
                <a:gd name="connsiteY35" fmla="*/ 560185 h 2388396"/>
                <a:gd name="connsiteX36" fmla="*/ 11695 w 834625"/>
                <a:gd name="connsiteY36" fmla="*/ 555231 h 2388396"/>
                <a:gd name="connsiteX37" fmla="*/ 148829 w 834625"/>
                <a:gd name="connsiteY37" fmla="*/ 464333 h 2388396"/>
                <a:gd name="connsiteX38" fmla="*/ 433389 w 834625"/>
                <a:gd name="connsiteY38" fmla="*/ 0 h 2388396"/>
                <a:gd name="connsiteX39" fmla="*/ 627461 w 834625"/>
                <a:gd name="connsiteY39" fmla="*/ 194072 h 2388396"/>
                <a:gd name="connsiteX40" fmla="*/ 433389 w 834625"/>
                <a:gd name="connsiteY40" fmla="*/ 388144 h 2388396"/>
                <a:gd name="connsiteX41" fmla="*/ 239317 w 834625"/>
                <a:gd name="connsiteY41" fmla="*/ 194072 h 2388396"/>
                <a:gd name="connsiteX42" fmla="*/ 433389 w 834625"/>
                <a:gd name="connsiteY42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30" y="555231"/>
                  </a:cubicBezTo>
                  <a:lnTo>
                    <a:pt x="823930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1410"/>
                  </a:lnTo>
                  <a:lnTo>
                    <a:pt x="189303" y="1406129"/>
                  </a:lnTo>
                  <a:lnTo>
                    <a:pt x="189303" y="761990"/>
                  </a:lnTo>
                  <a:lnTo>
                    <a:pt x="163116" y="761990"/>
                  </a:lnTo>
                  <a:lnTo>
                    <a:pt x="163115" y="1363861"/>
                  </a:lnTo>
                  <a:cubicBezTo>
                    <a:pt x="163115" y="1408904"/>
                    <a:pt x="126600" y="1445419"/>
                    <a:pt x="81557" y="1445419"/>
                  </a:cubicBezTo>
                  <a:lnTo>
                    <a:pt x="81558" y="1445418"/>
                  </a:lnTo>
                  <a:cubicBezTo>
                    <a:pt x="36515" y="1445418"/>
                    <a:pt x="0" y="1408903"/>
                    <a:pt x="0" y="1363860"/>
                  </a:cubicBez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 flipH="1">
              <a:off x="4182307" y="3429000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4066839" y="4013543"/>
              <a:ext cx="1010316" cy="497969"/>
            </a:xfrm>
            <a:custGeom>
              <a:avLst/>
              <a:gdLst>
                <a:gd name="connsiteX0" fmla="*/ 2717458 w 3017520"/>
                <a:gd name="connsiteY0" fmla="*/ 0 h 1487292"/>
                <a:gd name="connsiteX1" fmla="*/ 2759847 w 3017520"/>
                <a:gd name="connsiteY1" fmla="*/ 34997 h 1487292"/>
                <a:gd name="connsiteX2" fmla="*/ 3017520 w 3017520"/>
                <a:gd name="connsiteY2" fmla="*/ 555802 h 1487292"/>
                <a:gd name="connsiteX3" fmla="*/ 1508760 w 3017520"/>
                <a:gd name="connsiteY3" fmla="*/ 1487292 h 1487292"/>
                <a:gd name="connsiteX4" fmla="*/ 0 w 3017520"/>
                <a:gd name="connsiteY4" fmla="*/ 555802 h 1487292"/>
                <a:gd name="connsiteX5" fmla="*/ 257673 w 3017520"/>
                <a:gd name="connsiteY5" fmla="*/ 34997 h 1487292"/>
                <a:gd name="connsiteX6" fmla="*/ 267958 w 3017520"/>
                <a:gd name="connsiteY6" fmla="*/ 26506 h 1487292"/>
                <a:gd name="connsiteX7" fmla="*/ 227592 w 3017520"/>
                <a:gd name="connsiteY7" fmla="*/ 103546 h 1487292"/>
                <a:gd name="connsiteX8" fmla="*/ 167640 w 3017520"/>
                <a:gd name="connsiteY8" fmla="*/ 380542 h 1487292"/>
                <a:gd name="connsiteX9" fmla="*/ 1501140 w 3017520"/>
                <a:gd name="connsiteY9" fmla="*/ 1312032 h 1487292"/>
                <a:gd name="connsiteX10" fmla="*/ 2834640 w 3017520"/>
                <a:gd name="connsiteY10" fmla="*/ 380542 h 1487292"/>
                <a:gd name="connsiteX11" fmla="*/ 2729847 w 3017520"/>
                <a:gd name="connsiteY11" fmla="*/ 17964 h 14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7520" h="1487292">
                  <a:moveTo>
                    <a:pt x="2717458" y="0"/>
                  </a:moveTo>
                  <a:lnTo>
                    <a:pt x="2759847" y="34997"/>
                  </a:lnTo>
                  <a:cubicBezTo>
                    <a:pt x="2922529" y="183664"/>
                    <a:pt x="3017520" y="362884"/>
                    <a:pt x="3017520" y="555802"/>
                  </a:cubicBezTo>
                  <a:cubicBezTo>
                    <a:pt x="3017520" y="1070250"/>
                    <a:pt x="2342025" y="1487292"/>
                    <a:pt x="1508760" y="1487292"/>
                  </a:cubicBezTo>
                  <a:cubicBezTo>
                    <a:pt x="675495" y="1487292"/>
                    <a:pt x="0" y="1070250"/>
                    <a:pt x="0" y="555802"/>
                  </a:cubicBezTo>
                  <a:cubicBezTo>
                    <a:pt x="0" y="362884"/>
                    <a:pt x="94992" y="183664"/>
                    <a:pt x="257673" y="34997"/>
                  </a:cubicBezTo>
                  <a:lnTo>
                    <a:pt x="267958" y="26506"/>
                  </a:lnTo>
                  <a:lnTo>
                    <a:pt x="227592" y="103546"/>
                  </a:lnTo>
                  <a:cubicBezTo>
                    <a:pt x="188630" y="191049"/>
                    <a:pt x="167640" y="284083"/>
                    <a:pt x="167640" y="380542"/>
                  </a:cubicBezTo>
                  <a:cubicBezTo>
                    <a:pt x="167640" y="894990"/>
                    <a:pt x="764668" y="1312032"/>
                    <a:pt x="1501140" y="1312032"/>
                  </a:cubicBezTo>
                  <a:cubicBezTo>
                    <a:pt x="2237612" y="1312032"/>
                    <a:pt x="2834640" y="894990"/>
                    <a:pt x="2834640" y="380542"/>
                  </a:cubicBezTo>
                  <a:cubicBezTo>
                    <a:pt x="2834640" y="251930"/>
                    <a:pt x="2797326" y="129406"/>
                    <a:pt x="2729847" y="179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376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37232" y="140339"/>
            <a:ext cx="3269536" cy="31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Человеческий капитал</a:t>
            </a:r>
          </a:p>
        </p:txBody>
      </p:sp>
      <p:sp>
        <p:nvSpPr>
          <p:cNvPr id="52" name="Полилиния 5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8847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312000" y="2174442"/>
            <a:ext cx="2520000" cy="2520000"/>
          </a:xfrm>
          <a:prstGeom prst="ellipse">
            <a:avLst/>
          </a:prstGeom>
          <a:noFill/>
          <a:ln w="444500">
            <a:solidFill>
              <a:srgbClr val="DA8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Дуга 65"/>
          <p:cNvSpPr>
            <a:spLocks noChangeAspect="1"/>
          </p:cNvSpPr>
          <p:nvPr/>
        </p:nvSpPr>
        <p:spPr>
          <a:xfrm>
            <a:off x="3312000" y="2174442"/>
            <a:ext cx="2520000" cy="2520000"/>
          </a:xfrm>
          <a:prstGeom prst="arc">
            <a:avLst>
              <a:gd name="adj1" fmla="val 16200000"/>
              <a:gd name="adj2" fmla="val 12767783"/>
            </a:avLst>
          </a:prstGeom>
          <a:ln w="4445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>
            <a:spLocks noChangeAspect="1"/>
          </p:cNvSpPr>
          <p:nvPr/>
        </p:nvSpPr>
        <p:spPr>
          <a:xfrm>
            <a:off x="3312000" y="2174442"/>
            <a:ext cx="2520000" cy="2520000"/>
          </a:xfrm>
          <a:prstGeom prst="arc">
            <a:avLst>
              <a:gd name="adj1" fmla="val 12710111"/>
              <a:gd name="adj2" fmla="val 14876628"/>
            </a:avLst>
          </a:prstGeom>
          <a:ln w="444500">
            <a:solidFill>
              <a:srgbClr val="AF3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уга 67"/>
          <p:cNvSpPr>
            <a:spLocks noChangeAspect="1"/>
          </p:cNvSpPr>
          <p:nvPr/>
        </p:nvSpPr>
        <p:spPr>
          <a:xfrm>
            <a:off x="3312000" y="2174442"/>
            <a:ext cx="2520000" cy="2520000"/>
          </a:xfrm>
          <a:prstGeom prst="arc">
            <a:avLst>
              <a:gd name="adj1" fmla="val 14803459"/>
              <a:gd name="adj2" fmla="val 15751650"/>
            </a:avLst>
          </a:prstGeom>
          <a:ln w="444500">
            <a:solidFill>
              <a:srgbClr val="CB4D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>
            <a:off x="3492000" y="2354442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767263" y="1749082"/>
            <a:ext cx="4090745" cy="0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89" idx="0"/>
          </p:cNvCxnSpPr>
          <p:nvPr/>
        </p:nvCxnSpPr>
        <p:spPr>
          <a:xfrm flipV="1">
            <a:off x="6327827" y="3471989"/>
            <a:ext cx="2530181" cy="7688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155768" y="3462463"/>
            <a:ext cx="2659822" cy="9526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58804" y="1749080"/>
            <a:ext cx="3613096" cy="6194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06041" y="1230272"/>
            <a:ext cx="226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Социальная поддержка населения города Твери</a:t>
            </a:r>
            <a:endParaRPr lang="ru-RU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6483991" y="2939243"/>
            <a:ext cx="237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Развитие образования города Твери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983143" y="2944006"/>
            <a:ext cx="162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Развитие культуры города Твери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299483" y="1005398"/>
            <a:ext cx="2707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Развитие физической культуры, спорта и молодёжной политики  города Твери</a:t>
            </a:r>
            <a:endParaRPr lang="ru-RU" sz="1400" dirty="0"/>
          </a:p>
        </p:txBody>
      </p:sp>
      <p:pic>
        <p:nvPicPr>
          <p:cNvPr id="82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6115" y="3074614"/>
            <a:ext cx="400315" cy="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067" y="1398316"/>
            <a:ext cx="354207" cy="35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86" y="3066779"/>
            <a:ext cx="339631" cy="33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48" y="1349182"/>
            <a:ext cx="293931" cy="2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3771900" y="1749080"/>
            <a:ext cx="338138" cy="247087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4500563" y="1749080"/>
            <a:ext cx="266700" cy="200514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Дуга 87"/>
          <p:cNvSpPr/>
          <p:nvPr/>
        </p:nvSpPr>
        <p:spPr>
          <a:xfrm>
            <a:off x="2815590" y="1678032"/>
            <a:ext cx="3512820" cy="3512820"/>
          </a:xfrm>
          <a:prstGeom prst="arc">
            <a:avLst>
              <a:gd name="adj1" fmla="val 10759841"/>
              <a:gd name="adj2" fmla="val 13662669"/>
            </a:avLst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>
            <a:off x="2815590" y="1678032"/>
            <a:ext cx="3512820" cy="3512820"/>
          </a:xfrm>
          <a:prstGeom prst="arc">
            <a:avLst>
              <a:gd name="adj1" fmla="val 88547"/>
              <a:gd name="adj2" fmla="val 3066207"/>
            </a:avLst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>
            <a:stCxn id="88" idx="2"/>
          </p:cNvCxnSpPr>
          <p:nvPr/>
        </p:nvCxnSpPr>
        <p:spPr>
          <a:xfrm>
            <a:off x="3390167" y="2135117"/>
            <a:ext cx="126939" cy="130131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9" idx="2"/>
          </p:cNvCxnSpPr>
          <p:nvPr/>
        </p:nvCxnSpPr>
        <p:spPr>
          <a:xfrm flipH="1" flipV="1">
            <a:off x="5531644" y="4639355"/>
            <a:ext cx="143234" cy="162067"/>
          </a:xfrm>
          <a:prstGeom prst="line">
            <a:avLst/>
          </a:prstGeom>
          <a:ln w="127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4" descr="https://divorcephilippines.files.wordpress.com/2018/01/third-party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9377" y="2599741"/>
            <a:ext cx="1070737" cy="10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4981831" y="4936565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6102156" y="1741981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78,8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78,8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454664" y="3480913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5 728,9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5 763,0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8316" y="3458936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485,5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485,8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55933" y="1746984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109,8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110,3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718935" y="1864333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100%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9" name="Прямая соединительная линия 98"/>
          <p:cNvCxnSpPr>
            <a:stCxn id="94" idx="1"/>
            <a:endCxn id="94" idx="3"/>
          </p:cNvCxnSpPr>
          <p:nvPr/>
        </p:nvCxnSpPr>
        <p:spPr>
          <a:xfrm>
            <a:off x="6102156" y="2034369"/>
            <a:ext cx="595036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5" idx="1"/>
            <a:endCxn id="95" idx="3"/>
          </p:cNvCxnSpPr>
          <p:nvPr/>
        </p:nvCxnSpPr>
        <p:spPr>
          <a:xfrm>
            <a:off x="6454664" y="3773301"/>
            <a:ext cx="88197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96" idx="1"/>
            <a:endCxn id="96" idx="3"/>
          </p:cNvCxnSpPr>
          <p:nvPr/>
        </p:nvCxnSpPr>
        <p:spPr>
          <a:xfrm>
            <a:off x="1528316" y="3751324"/>
            <a:ext cx="71205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97" idx="1"/>
            <a:endCxn id="97" idx="3"/>
          </p:cNvCxnSpPr>
          <p:nvPr/>
        </p:nvCxnSpPr>
        <p:spPr>
          <a:xfrm>
            <a:off x="1855933" y="2039372"/>
            <a:ext cx="71205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336637" y="360242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99,4%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211837" y="3587883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99,9%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56592" y="1873913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99,6%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44502" y="3720649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243D"/>
                </a:solidFill>
              </a:rPr>
              <a:t>6 403,0</a:t>
            </a:r>
          </a:p>
          <a:p>
            <a:pPr algn="ctr"/>
            <a:r>
              <a:rPr lang="ru-RU" sz="1600" dirty="0" smtClean="0">
                <a:solidFill>
                  <a:srgbClr val="7A243D"/>
                </a:solidFill>
              </a:rPr>
              <a:t>6 437,9</a:t>
            </a:r>
            <a:endParaRPr lang="ru-RU" sz="1600" dirty="0">
              <a:solidFill>
                <a:srgbClr val="7A243D"/>
              </a:solidFill>
            </a:endParaRPr>
          </a:p>
        </p:txBody>
      </p:sp>
      <p:cxnSp>
        <p:nvCxnSpPr>
          <p:cNvPr id="107" name="Прямая соединительная линия 106"/>
          <p:cNvCxnSpPr>
            <a:stCxn id="106" idx="1"/>
            <a:endCxn id="106" idx="3"/>
          </p:cNvCxnSpPr>
          <p:nvPr/>
        </p:nvCxnSpPr>
        <p:spPr>
          <a:xfrm>
            <a:off x="3844502" y="4043815"/>
            <a:ext cx="957313" cy="0"/>
          </a:xfrm>
          <a:prstGeom prst="line">
            <a:avLst/>
          </a:prstGeom>
          <a:ln w="190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795537" y="382494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A243D"/>
                </a:solidFill>
              </a:rPr>
              <a:t>99,5%</a:t>
            </a:r>
            <a:endParaRPr lang="ru-RU" sz="1600" dirty="0">
              <a:solidFill>
                <a:srgbClr val="7A24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6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9449" y="-2601"/>
            <a:ext cx="8257861" cy="35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Человеческий капитал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7174" y="352052"/>
            <a:ext cx="864870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23586A"/>
                </a:solidFill>
                <a:cs typeface="Times New Roman" pitchFamily="18" charset="0"/>
              </a:rPr>
              <a:t>В рамках муниципальных программ по данному направлению: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казана помощь малообеспеченным гражданам и гражданам, оказавшимся в трудной жизненной и экстремальной ситуации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в денежной форме – </a:t>
            </a:r>
            <a:r>
              <a:rPr lang="ru-RU" sz="1600" dirty="0" smtClean="0">
                <a:cs typeface="Times New Roman" pitchFamily="18" charset="0"/>
              </a:rPr>
              <a:t>171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гражданину; в натуральном виде –  4 3</a:t>
            </a:r>
            <a:r>
              <a:rPr lang="ru-RU" sz="1600" dirty="0" smtClean="0">
                <a:cs typeface="Times New Roman" pitchFamily="18" charset="0"/>
              </a:rPr>
              <a:t>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гражданам; в виде подарочных наборов –  2 </a:t>
            </a:r>
            <a:r>
              <a:rPr lang="ru-RU" sz="1600" dirty="0" smtClean="0">
                <a:cs typeface="Times New Roman" pitchFamily="18" charset="0"/>
              </a:rPr>
              <a:t>160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гражданам);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редоставлена 19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661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льготная муниципальная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услуга  по помывке в банях и душевых павильонах;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казана социальная поддержка 7 социально ориентированным некоммерческим организациям на реализацию целевых социальных программ (социальных проектов) и 11 социально ориентированным некоммерческим организациям инвалидов и ветеранов на обеспечение части затрат, связанных с осуществлением уставной деятельности;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Организована поездка на теплоходе по реке Волга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семей с детьми-инвалидами,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105 человек;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Введено 190 новых </a:t>
            </a:r>
            <a:r>
              <a:rPr lang="ru-RU" sz="1600" dirty="0" smtClean="0">
                <a:cs typeface="Times New Roman" pitchFamily="18" charset="0"/>
              </a:rPr>
              <a:t>мест в дошкольных образовательных учреждениях путем строительства объектов;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Доля обучающихся по федеральным государственным образовательным стандартам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общего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составила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100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%;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каникулярное время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трудоустроено 1 274 школьника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Число посещений культурно-массовых мероприятий составило 1 048,4 тыс. единиц;</a:t>
            </a:r>
            <a:endParaRPr lang="ru-RU" sz="1600" b="1" dirty="0"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Times New Roman"/>
              </a:rPr>
              <a:t>Проведено </a:t>
            </a:r>
            <a:r>
              <a:rPr lang="ru-RU" sz="1600" dirty="0" smtClean="0">
                <a:ea typeface="Times New Roman"/>
              </a:rPr>
              <a:t>104 городских культурно-массовых мероприятия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Удельный вес населения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города Твери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, систематически занимающегося физической культурой и спортом от общей численности жителей города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Твери, составил 47,6%;</a:t>
            </a:r>
            <a:endParaRPr lang="ru-RU" sz="1600" b="1" dirty="0"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Times New Roman"/>
              </a:rPr>
              <a:t>Улучшили жилищные условия </a:t>
            </a:r>
            <a:r>
              <a:rPr lang="ru-RU" sz="1600" dirty="0" smtClean="0">
                <a:ea typeface="Times New Roman"/>
              </a:rPr>
              <a:t>15 </a:t>
            </a:r>
            <a:r>
              <a:rPr lang="ru-RU" sz="1600" dirty="0">
                <a:ea typeface="Times New Roman"/>
              </a:rPr>
              <a:t>молодых семей</a:t>
            </a:r>
            <a:r>
              <a:rPr lang="ru-RU" sz="1600" dirty="0" smtClean="0">
                <a:ea typeface="Times New Roman"/>
              </a:rPr>
              <a:t>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олилиния 15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404" name="Овал 403"/>
          <p:cNvSpPr/>
          <p:nvPr/>
        </p:nvSpPr>
        <p:spPr>
          <a:xfrm>
            <a:off x="3223142" y="34529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Прямоугольник 404"/>
          <p:cNvSpPr/>
          <p:nvPr/>
        </p:nvSpPr>
        <p:spPr>
          <a:xfrm>
            <a:off x="623906" y="4975732"/>
            <a:ext cx="2337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Подпрограмма</a:t>
            </a:r>
          </a:p>
          <a:p>
            <a:pPr algn="r"/>
            <a:r>
              <a:rPr lang="ru-RU" sz="1400" dirty="0" smtClean="0"/>
              <a:t>«Развитие дошкольного образования»</a:t>
            </a:r>
            <a:endParaRPr lang="ru-RU" sz="1400" dirty="0"/>
          </a:p>
        </p:txBody>
      </p:sp>
      <p:sp>
        <p:nvSpPr>
          <p:cNvPr id="406" name="Прямоугольник 405"/>
          <p:cNvSpPr/>
          <p:nvPr/>
        </p:nvSpPr>
        <p:spPr>
          <a:xfrm>
            <a:off x="-50800" y="3651338"/>
            <a:ext cx="3020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</a:p>
          <a:p>
            <a:pPr algn="r"/>
            <a:r>
              <a:rPr lang="ru-RU" sz="1400" dirty="0" smtClean="0"/>
              <a:t>«Развитие общего </a:t>
            </a:r>
            <a:r>
              <a:rPr lang="ru-RU" sz="1400" dirty="0"/>
              <a:t>образования» </a:t>
            </a:r>
          </a:p>
        </p:txBody>
      </p:sp>
      <p:sp>
        <p:nvSpPr>
          <p:cNvPr id="407" name="Прямоугольник 406"/>
          <p:cNvSpPr/>
          <p:nvPr/>
        </p:nvSpPr>
        <p:spPr>
          <a:xfrm>
            <a:off x="2777971" y="2259900"/>
            <a:ext cx="3543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Подпрограмма </a:t>
            </a:r>
            <a:endParaRPr lang="ru-RU" sz="1400" dirty="0"/>
          </a:p>
          <a:p>
            <a:pPr algn="ctr"/>
            <a:r>
              <a:rPr lang="ru-RU" sz="1400" dirty="0"/>
              <a:t>«Развитие системы предоставления детям услуг дополнительного образования» </a:t>
            </a:r>
          </a:p>
        </p:txBody>
      </p:sp>
      <p:sp>
        <p:nvSpPr>
          <p:cNvPr id="408" name="Прямоугольник 407"/>
          <p:cNvSpPr/>
          <p:nvPr/>
        </p:nvSpPr>
        <p:spPr>
          <a:xfrm>
            <a:off x="6107431" y="3342010"/>
            <a:ext cx="3211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Совершенствование механизма предоставления </a:t>
            </a:r>
            <a:r>
              <a:rPr lang="ru-RU" sz="1400" dirty="0" smtClean="0"/>
              <a:t>услуг </a:t>
            </a:r>
            <a:r>
              <a:rPr lang="ru-RU" sz="1400" dirty="0"/>
              <a:t>по организации отдыха детей в каникулярное время» </a:t>
            </a:r>
          </a:p>
        </p:txBody>
      </p:sp>
      <p:sp>
        <p:nvSpPr>
          <p:cNvPr id="409" name="Прямоугольник 408"/>
          <p:cNvSpPr/>
          <p:nvPr/>
        </p:nvSpPr>
        <p:spPr>
          <a:xfrm>
            <a:off x="6022143" y="4868913"/>
            <a:ext cx="3121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Обеспечение деятельности </a:t>
            </a:r>
            <a:r>
              <a:rPr lang="ru-RU" sz="1400" dirty="0" smtClean="0"/>
              <a:t>казённых </a:t>
            </a:r>
            <a:r>
              <a:rPr lang="ru-RU" sz="1400" dirty="0"/>
              <a:t>учреждений, обслуживающих отрасль «Образование»</a:t>
            </a:r>
          </a:p>
        </p:txBody>
      </p:sp>
      <p:sp>
        <p:nvSpPr>
          <p:cNvPr id="410" name="Прямоугольник 409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«Развитие образования города Твери»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 </a:t>
            </a:r>
          </a:p>
        </p:txBody>
      </p:sp>
      <p:sp>
        <p:nvSpPr>
          <p:cNvPr id="411" name="TextBox 410"/>
          <p:cNvSpPr txBox="1"/>
          <p:nvPr/>
        </p:nvSpPr>
        <p:spPr>
          <a:xfrm>
            <a:off x="3695683" y="4765780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5 728,9</a:t>
            </a:r>
            <a:endParaRPr lang="ru-RU" dirty="0" smtClean="0">
              <a:solidFill>
                <a:srgbClr val="7A243D"/>
              </a:solidFill>
            </a:endParaRP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5 763,0</a:t>
            </a:r>
          </a:p>
          <a:p>
            <a:pPr algn="ctr"/>
            <a:r>
              <a:rPr lang="ru-RU" sz="1600" dirty="0"/>
              <a:t>у</a:t>
            </a:r>
            <a:r>
              <a:rPr lang="ru-RU" sz="1600" dirty="0" smtClean="0"/>
              <a:t>тверждено</a:t>
            </a:r>
            <a:endParaRPr lang="ru-RU" sz="1600" dirty="0"/>
          </a:p>
        </p:txBody>
      </p:sp>
      <p:sp>
        <p:nvSpPr>
          <p:cNvPr id="412" name="Прямоугольник 411"/>
          <p:cNvSpPr/>
          <p:nvPr/>
        </p:nvSpPr>
        <p:spPr>
          <a:xfrm>
            <a:off x="884824" y="977597"/>
            <a:ext cx="808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 smtClean="0"/>
              <a:t>Повышение </a:t>
            </a:r>
            <a:r>
              <a:rPr lang="ru-RU" sz="1400" dirty="0"/>
              <a:t>качества и доступности предоставляемых образовательных услуг </a:t>
            </a:r>
            <a:r>
              <a:rPr lang="ru-RU" sz="1400" dirty="0" smtClean="0"/>
              <a:t>воспитанникам и обучающимся образовательных учреждений города Твери за счёт </a:t>
            </a:r>
            <a:r>
              <a:rPr lang="ru-RU" sz="1400" dirty="0"/>
              <a:t>эффективного использования материально-технических, кадровых, финансовых и управленческих ресурсов </a:t>
            </a:r>
          </a:p>
        </p:txBody>
      </p:sp>
      <p:pic>
        <p:nvPicPr>
          <p:cNvPr id="413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95" y="1155191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4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933" y="4246029"/>
            <a:ext cx="615789" cy="6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5" name="Полилиния 414"/>
          <p:cNvSpPr/>
          <p:nvPr/>
        </p:nvSpPr>
        <p:spPr>
          <a:xfrm>
            <a:off x="3454534" y="4844610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Полилиния 415"/>
          <p:cNvSpPr/>
          <p:nvPr/>
        </p:nvSpPr>
        <p:spPr>
          <a:xfrm>
            <a:off x="3376907" y="4845885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Полилиния 416"/>
          <p:cNvSpPr/>
          <p:nvPr/>
        </p:nvSpPr>
        <p:spPr>
          <a:xfrm>
            <a:off x="3478775" y="4845886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Полилиния 417"/>
          <p:cNvSpPr/>
          <p:nvPr/>
        </p:nvSpPr>
        <p:spPr>
          <a:xfrm>
            <a:off x="3556393" y="4882252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Полилиния 418"/>
          <p:cNvSpPr/>
          <p:nvPr/>
        </p:nvSpPr>
        <p:spPr>
          <a:xfrm>
            <a:off x="3356277" y="4882253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Полилиния 419"/>
          <p:cNvSpPr/>
          <p:nvPr/>
        </p:nvSpPr>
        <p:spPr>
          <a:xfrm>
            <a:off x="3466663" y="5095779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Полилиния 420"/>
          <p:cNvSpPr/>
          <p:nvPr/>
        </p:nvSpPr>
        <p:spPr>
          <a:xfrm>
            <a:off x="3235118" y="4844724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Полилиния 421"/>
          <p:cNvSpPr/>
          <p:nvPr/>
        </p:nvSpPr>
        <p:spPr>
          <a:xfrm>
            <a:off x="3891080" y="5216938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Полилиния 422"/>
          <p:cNvSpPr/>
          <p:nvPr/>
        </p:nvSpPr>
        <p:spPr>
          <a:xfrm>
            <a:off x="3021592" y="5216939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Полилиния 423"/>
          <p:cNvSpPr/>
          <p:nvPr/>
        </p:nvSpPr>
        <p:spPr>
          <a:xfrm>
            <a:off x="2985224" y="5237568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Полилиния 424"/>
          <p:cNvSpPr/>
          <p:nvPr/>
        </p:nvSpPr>
        <p:spPr>
          <a:xfrm>
            <a:off x="3911711" y="5237569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Полилиния 425"/>
          <p:cNvSpPr/>
          <p:nvPr/>
        </p:nvSpPr>
        <p:spPr>
          <a:xfrm>
            <a:off x="3948076" y="5315177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Полилиния 426"/>
          <p:cNvSpPr/>
          <p:nvPr/>
        </p:nvSpPr>
        <p:spPr>
          <a:xfrm>
            <a:off x="2983948" y="5315195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Полилиния 427"/>
          <p:cNvSpPr/>
          <p:nvPr/>
        </p:nvSpPr>
        <p:spPr>
          <a:xfrm>
            <a:off x="3042223" y="5327312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Полилиния 428"/>
          <p:cNvSpPr/>
          <p:nvPr/>
        </p:nvSpPr>
        <p:spPr>
          <a:xfrm>
            <a:off x="2984062" y="4902883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Полилиния 429"/>
          <p:cNvSpPr/>
          <p:nvPr/>
        </p:nvSpPr>
        <p:spPr>
          <a:xfrm>
            <a:off x="2985224" y="5339436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Полилиния 430"/>
          <p:cNvSpPr/>
          <p:nvPr/>
        </p:nvSpPr>
        <p:spPr>
          <a:xfrm>
            <a:off x="3911713" y="5339454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Полилиния 431"/>
          <p:cNvSpPr/>
          <p:nvPr/>
        </p:nvSpPr>
        <p:spPr>
          <a:xfrm>
            <a:off x="3891077" y="5417053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Полилиния 432"/>
          <p:cNvSpPr/>
          <p:nvPr/>
        </p:nvSpPr>
        <p:spPr>
          <a:xfrm>
            <a:off x="3021590" y="5417054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Полилиния 433"/>
          <p:cNvSpPr/>
          <p:nvPr/>
        </p:nvSpPr>
        <p:spPr>
          <a:xfrm>
            <a:off x="3556392" y="5751737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Полилиния 434"/>
          <p:cNvSpPr/>
          <p:nvPr/>
        </p:nvSpPr>
        <p:spPr>
          <a:xfrm>
            <a:off x="3356276" y="5751739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Полилиния 435"/>
          <p:cNvSpPr/>
          <p:nvPr/>
        </p:nvSpPr>
        <p:spPr>
          <a:xfrm>
            <a:off x="3376909" y="5772372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Полилиния 436"/>
          <p:cNvSpPr/>
          <p:nvPr/>
        </p:nvSpPr>
        <p:spPr>
          <a:xfrm>
            <a:off x="3478793" y="5772373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Полилиния 437"/>
          <p:cNvSpPr/>
          <p:nvPr/>
        </p:nvSpPr>
        <p:spPr>
          <a:xfrm>
            <a:off x="3454516" y="5808736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" name="Полилиния 438"/>
          <p:cNvSpPr/>
          <p:nvPr/>
        </p:nvSpPr>
        <p:spPr>
          <a:xfrm>
            <a:off x="3233070" y="5090799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440" name="Полилиния 439"/>
          <p:cNvSpPr/>
          <p:nvPr/>
        </p:nvSpPr>
        <p:spPr>
          <a:xfrm>
            <a:off x="3420797" y="3548210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Полилиния 440"/>
          <p:cNvSpPr/>
          <p:nvPr/>
        </p:nvSpPr>
        <p:spPr>
          <a:xfrm>
            <a:off x="3343170" y="3549485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Полилиния 441"/>
          <p:cNvSpPr/>
          <p:nvPr/>
        </p:nvSpPr>
        <p:spPr>
          <a:xfrm>
            <a:off x="3445038" y="3549486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Полилиния 442"/>
          <p:cNvSpPr/>
          <p:nvPr/>
        </p:nvSpPr>
        <p:spPr>
          <a:xfrm>
            <a:off x="3522656" y="3585852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Полилиния 443"/>
          <p:cNvSpPr/>
          <p:nvPr/>
        </p:nvSpPr>
        <p:spPr>
          <a:xfrm>
            <a:off x="3322540" y="3585853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Полилиния 444"/>
          <p:cNvSpPr/>
          <p:nvPr/>
        </p:nvSpPr>
        <p:spPr>
          <a:xfrm>
            <a:off x="3432926" y="3799379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Полилиния 445"/>
          <p:cNvSpPr/>
          <p:nvPr/>
        </p:nvSpPr>
        <p:spPr>
          <a:xfrm>
            <a:off x="3201381" y="3548324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Полилиния 446"/>
          <p:cNvSpPr/>
          <p:nvPr/>
        </p:nvSpPr>
        <p:spPr>
          <a:xfrm>
            <a:off x="3857343" y="3920538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олилиния 447"/>
          <p:cNvSpPr/>
          <p:nvPr/>
        </p:nvSpPr>
        <p:spPr>
          <a:xfrm>
            <a:off x="2987855" y="3920539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Полилиния 448"/>
          <p:cNvSpPr/>
          <p:nvPr/>
        </p:nvSpPr>
        <p:spPr>
          <a:xfrm>
            <a:off x="2951487" y="3941168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Полилиния 449"/>
          <p:cNvSpPr/>
          <p:nvPr/>
        </p:nvSpPr>
        <p:spPr>
          <a:xfrm>
            <a:off x="3877974" y="3941169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Полилиния 450"/>
          <p:cNvSpPr/>
          <p:nvPr/>
        </p:nvSpPr>
        <p:spPr>
          <a:xfrm>
            <a:off x="3914339" y="4018777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олилиния 451"/>
          <p:cNvSpPr/>
          <p:nvPr/>
        </p:nvSpPr>
        <p:spPr>
          <a:xfrm>
            <a:off x="2950211" y="4018795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Полилиния 452"/>
          <p:cNvSpPr/>
          <p:nvPr/>
        </p:nvSpPr>
        <p:spPr>
          <a:xfrm>
            <a:off x="3008486" y="4030912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Полилиния 453"/>
          <p:cNvSpPr/>
          <p:nvPr/>
        </p:nvSpPr>
        <p:spPr>
          <a:xfrm>
            <a:off x="2950325" y="3606483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Полилиния 454"/>
          <p:cNvSpPr/>
          <p:nvPr/>
        </p:nvSpPr>
        <p:spPr>
          <a:xfrm>
            <a:off x="2951487" y="4043036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Полилиния 455"/>
          <p:cNvSpPr/>
          <p:nvPr/>
        </p:nvSpPr>
        <p:spPr>
          <a:xfrm>
            <a:off x="3877976" y="4043054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Полилиния 456"/>
          <p:cNvSpPr/>
          <p:nvPr/>
        </p:nvSpPr>
        <p:spPr>
          <a:xfrm>
            <a:off x="3857340" y="4120653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Полилиния 457"/>
          <p:cNvSpPr/>
          <p:nvPr/>
        </p:nvSpPr>
        <p:spPr>
          <a:xfrm>
            <a:off x="2987853" y="4120654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олилиния 458"/>
          <p:cNvSpPr/>
          <p:nvPr/>
        </p:nvSpPr>
        <p:spPr>
          <a:xfrm>
            <a:off x="3522655" y="4455337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Полилиния 459"/>
          <p:cNvSpPr/>
          <p:nvPr/>
        </p:nvSpPr>
        <p:spPr>
          <a:xfrm>
            <a:off x="3322539" y="4455339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олилиния 460"/>
          <p:cNvSpPr/>
          <p:nvPr/>
        </p:nvSpPr>
        <p:spPr>
          <a:xfrm>
            <a:off x="3343172" y="4475972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Полилиния 461"/>
          <p:cNvSpPr/>
          <p:nvPr/>
        </p:nvSpPr>
        <p:spPr>
          <a:xfrm>
            <a:off x="3445056" y="4475973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олилиния 462"/>
          <p:cNvSpPr/>
          <p:nvPr/>
        </p:nvSpPr>
        <p:spPr>
          <a:xfrm>
            <a:off x="3420779" y="4512336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Полилиния 463"/>
          <p:cNvSpPr/>
          <p:nvPr/>
        </p:nvSpPr>
        <p:spPr>
          <a:xfrm>
            <a:off x="3199333" y="3794399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465" name="Полилиния 464"/>
          <p:cNvSpPr/>
          <p:nvPr/>
        </p:nvSpPr>
        <p:spPr>
          <a:xfrm>
            <a:off x="4567685" y="3044941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Полилиния 465"/>
          <p:cNvSpPr/>
          <p:nvPr/>
        </p:nvSpPr>
        <p:spPr>
          <a:xfrm>
            <a:off x="4490058" y="3046216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7" name="Полилиния 466"/>
          <p:cNvSpPr/>
          <p:nvPr/>
        </p:nvSpPr>
        <p:spPr>
          <a:xfrm>
            <a:off x="4591926" y="3046217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Полилиния 467"/>
          <p:cNvSpPr/>
          <p:nvPr/>
        </p:nvSpPr>
        <p:spPr>
          <a:xfrm>
            <a:off x="4669544" y="3082583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олилиния 468"/>
          <p:cNvSpPr/>
          <p:nvPr/>
        </p:nvSpPr>
        <p:spPr>
          <a:xfrm>
            <a:off x="4469428" y="3082584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Полилиния 469"/>
          <p:cNvSpPr/>
          <p:nvPr/>
        </p:nvSpPr>
        <p:spPr>
          <a:xfrm>
            <a:off x="4579814" y="3296110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олилиния 470"/>
          <p:cNvSpPr/>
          <p:nvPr/>
        </p:nvSpPr>
        <p:spPr>
          <a:xfrm>
            <a:off x="4348269" y="3045055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Полилиния 471"/>
          <p:cNvSpPr/>
          <p:nvPr/>
        </p:nvSpPr>
        <p:spPr>
          <a:xfrm>
            <a:off x="5004231" y="3417269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Полилиния 472"/>
          <p:cNvSpPr/>
          <p:nvPr/>
        </p:nvSpPr>
        <p:spPr>
          <a:xfrm>
            <a:off x="4134743" y="3417270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Полилиния 473"/>
          <p:cNvSpPr/>
          <p:nvPr/>
        </p:nvSpPr>
        <p:spPr>
          <a:xfrm>
            <a:off x="4098375" y="3437899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Полилиния 474"/>
          <p:cNvSpPr/>
          <p:nvPr/>
        </p:nvSpPr>
        <p:spPr>
          <a:xfrm>
            <a:off x="5024862" y="3437900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Полилиния 475"/>
          <p:cNvSpPr/>
          <p:nvPr/>
        </p:nvSpPr>
        <p:spPr>
          <a:xfrm>
            <a:off x="5061227" y="3515508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олилиния 476"/>
          <p:cNvSpPr/>
          <p:nvPr/>
        </p:nvSpPr>
        <p:spPr>
          <a:xfrm>
            <a:off x="4097099" y="3515526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Полилиния 477"/>
          <p:cNvSpPr/>
          <p:nvPr/>
        </p:nvSpPr>
        <p:spPr>
          <a:xfrm>
            <a:off x="4155374" y="3527643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Полилиния 478"/>
          <p:cNvSpPr/>
          <p:nvPr/>
        </p:nvSpPr>
        <p:spPr>
          <a:xfrm>
            <a:off x="4097213" y="3103214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Полилиния 479"/>
          <p:cNvSpPr/>
          <p:nvPr/>
        </p:nvSpPr>
        <p:spPr>
          <a:xfrm>
            <a:off x="4098375" y="3539767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Полилиния 480"/>
          <p:cNvSpPr/>
          <p:nvPr/>
        </p:nvSpPr>
        <p:spPr>
          <a:xfrm>
            <a:off x="5024864" y="3539785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Полилиния 481"/>
          <p:cNvSpPr/>
          <p:nvPr/>
        </p:nvSpPr>
        <p:spPr>
          <a:xfrm>
            <a:off x="5004228" y="3617384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Полилиния 482"/>
          <p:cNvSpPr/>
          <p:nvPr/>
        </p:nvSpPr>
        <p:spPr>
          <a:xfrm>
            <a:off x="4134741" y="3617385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Полилиния 483"/>
          <p:cNvSpPr/>
          <p:nvPr/>
        </p:nvSpPr>
        <p:spPr>
          <a:xfrm>
            <a:off x="4669543" y="3952068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Полилиния 484"/>
          <p:cNvSpPr/>
          <p:nvPr/>
        </p:nvSpPr>
        <p:spPr>
          <a:xfrm>
            <a:off x="4469427" y="3952070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Полилиния 485"/>
          <p:cNvSpPr/>
          <p:nvPr/>
        </p:nvSpPr>
        <p:spPr>
          <a:xfrm>
            <a:off x="4490060" y="3972703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Полилиния 486"/>
          <p:cNvSpPr/>
          <p:nvPr/>
        </p:nvSpPr>
        <p:spPr>
          <a:xfrm>
            <a:off x="4591944" y="3972704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Полилиния 487"/>
          <p:cNvSpPr/>
          <p:nvPr/>
        </p:nvSpPr>
        <p:spPr>
          <a:xfrm>
            <a:off x="4567667" y="4009067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9" name="Полилиния 488"/>
          <p:cNvSpPr/>
          <p:nvPr/>
        </p:nvSpPr>
        <p:spPr>
          <a:xfrm>
            <a:off x="4346221" y="3291130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490" name="Полилиния 489"/>
          <p:cNvSpPr/>
          <p:nvPr/>
        </p:nvSpPr>
        <p:spPr>
          <a:xfrm>
            <a:off x="5572794" y="3561314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Полилиния 490"/>
          <p:cNvSpPr/>
          <p:nvPr/>
        </p:nvSpPr>
        <p:spPr>
          <a:xfrm>
            <a:off x="5495167" y="3562589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олилиния 491"/>
          <p:cNvSpPr/>
          <p:nvPr/>
        </p:nvSpPr>
        <p:spPr>
          <a:xfrm>
            <a:off x="5597035" y="3562590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Полилиния 492"/>
          <p:cNvSpPr/>
          <p:nvPr/>
        </p:nvSpPr>
        <p:spPr>
          <a:xfrm>
            <a:off x="5674653" y="3598956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Полилиния 493"/>
          <p:cNvSpPr/>
          <p:nvPr/>
        </p:nvSpPr>
        <p:spPr>
          <a:xfrm>
            <a:off x="5474537" y="3598957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Полилиния 494"/>
          <p:cNvSpPr/>
          <p:nvPr/>
        </p:nvSpPr>
        <p:spPr>
          <a:xfrm>
            <a:off x="5584923" y="3812483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6" name="Полилиния 495"/>
          <p:cNvSpPr/>
          <p:nvPr/>
        </p:nvSpPr>
        <p:spPr>
          <a:xfrm>
            <a:off x="5353378" y="3561428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олилиния 496"/>
          <p:cNvSpPr/>
          <p:nvPr/>
        </p:nvSpPr>
        <p:spPr>
          <a:xfrm>
            <a:off x="6009340" y="3933642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8" name="Полилиния 497"/>
          <p:cNvSpPr/>
          <p:nvPr/>
        </p:nvSpPr>
        <p:spPr>
          <a:xfrm>
            <a:off x="5139852" y="3933643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Полилиния 498"/>
          <p:cNvSpPr/>
          <p:nvPr/>
        </p:nvSpPr>
        <p:spPr>
          <a:xfrm>
            <a:off x="5103484" y="3954272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Полилиния 499"/>
          <p:cNvSpPr/>
          <p:nvPr/>
        </p:nvSpPr>
        <p:spPr>
          <a:xfrm>
            <a:off x="6029971" y="3954273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Полилиния 500"/>
          <p:cNvSpPr/>
          <p:nvPr/>
        </p:nvSpPr>
        <p:spPr>
          <a:xfrm>
            <a:off x="6066336" y="4031881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2" name="Полилиния 501"/>
          <p:cNvSpPr/>
          <p:nvPr/>
        </p:nvSpPr>
        <p:spPr>
          <a:xfrm>
            <a:off x="5102208" y="4031899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Полилиния 502"/>
          <p:cNvSpPr/>
          <p:nvPr/>
        </p:nvSpPr>
        <p:spPr>
          <a:xfrm>
            <a:off x="5160483" y="4044016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4" name="Полилиния 503"/>
          <p:cNvSpPr/>
          <p:nvPr/>
        </p:nvSpPr>
        <p:spPr>
          <a:xfrm>
            <a:off x="5102322" y="3619587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Полилиния 504"/>
          <p:cNvSpPr/>
          <p:nvPr/>
        </p:nvSpPr>
        <p:spPr>
          <a:xfrm>
            <a:off x="5103484" y="4056140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6" name="Полилиния 505"/>
          <p:cNvSpPr/>
          <p:nvPr/>
        </p:nvSpPr>
        <p:spPr>
          <a:xfrm>
            <a:off x="6029973" y="4056158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Полилиния 506"/>
          <p:cNvSpPr/>
          <p:nvPr/>
        </p:nvSpPr>
        <p:spPr>
          <a:xfrm>
            <a:off x="6009337" y="4133757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8" name="Полилиния 507"/>
          <p:cNvSpPr/>
          <p:nvPr/>
        </p:nvSpPr>
        <p:spPr>
          <a:xfrm>
            <a:off x="5139850" y="4133758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Полилиния 508"/>
          <p:cNvSpPr/>
          <p:nvPr/>
        </p:nvSpPr>
        <p:spPr>
          <a:xfrm>
            <a:off x="5674652" y="4468441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Полилиния 509"/>
          <p:cNvSpPr/>
          <p:nvPr/>
        </p:nvSpPr>
        <p:spPr>
          <a:xfrm>
            <a:off x="5474536" y="4468443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1" name="Полилиния 510"/>
          <p:cNvSpPr/>
          <p:nvPr/>
        </p:nvSpPr>
        <p:spPr>
          <a:xfrm>
            <a:off x="5495169" y="4489076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Полилиния 511"/>
          <p:cNvSpPr/>
          <p:nvPr/>
        </p:nvSpPr>
        <p:spPr>
          <a:xfrm>
            <a:off x="5597053" y="4489077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Полилиния 512"/>
          <p:cNvSpPr/>
          <p:nvPr/>
        </p:nvSpPr>
        <p:spPr>
          <a:xfrm>
            <a:off x="5572776" y="4525440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олилиния 513"/>
          <p:cNvSpPr/>
          <p:nvPr/>
        </p:nvSpPr>
        <p:spPr>
          <a:xfrm>
            <a:off x="5351330" y="3807503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515" name="Полилиния 514"/>
          <p:cNvSpPr/>
          <p:nvPr/>
        </p:nvSpPr>
        <p:spPr>
          <a:xfrm>
            <a:off x="5577518" y="4859245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Полилиния 515"/>
          <p:cNvSpPr/>
          <p:nvPr/>
        </p:nvSpPr>
        <p:spPr>
          <a:xfrm>
            <a:off x="5499891" y="4860520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Полилиния 516"/>
          <p:cNvSpPr/>
          <p:nvPr/>
        </p:nvSpPr>
        <p:spPr>
          <a:xfrm>
            <a:off x="5601759" y="4860521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Полилиния 517"/>
          <p:cNvSpPr/>
          <p:nvPr/>
        </p:nvSpPr>
        <p:spPr>
          <a:xfrm>
            <a:off x="5679377" y="4896887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" name="Полилиния 518"/>
          <p:cNvSpPr/>
          <p:nvPr/>
        </p:nvSpPr>
        <p:spPr>
          <a:xfrm>
            <a:off x="5479261" y="4896888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0" name="Полилиния 519"/>
          <p:cNvSpPr/>
          <p:nvPr/>
        </p:nvSpPr>
        <p:spPr>
          <a:xfrm>
            <a:off x="5589647" y="5110414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1" name="Полилиния 520"/>
          <p:cNvSpPr/>
          <p:nvPr/>
        </p:nvSpPr>
        <p:spPr>
          <a:xfrm>
            <a:off x="5358102" y="4859359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" name="Полилиния 521"/>
          <p:cNvSpPr/>
          <p:nvPr/>
        </p:nvSpPr>
        <p:spPr>
          <a:xfrm>
            <a:off x="6014064" y="5231573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Полилиния 522"/>
          <p:cNvSpPr/>
          <p:nvPr/>
        </p:nvSpPr>
        <p:spPr>
          <a:xfrm>
            <a:off x="5144576" y="5231574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Полилиния 523"/>
          <p:cNvSpPr/>
          <p:nvPr/>
        </p:nvSpPr>
        <p:spPr>
          <a:xfrm>
            <a:off x="5108208" y="5252203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Полилиния 524"/>
          <p:cNvSpPr/>
          <p:nvPr/>
        </p:nvSpPr>
        <p:spPr>
          <a:xfrm>
            <a:off x="6034695" y="5252204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6" name="Полилиния 525"/>
          <p:cNvSpPr/>
          <p:nvPr/>
        </p:nvSpPr>
        <p:spPr>
          <a:xfrm>
            <a:off x="6071060" y="5329812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Полилиния 526"/>
          <p:cNvSpPr/>
          <p:nvPr/>
        </p:nvSpPr>
        <p:spPr>
          <a:xfrm>
            <a:off x="5106932" y="5329830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Полилиния 527"/>
          <p:cNvSpPr/>
          <p:nvPr/>
        </p:nvSpPr>
        <p:spPr>
          <a:xfrm>
            <a:off x="5165207" y="5341947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Полилиния 528"/>
          <p:cNvSpPr/>
          <p:nvPr/>
        </p:nvSpPr>
        <p:spPr>
          <a:xfrm>
            <a:off x="5107046" y="4917518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" name="Полилиния 529"/>
          <p:cNvSpPr/>
          <p:nvPr/>
        </p:nvSpPr>
        <p:spPr>
          <a:xfrm>
            <a:off x="5108208" y="5354071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1" name="Полилиния 530"/>
          <p:cNvSpPr/>
          <p:nvPr/>
        </p:nvSpPr>
        <p:spPr>
          <a:xfrm>
            <a:off x="6034697" y="5354089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" name="Полилиния 531"/>
          <p:cNvSpPr/>
          <p:nvPr/>
        </p:nvSpPr>
        <p:spPr>
          <a:xfrm>
            <a:off x="6014061" y="5431688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Полилиния 532"/>
          <p:cNvSpPr/>
          <p:nvPr/>
        </p:nvSpPr>
        <p:spPr>
          <a:xfrm>
            <a:off x="5144574" y="5431689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4" name="Полилиния 533"/>
          <p:cNvSpPr/>
          <p:nvPr/>
        </p:nvSpPr>
        <p:spPr>
          <a:xfrm>
            <a:off x="5679376" y="5766372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5" name="Полилиния 534"/>
          <p:cNvSpPr/>
          <p:nvPr/>
        </p:nvSpPr>
        <p:spPr>
          <a:xfrm>
            <a:off x="5479260" y="5766374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6" name="Полилиния 535"/>
          <p:cNvSpPr/>
          <p:nvPr/>
        </p:nvSpPr>
        <p:spPr>
          <a:xfrm>
            <a:off x="5499893" y="5787007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7" name="Полилиния 536"/>
          <p:cNvSpPr/>
          <p:nvPr/>
        </p:nvSpPr>
        <p:spPr>
          <a:xfrm>
            <a:off x="5601777" y="5787008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8" name="Полилиния 537"/>
          <p:cNvSpPr/>
          <p:nvPr/>
        </p:nvSpPr>
        <p:spPr>
          <a:xfrm>
            <a:off x="5577500" y="5823371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9" name="Полилиния 538"/>
          <p:cNvSpPr/>
          <p:nvPr/>
        </p:nvSpPr>
        <p:spPr>
          <a:xfrm>
            <a:off x="5356054" y="5105434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540" name="TextBox 539"/>
          <p:cNvSpPr txBox="1"/>
          <p:nvPr/>
        </p:nvSpPr>
        <p:spPr>
          <a:xfrm>
            <a:off x="3233705" y="49732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rPr>
              <a:t>1</a:t>
            </a:r>
            <a:endParaRPr lang="ru-RU" sz="4000" b="1" dirty="0">
              <a:gradFill flip="none" rotWithShape="1">
                <a:gsLst>
                  <a:gs pos="18000">
                    <a:srgbClr val="7A243D"/>
                  </a:gs>
                  <a:gs pos="77000">
                    <a:srgbClr val="B8365B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3207357" y="365301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2">
                        <a:lumMod val="50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rPr>
              <a:t>2</a:t>
            </a:r>
          </a:p>
        </p:txBody>
      </p:sp>
      <p:sp>
        <p:nvSpPr>
          <p:cNvPr id="542" name="TextBox 541"/>
          <p:cNvSpPr txBox="1"/>
          <p:nvPr/>
        </p:nvSpPr>
        <p:spPr>
          <a:xfrm>
            <a:off x="4361195" y="316747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2">
                        <a:lumMod val="50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5400000" scaled="1"/>
                  <a:tileRect/>
                </a:gradFill>
              </a:rPr>
              <a:t>3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5350600" y="36844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2">
                        <a:lumMod val="50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10800000" scaled="1"/>
                  <a:tileRect/>
                </a:gradFill>
              </a:rPr>
              <a:t>4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5364472" y="499112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2">
                        <a:lumMod val="50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10800000" scaled="1"/>
                  <a:tileRect/>
                </a:gradFill>
              </a:rPr>
              <a:t>5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5094263" y="5964929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546" name="Прямая соединительная линия 545"/>
          <p:cNvCxnSpPr/>
          <p:nvPr/>
        </p:nvCxnSpPr>
        <p:spPr>
          <a:xfrm>
            <a:off x="4058999" y="5290302"/>
            <a:ext cx="964128" cy="0"/>
          </a:xfrm>
          <a:prstGeom prst="line">
            <a:avLst/>
          </a:prstGeom>
          <a:ln w="190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46"/>
          <p:cNvGrpSpPr/>
          <p:nvPr/>
        </p:nvGrpSpPr>
        <p:grpSpPr>
          <a:xfrm>
            <a:off x="1944071" y="5750095"/>
            <a:ext cx="890708" cy="584775"/>
            <a:chOff x="1554545" y="5167143"/>
            <a:chExt cx="593293" cy="584775"/>
          </a:xfrm>
        </p:grpSpPr>
        <p:sp>
          <p:nvSpPr>
            <p:cNvPr id="548" name="TextBox 547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2 678,7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2 694,1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549" name="Прямая соединительная линия 548"/>
            <p:cNvCxnSpPr>
              <a:stCxn id="548" idx="1"/>
              <a:endCxn id="548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49"/>
          <p:cNvGrpSpPr/>
          <p:nvPr/>
        </p:nvGrpSpPr>
        <p:grpSpPr>
          <a:xfrm>
            <a:off x="1879803" y="4192128"/>
            <a:ext cx="890708" cy="584775"/>
            <a:chOff x="1554545" y="5167143"/>
            <a:chExt cx="593293" cy="584775"/>
          </a:xfrm>
        </p:grpSpPr>
        <p:sp>
          <p:nvSpPr>
            <p:cNvPr id="551" name="TextBox 550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2 839,6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2 856,8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552" name="Прямая соединительная линия 551"/>
            <p:cNvCxnSpPr>
              <a:stCxn id="551" idx="1"/>
              <a:endCxn id="551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552"/>
          <p:cNvGrpSpPr/>
          <p:nvPr/>
        </p:nvGrpSpPr>
        <p:grpSpPr>
          <a:xfrm>
            <a:off x="6498904" y="2499133"/>
            <a:ext cx="890708" cy="584775"/>
            <a:chOff x="1554545" y="5167143"/>
            <a:chExt cx="593293" cy="584775"/>
          </a:xfrm>
        </p:grpSpPr>
        <p:sp>
          <p:nvSpPr>
            <p:cNvPr id="554" name="TextBox 553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59,2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59,3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555" name="Прямая соединительная линия 554"/>
            <p:cNvCxnSpPr>
              <a:stCxn id="554" idx="1"/>
              <a:endCxn id="554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55"/>
          <p:cNvGrpSpPr/>
          <p:nvPr/>
        </p:nvGrpSpPr>
        <p:grpSpPr>
          <a:xfrm>
            <a:off x="6206209" y="4183584"/>
            <a:ext cx="890708" cy="584775"/>
            <a:chOff x="1554545" y="5167143"/>
            <a:chExt cx="593293" cy="584775"/>
          </a:xfrm>
        </p:grpSpPr>
        <p:sp>
          <p:nvSpPr>
            <p:cNvPr id="557" name="TextBox 556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93,3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94,7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558" name="Прямая соединительная линия 557"/>
            <p:cNvCxnSpPr>
              <a:stCxn id="557" idx="1"/>
              <a:endCxn id="557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58"/>
          <p:cNvGrpSpPr/>
          <p:nvPr/>
        </p:nvGrpSpPr>
        <p:grpSpPr>
          <a:xfrm>
            <a:off x="6182094" y="5772372"/>
            <a:ext cx="890708" cy="584775"/>
            <a:chOff x="1554545" y="5167143"/>
            <a:chExt cx="593293" cy="584775"/>
          </a:xfrm>
        </p:grpSpPr>
        <p:sp>
          <p:nvSpPr>
            <p:cNvPr id="560" name="TextBox 559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58,1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58,1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561" name="Прямая соединительная линия 560"/>
            <p:cNvCxnSpPr>
              <a:stCxn id="560" idx="1"/>
              <a:endCxn id="560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273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6579522"/>
              </p:ext>
            </p:extLst>
          </p:nvPr>
        </p:nvGraphicFramePr>
        <p:xfrm>
          <a:off x="424047" y="1173066"/>
          <a:ext cx="8257861" cy="45927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52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90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Доля детей в возрасте  1 - 6 лет, стоящих на  учете для определения в муниципальные    дошкольные образовательные  учреждения, в общей численности детей в   возрасте 1 - 6 лет  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23,4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21,5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</a:tr>
              <a:tr h="678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  возрасте 1 - 6 лет,  стоящих на учете для определения в  муниципальные  дошкольные  образовательные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учреждения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6 781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6 035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</a:tr>
              <a:tr h="452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   возрасте 1 - 6 лет в   муниципальном   образовании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28 945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28 090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</a:tr>
              <a:tr h="1131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Доля детей в возрасте  1 - 6 лет, получающих  дошкольную     образовательную услугу и (или) услугу по их   содержанию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муниципальных образовательных учреждениях, 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общей   численности детей в  возрасте 1 - 6 лет 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83,5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7618" marR="57618" marT="0" marB="0"/>
                </a:tc>
              </a:tr>
              <a:tr h="90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возрасте  1 - 6 лет, получающих  дошкольную     образовательную услугу и (или) услугу по их содержанию в  муниципальных образовательных учреждениях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23 941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23 460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Дополнительные показатели по отрасли «Образование» 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664974" y="984196"/>
            <a:ext cx="346709" cy="4908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01702" y="1018119"/>
            <a:ext cx="347135" cy="4908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28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2608102"/>
              </p:ext>
            </p:extLst>
          </p:nvPr>
        </p:nvGraphicFramePr>
        <p:xfrm>
          <a:off x="407114" y="426088"/>
          <a:ext cx="8257861" cy="57969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548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71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номинальная начисленная заработная плата   работников    муниципальных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дошкольных образовательных   учреждений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25 391,2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28 269,0</a:t>
                      </a:r>
                    </a:p>
                  </a:txBody>
                  <a:tcPr marL="68580" marR="68580" marT="0" marB="0"/>
                </a:tc>
              </a:tr>
              <a:tr h="71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  численность работников муниципальных    дошкольных     образовательных    учреждений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3 731,9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3 722,8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 муниципальных  дошкольных образовательных    учреждений, здания  которых находятся в  аварийном состоянии или   требуют капитального   ремонта, в общем числе  муниципальных     дошкольных   образовательных   учреждений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/>
                </a:tc>
              </a:tr>
              <a:tr h="477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Общее число муниципальных дошкольных общеобразовательных учреждений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8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выпускников   муниципальных общеобразовательных  учреждений, сдавших  единый государственный экзамен по русскому языку и математике, в общей численности   выпускников муниципальных общеобразовательных  учреждений, сдававших  единый государственный экзамен по данным    предметам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flipH="1">
            <a:off x="8664966" y="160868"/>
            <a:ext cx="346709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01698" y="203200"/>
            <a:ext cx="347135" cy="6256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4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6734923"/>
              </p:ext>
            </p:extLst>
          </p:nvPr>
        </p:nvGraphicFramePr>
        <p:xfrm>
          <a:off x="407114" y="664009"/>
          <a:ext cx="8257861" cy="54996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выпускников    муниципальных    общеобразовательных   учреждений, не   получивших аттестат о  среднем (полном)   образовании, в общей   численности выпускников муниципальных    общеобразовательных  учреждений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Численность обучающихся выпускного класса  общеобразовательных  учреждений,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получивших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аттестат о  среднем (полном)    образовании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Численность обучающихся выпускного класса   интернатных общеобразовательных  учреждений,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получивших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аттестат о  среднем (полном)    образовании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 номинальная начисленная заработная плата работников  муниципальных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общеобразовательных   учреждений,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31 874,7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34 814,8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учителей   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36 412,5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40 170,2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   численность работников  муниципальных  общеобразовательных  учреждений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4 505,6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4 414,4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учителей   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2 187,6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2 156,1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flipH="1">
            <a:off x="8664971" y="356601"/>
            <a:ext cx="346709" cy="6100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01699" y="390524"/>
            <a:ext cx="347135" cy="6100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2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7906141" y="2573867"/>
            <a:ext cx="486611" cy="464641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AB473A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910198" y="5444067"/>
            <a:ext cx="486611" cy="428072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AB473A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01013" y="3987800"/>
            <a:ext cx="486611" cy="465142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rgbClr val="AB473A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66334" y="160867"/>
            <a:ext cx="5960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3586A"/>
                </a:solidFill>
                <a:cs typeface="Times New Roman" pitchFamily="18" charset="0"/>
              </a:rPr>
              <a:t>Этапы бюджетного процесса в городе Твери</a:t>
            </a:r>
            <a:endParaRPr lang="ru-RU" dirty="0">
              <a:solidFill>
                <a:srgbClr val="23586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7886" y="1176867"/>
            <a:ext cx="2520000" cy="444141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Составление проекта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5056" y="1185333"/>
            <a:ext cx="3537695" cy="435675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Рассмотрение проекта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5057" y="2590800"/>
            <a:ext cx="2520000" cy="447708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Утверждение проекта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398" y="2599267"/>
            <a:ext cx="3423320" cy="439241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Исполнение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8791" y="4013200"/>
            <a:ext cx="2520000" cy="439742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Формирование отчёта об исполнении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4104" y="3996267"/>
            <a:ext cx="3562394" cy="456675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Рассмотрение отчёта об исполнении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7440" y="5435600"/>
            <a:ext cx="2520000" cy="436539"/>
          </a:xfrm>
          <a:prstGeom prst="rect">
            <a:avLst/>
          </a:prstGeom>
          <a:gradFill flip="none" rotWithShape="1">
            <a:gsLst>
              <a:gs pos="0">
                <a:srgbClr val="D17333"/>
              </a:gs>
              <a:gs pos="74000">
                <a:srgbClr val="DF9C70"/>
              </a:gs>
              <a:gs pos="31000">
                <a:srgbClr val="DF9C70"/>
              </a:gs>
              <a:gs pos="100000">
                <a:srgbClr val="D173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</a:rPr>
              <a:t>Утверждение отчёта об исполнении бюджета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61"/>
          <p:cNvSpPr/>
          <p:nvPr/>
        </p:nvSpPr>
        <p:spPr>
          <a:xfrm>
            <a:off x="540398" y="2607733"/>
            <a:ext cx="360000" cy="1852829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61"/>
          <p:cNvSpPr/>
          <p:nvPr/>
        </p:nvSpPr>
        <p:spPr>
          <a:xfrm flipH="1">
            <a:off x="8392752" y="1168399"/>
            <a:ext cx="360000" cy="1888067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297445" y="2468854"/>
            <a:ext cx="549111" cy="779309"/>
            <a:chOff x="4227604" y="2472806"/>
            <a:chExt cx="549111" cy="779309"/>
          </a:xfrm>
        </p:grpSpPr>
        <p:sp>
          <p:nvSpPr>
            <p:cNvPr id="45" name="Прямоугольник 44"/>
            <p:cNvSpPr/>
            <p:nvPr/>
          </p:nvSpPr>
          <p:spPr>
            <a:xfrm flipH="1">
              <a:off x="4253953" y="2502461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flipH="1">
              <a:off x="4500588" y="2502461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084171" y="2616239"/>
              <a:ext cx="7793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январь</a:t>
              </a:r>
            </a:p>
            <a:p>
              <a:pPr algn="ctr"/>
              <a:r>
                <a:rPr lang="ru-RU" sz="1300" b="1" dirty="0" smtClean="0"/>
                <a:t>декабрь</a:t>
              </a:r>
              <a:endParaRPr lang="ru-RU" sz="1300" b="1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79696" y="3750733"/>
            <a:ext cx="521121" cy="882209"/>
            <a:chOff x="1127284" y="3913234"/>
            <a:chExt cx="521121" cy="720000"/>
          </a:xfrm>
        </p:grpSpPr>
        <p:sp>
          <p:nvSpPr>
            <p:cNvPr id="29" name="Прямоугольник 28"/>
            <p:cNvSpPr/>
            <p:nvPr/>
          </p:nvSpPr>
          <p:spPr>
            <a:xfrm flipH="1">
              <a:off x="1127284" y="3913234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0" name="Прямоугольник 49"/>
            <p:cNvSpPr/>
            <p:nvPr/>
          </p:nvSpPr>
          <p:spPr>
            <a:xfrm flipH="1">
              <a:off x="1315276" y="3913234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060053" y="4027013"/>
              <a:ext cx="6842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январь </a:t>
              </a:r>
            </a:p>
            <a:p>
              <a:pPr algn="ctr"/>
              <a:r>
                <a:rPr lang="ru-RU" sz="1300" b="1" dirty="0" smtClean="0"/>
                <a:t>март</a:t>
              </a:r>
              <a:endParaRPr lang="ru-RU" sz="13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297445" y="1051354"/>
            <a:ext cx="549111" cy="779309"/>
            <a:chOff x="4227604" y="2472806"/>
            <a:chExt cx="549111" cy="779309"/>
          </a:xfrm>
        </p:grpSpPr>
        <p:sp>
          <p:nvSpPr>
            <p:cNvPr id="52" name="Прямоугольник 51"/>
            <p:cNvSpPr/>
            <p:nvPr/>
          </p:nvSpPr>
          <p:spPr>
            <a:xfrm flipH="1">
              <a:off x="4253953" y="2502461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3" name="Прямоугольник 52"/>
            <p:cNvSpPr/>
            <p:nvPr/>
          </p:nvSpPr>
          <p:spPr>
            <a:xfrm flipH="1">
              <a:off x="4500588" y="2502461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4084171" y="2616239"/>
              <a:ext cx="7793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ноябрь</a:t>
              </a:r>
            </a:p>
            <a:p>
              <a:pPr algn="ctr"/>
              <a:r>
                <a:rPr lang="ru-RU" sz="1300" b="1" dirty="0" smtClean="0"/>
                <a:t>декабрь</a:t>
              </a:r>
              <a:endParaRPr lang="ru-RU" sz="1300" b="1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377208" y="2468855"/>
            <a:ext cx="522762" cy="779309"/>
            <a:chOff x="4253953" y="2472805"/>
            <a:chExt cx="522762" cy="779309"/>
          </a:xfrm>
        </p:grpSpPr>
        <p:sp>
          <p:nvSpPr>
            <p:cNvPr id="56" name="Прямоугольник 55"/>
            <p:cNvSpPr/>
            <p:nvPr/>
          </p:nvSpPr>
          <p:spPr>
            <a:xfrm flipH="1">
              <a:off x="4253953" y="2502461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7" name="Прямоугольник 56"/>
            <p:cNvSpPr/>
            <p:nvPr/>
          </p:nvSpPr>
          <p:spPr>
            <a:xfrm flipH="1">
              <a:off x="4500588" y="2502461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4084171" y="2716266"/>
              <a:ext cx="77930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декабрь</a:t>
              </a:r>
              <a:endParaRPr lang="ru-RU" sz="1300" b="1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285571" y="1025954"/>
            <a:ext cx="560162" cy="785913"/>
            <a:chOff x="4227604" y="2472806"/>
            <a:chExt cx="549111" cy="779309"/>
          </a:xfrm>
        </p:grpSpPr>
        <p:sp>
          <p:nvSpPr>
            <p:cNvPr id="60" name="Прямоугольник 59"/>
            <p:cNvSpPr/>
            <p:nvPr/>
          </p:nvSpPr>
          <p:spPr>
            <a:xfrm flipH="1">
              <a:off x="4253953" y="2502461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 flipH="1">
              <a:off x="4500588" y="2502461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 rot="16200000">
              <a:off x="4084171" y="2616239"/>
              <a:ext cx="7793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апрель</a:t>
              </a:r>
            </a:p>
            <a:p>
              <a:pPr algn="ctr"/>
              <a:r>
                <a:rPr lang="ru-RU" sz="1300" b="1" dirty="0" smtClean="0"/>
                <a:t>ноябрь</a:t>
              </a:r>
              <a:endParaRPr lang="ru-RU" sz="1300" b="1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0705" y="3801533"/>
            <a:ext cx="492443" cy="965200"/>
            <a:chOff x="1110759" y="3913234"/>
            <a:chExt cx="492443" cy="720000"/>
          </a:xfrm>
        </p:grpSpPr>
        <p:sp>
          <p:nvSpPr>
            <p:cNvPr id="72" name="Прямоугольник 71"/>
            <p:cNvSpPr/>
            <p:nvPr/>
          </p:nvSpPr>
          <p:spPr>
            <a:xfrm flipH="1">
              <a:off x="1127284" y="3913234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flipH="1">
              <a:off x="1315276" y="3913234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1014850" y="4027013"/>
              <a:ext cx="6842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апрель</a:t>
              </a:r>
            </a:p>
            <a:p>
              <a:pPr algn="ctr"/>
              <a:r>
                <a:rPr lang="ru-RU" sz="1300" b="1" dirty="0" smtClean="0"/>
                <a:t>март</a:t>
              </a:r>
              <a:endParaRPr lang="ru-RU" sz="1300" b="1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410796" y="5332139"/>
            <a:ext cx="498698" cy="720000"/>
            <a:chOff x="1092705" y="3913234"/>
            <a:chExt cx="498698" cy="720000"/>
          </a:xfrm>
        </p:grpSpPr>
        <p:sp>
          <p:nvSpPr>
            <p:cNvPr id="76" name="Прямоугольник 75"/>
            <p:cNvSpPr/>
            <p:nvPr/>
          </p:nvSpPr>
          <p:spPr>
            <a:xfrm flipH="1">
              <a:off x="1127284" y="3913234"/>
              <a:ext cx="270671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dir="10800000" sx="65000" sy="65000" algn="r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77" name="Прямоугольник 76"/>
            <p:cNvSpPr/>
            <p:nvPr/>
          </p:nvSpPr>
          <p:spPr>
            <a:xfrm flipH="1">
              <a:off x="1315276" y="3913234"/>
              <a:ext cx="276127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52400" sx="64000" sy="64000" algn="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996796" y="4027013"/>
              <a:ext cx="6842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май</a:t>
              </a:r>
            </a:p>
            <a:p>
              <a:pPr algn="ctr"/>
              <a:r>
                <a:rPr lang="ru-RU" sz="1300" b="1" dirty="0" smtClean="0"/>
                <a:t>июнь</a:t>
              </a:r>
              <a:endParaRPr lang="ru-RU" sz="1300" b="1" dirty="0"/>
            </a:p>
          </p:txBody>
        </p:sp>
      </p:grpSp>
      <p:sp>
        <p:nvSpPr>
          <p:cNvPr id="80" name="Прямоугольник 61"/>
          <p:cNvSpPr/>
          <p:nvPr/>
        </p:nvSpPr>
        <p:spPr>
          <a:xfrm flipH="1">
            <a:off x="8387989" y="4013200"/>
            <a:ext cx="360000" cy="1860210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61"/>
          <p:cNvSpPr/>
          <p:nvPr/>
        </p:nvSpPr>
        <p:spPr>
          <a:xfrm>
            <a:off x="4570531" y="5444067"/>
            <a:ext cx="360000" cy="440267"/>
          </a:xfrm>
          <a:custGeom>
            <a:avLst/>
            <a:gdLst>
              <a:gd name="connsiteX0" fmla="*/ 0 w 360000"/>
              <a:gd name="connsiteY0" fmla="*/ 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0 w 360000"/>
              <a:gd name="connsiteY4" fmla="*/ 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782054 h 1782054"/>
              <a:gd name="connsiteX4" fmla="*/ 2381 w 360000"/>
              <a:gd name="connsiteY4" fmla="*/ 342900 h 1782054"/>
              <a:gd name="connsiteX0" fmla="*/ 2381 w 360000"/>
              <a:gd name="connsiteY0" fmla="*/ 342900 h 1782054"/>
              <a:gd name="connsiteX1" fmla="*/ 360000 w 360000"/>
              <a:gd name="connsiteY1" fmla="*/ 0 h 1782054"/>
              <a:gd name="connsiteX2" fmla="*/ 360000 w 360000"/>
              <a:gd name="connsiteY2" fmla="*/ 1782054 h 1782054"/>
              <a:gd name="connsiteX3" fmla="*/ 0 w 360000"/>
              <a:gd name="connsiteY3" fmla="*/ 1429629 h 1782054"/>
              <a:gd name="connsiteX4" fmla="*/ 2381 w 360000"/>
              <a:gd name="connsiteY4" fmla="*/ 342900 h 178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00" h="1782054">
                <a:moveTo>
                  <a:pt x="2381" y="342900"/>
                </a:moveTo>
                <a:lnTo>
                  <a:pt x="360000" y="0"/>
                </a:lnTo>
                <a:lnTo>
                  <a:pt x="360000" y="1782054"/>
                </a:lnTo>
                <a:lnTo>
                  <a:pt x="0" y="1429629"/>
                </a:lnTo>
                <a:cubicBezTo>
                  <a:pt x="794" y="949911"/>
                  <a:pt x="1587" y="822618"/>
                  <a:pt x="2381" y="342900"/>
                </a:cubicBezTo>
                <a:close/>
              </a:path>
            </a:pathLst>
          </a:custGeom>
          <a:gradFill flip="none" rotWithShape="1">
            <a:gsLst>
              <a:gs pos="0">
                <a:srgbClr val="7A243D"/>
              </a:gs>
              <a:gs pos="74000">
                <a:srgbClr val="AB473A"/>
              </a:gs>
              <a:gs pos="21000">
                <a:srgbClr val="AB473A"/>
              </a:gs>
              <a:gs pos="100000">
                <a:srgbClr val="7A243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Номер слайда 6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82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5005515"/>
              </p:ext>
            </p:extLst>
          </p:nvPr>
        </p:nvGraphicFramePr>
        <p:xfrm>
          <a:off x="407114" y="381000"/>
          <a:ext cx="8257861" cy="58247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41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93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муниципальных    общеобразовательных   учреждений, здания    которых находятся в    аварийном состоянии или требуют капитального   ремонта, в общем числе  муниципальных   общеобразовательных учреждений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бюджета города на общее образование в  расчете на 1   обучающегося в   муниципальных     общеобразовательных   учреждениях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61 120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58 512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9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Общее число муниципальных общеобразовательных учреждений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Общая численность  обучающихся в  муниципальных общеобразовательных    учреждениях     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50 405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52 417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детей в возрасте  5 - 18 лет, получающих  услуги по    дополнительному  образованию в организациях различной  организационно-правовой  формы и формы    собственности, в общей численности детей  данной возрастной   группы 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78,0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79,0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Численность детей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возрасте  5 - 18 лет, получающих  услуги по    дополнительному  образованию в организациях различной  организационно-правовой  формы и формы    собственности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63 432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66 019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flipH="1">
            <a:off x="8631099" y="186267"/>
            <a:ext cx="346709" cy="6146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01694" y="186267"/>
            <a:ext cx="347135" cy="614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8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олилиния 11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9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61</a:t>
            </a:fld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«Развитие культуры города Твери»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 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923539" y="959358"/>
            <a:ext cx="8000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качества и разнообразия услуг, предоставляемых в сфере культуры и дополнительного образования, предоставление возможностей для самореализации граждан и развития талантов</a:t>
            </a:r>
          </a:p>
        </p:txBody>
      </p:sp>
      <p:pic>
        <p:nvPicPr>
          <p:cNvPr id="125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95" y="1155191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6305872" y="3708067"/>
            <a:ext cx="29465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/>
              <a:t>«Реализация социально значимых проектов в сфере культуры города Твери, сохранение культурного наследия города Твери»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73456" y="2429566"/>
            <a:ext cx="2592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«Сохранение и развитие культурного потенциала города Твери»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3223142" y="24623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695683" y="3775180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485,5</a:t>
            </a:r>
            <a:endParaRPr lang="ru-RU" b="1" dirty="0">
              <a:solidFill>
                <a:srgbClr val="7A243D"/>
              </a:solidFill>
            </a:endParaRP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485,8</a:t>
            </a:r>
          </a:p>
          <a:p>
            <a:pPr algn="ctr"/>
            <a:r>
              <a:rPr lang="ru-RU" sz="1600" dirty="0"/>
              <a:t>утверждено</a:t>
            </a:r>
          </a:p>
        </p:txBody>
      </p:sp>
      <p:sp>
        <p:nvSpPr>
          <p:cNvPr id="187" name="Полилиния 186"/>
          <p:cNvSpPr/>
          <p:nvPr/>
        </p:nvSpPr>
        <p:spPr>
          <a:xfrm>
            <a:off x="5341860" y="3675056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олилиния 189"/>
          <p:cNvSpPr/>
          <p:nvPr/>
        </p:nvSpPr>
        <p:spPr>
          <a:xfrm>
            <a:off x="5340584" y="3752683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олилиния 190"/>
          <p:cNvSpPr/>
          <p:nvPr/>
        </p:nvSpPr>
        <p:spPr>
          <a:xfrm>
            <a:off x="5341860" y="3776924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олилиния 191"/>
          <p:cNvSpPr/>
          <p:nvPr/>
        </p:nvSpPr>
        <p:spPr>
          <a:xfrm>
            <a:off x="6268349" y="3776942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олилиния 192"/>
          <p:cNvSpPr/>
          <p:nvPr/>
        </p:nvSpPr>
        <p:spPr>
          <a:xfrm>
            <a:off x="6247713" y="3854541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олилиния 193"/>
          <p:cNvSpPr/>
          <p:nvPr/>
        </p:nvSpPr>
        <p:spPr>
          <a:xfrm>
            <a:off x="5378226" y="3854542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олилиния 194"/>
          <p:cNvSpPr/>
          <p:nvPr/>
        </p:nvSpPr>
        <p:spPr>
          <a:xfrm>
            <a:off x="5913028" y="4189225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олилиния 195"/>
          <p:cNvSpPr/>
          <p:nvPr/>
        </p:nvSpPr>
        <p:spPr>
          <a:xfrm>
            <a:off x="5712912" y="4189227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олилиния 196"/>
          <p:cNvSpPr/>
          <p:nvPr/>
        </p:nvSpPr>
        <p:spPr>
          <a:xfrm>
            <a:off x="5733545" y="4209860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олилиния 197"/>
          <p:cNvSpPr/>
          <p:nvPr/>
        </p:nvSpPr>
        <p:spPr>
          <a:xfrm>
            <a:off x="5835429" y="4209861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олилиния 198"/>
          <p:cNvSpPr/>
          <p:nvPr/>
        </p:nvSpPr>
        <p:spPr>
          <a:xfrm>
            <a:off x="5811152" y="4246224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"/>
          <p:cNvGrpSpPr/>
          <p:nvPr/>
        </p:nvGrpSpPr>
        <p:grpSpPr>
          <a:xfrm>
            <a:off x="3039365" y="2492656"/>
            <a:ext cx="965406" cy="965404"/>
            <a:chOff x="2805615" y="4349778"/>
            <a:chExt cx="965406" cy="965404"/>
          </a:xfrm>
        </p:grpSpPr>
        <p:sp>
          <p:nvSpPr>
            <p:cNvPr id="130" name="Полилиния 129"/>
            <p:cNvSpPr/>
            <p:nvPr/>
          </p:nvSpPr>
          <p:spPr>
            <a:xfrm>
              <a:off x="3276201" y="434977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198574" y="435105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3300442" y="435105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378060" y="438742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3177944" y="438742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3288330" y="460094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3056785" y="434989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3712747" y="472210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2843259" y="472210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2806891" y="474273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3733378" y="474273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3769743" y="482034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2805615" y="482036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2863890" y="483248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2805729" y="440805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2806891" y="484460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733380" y="484462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3712744" y="492222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843257" y="492222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3378059" y="525690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3177943" y="525690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3198576" y="527754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3300460" y="527754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3276183" y="531390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3054737" y="459596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055372" y="447842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gradFill flip="none" rotWithShape="1">
                    <a:gsLst>
                      <a:gs pos="18000">
                        <a:srgbClr val="7A243D"/>
                      </a:gs>
                      <a:gs pos="77000">
                        <a:srgbClr val="B8365B"/>
                      </a:gs>
                    </a:gsLst>
                    <a:lin ang="2700000" scaled="1"/>
                    <a:tileRect/>
                  </a:gradFill>
                </a:rPr>
                <a:t>1</a:t>
              </a:r>
              <a:endParaRPr lang="ru-RU" sz="4000" b="1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4" name="Группа 4"/>
          <p:cNvGrpSpPr/>
          <p:nvPr/>
        </p:nvGrpSpPr>
        <p:grpSpPr>
          <a:xfrm>
            <a:off x="5337977" y="3725498"/>
            <a:ext cx="965406" cy="965404"/>
            <a:chOff x="4042411" y="3052288"/>
            <a:chExt cx="965406" cy="965404"/>
          </a:xfrm>
        </p:grpSpPr>
        <p:sp>
          <p:nvSpPr>
            <p:cNvPr id="155" name="Полилиния 154"/>
            <p:cNvSpPr/>
            <p:nvPr/>
          </p:nvSpPr>
          <p:spPr>
            <a:xfrm>
              <a:off x="4512997" y="305228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4435370" y="305356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4537238" y="305356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4614856" y="308993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4414740" y="308993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4525126" y="330345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4293581" y="305240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4949543" y="342461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4080055" y="342461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4043687" y="344524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4970174" y="344524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5006539" y="352285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4042411" y="352287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4100686" y="353499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4042525" y="311056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043687" y="354711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4970176" y="354713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949540" y="362473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4080053" y="362473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4614855" y="395941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4414739" y="395941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4435372" y="398005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4537256" y="398005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4512979" y="401641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4291533" y="329847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4302836" y="3180095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2">
                          <a:lumMod val="50000"/>
                        </a:schemeClr>
                      </a:gs>
                      <a:gs pos="77000">
                        <a:schemeClr val="accent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7A243D"/>
                      </a:gs>
                      <a:gs pos="77000">
                        <a:srgbClr val="B8365B"/>
                      </a:gs>
                    </a:gsLst>
                    <a:lin ang="2700000" scaled="1"/>
                    <a:tileRect/>
                  </a:gradFill>
                </a:rPr>
                <a:t>2</a:t>
              </a:r>
            </a:p>
          </p:txBody>
        </p:sp>
      </p:grpSp>
      <p:pic>
        <p:nvPicPr>
          <p:cNvPr id="202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681" y="3163792"/>
            <a:ext cx="660365" cy="6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/>
          <p:cNvSpPr txBox="1"/>
          <p:nvPr/>
        </p:nvSpPr>
        <p:spPr>
          <a:xfrm>
            <a:off x="5347264" y="482336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4100683" y="4315684"/>
            <a:ext cx="848857" cy="0"/>
          </a:xfrm>
          <a:prstGeom prst="line">
            <a:avLst/>
          </a:prstGeom>
          <a:ln w="190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04"/>
          <p:cNvGrpSpPr/>
          <p:nvPr/>
        </p:nvGrpSpPr>
        <p:grpSpPr>
          <a:xfrm>
            <a:off x="2021412" y="3387889"/>
            <a:ext cx="890708" cy="584775"/>
            <a:chOff x="1554545" y="5167143"/>
            <a:chExt cx="593293" cy="584775"/>
          </a:xfrm>
        </p:grpSpPr>
        <p:sp>
          <p:nvSpPr>
            <p:cNvPr id="206" name="TextBox 205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456,4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456,7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207" name="Прямая соединительная линия 206"/>
            <p:cNvCxnSpPr>
              <a:stCxn id="206" idx="1"/>
              <a:endCxn id="206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7"/>
          <p:cNvGrpSpPr/>
          <p:nvPr/>
        </p:nvGrpSpPr>
        <p:grpSpPr>
          <a:xfrm>
            <a:off x="6321385" y="4833618"/>
            <a:ext cx="890708" cy="584775"/>
            <a:chOff x="1554545" y="5167143"/>
            <a:chExt cx="593293" cy="584775"/>
          </a:xfrm>
        </p:grpSpPr>
        <p:sp>
          <p:nvSpPr>
            <p:cNvPr id="209" name="TextBox 208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29,1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29,1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210" name="Прямая соединительная линия 209"/>
            <p:cNvCxnSpPr>
              <a:stCxn id="209" idx="1"/>
              <a:endCxn id="209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677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196219"/>
              </p:ext>
            </p:extLst>
          </p:nvPr>
        </p:nvGraphicFramePr>
        <p:xfrm>
          <a:off x="407114" y="999559"/>
          <a:ext cx="8257861" cy="51846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47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62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 номинальная начисленная заработная плата   работников    муниципальных  учреждений культуры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34 404,0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36 760,3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6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 муниципальных  учреждений культуры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460,4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448,4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1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количество муниципальных учреждений культуры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муниципальных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учреждений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культуры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здания которых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находятся в аварийном  состоянии или требуют  капитального ремонта, в общем количестве  муниципальных  учреждений культуры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36,7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36,7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48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объектов  культурного наследия,  находящихся в    муниципальной   собственности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требующих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консервации  или реставрации,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общем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количестве   объектов культурного   наследия, находящихся в  муниципальной  собственности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8,9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14,3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32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Общее количество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объектов культурного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наследия, находящихся в  муниципальной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собственности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 учетом памятников монументального искусства - 12 ед.)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единиц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400" kern="12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Дополнительные показатели по отрасли «Культура» 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664972" y="872067"/>
            <a:ext cx="346709" cy="5451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01699" y="855133"/>
            <a:ext cx="347135" cy="55019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6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олилиния 11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9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8978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07114" y="-2606"/>
            <a:ext cx="8257861" cy="84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«Развитие физической культуры, спорта и молодёжной политики города Твери»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977452" y="804600"/>
            <a:ext cx="80480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Цели муниципальной программы: </a:t>
            </a:r>
          </a:p>
          <a:p>
            <a:r>
              <a:rPr lang="ru-RU" sz="1400" dirty="0" smtClean="0"/>
              <a:t>1. Укрепление </a:t>
            </a:r>
            <a:r>
              <a:rPr lang="ru-RU" sz="1400" dirty="0"/>
              <a:t>здоровья населения города Твери через популяризацию массового спорта, приобщение различных слоёв населения к регулярным занятиям физической культурой и </a:t>
            </a:r>
            <a:r>
              <a:rPr lang="ru-RU" sz="1400" dirty="0" smtClean="0"/>
              <a:t>спортом</a:t>
            </a:r>
            <a:endParaRPr lang="ru-RU" sz="1400" dirty="0"/>
          </a:p>
          <a:p>
            <a:r>
              <a:rPr lang="ru-RU" sz="1400" dirty="0"/>
              <a:t>2</a:t>
            </a:r>
            <a:r>
              <a:rPr lang="ru-RU" sz="1400" dirty="0" smtClean="0"/>
              <a:t>. Содействие </a:t>
            </a:r>
            <a:r>
              <a:rPr lang="ru-RU" sz="1400" dirty="0"/>
              <a:t>развитию и реализации потенциала </a:t>
            </a:r>
            <a:r>
              <a:rPr lang="ru-RU" sz="1400" dirty="0" smtClean="0"/>
              <a:t>молодёжи </a:t>
            </a:r>
            <a:r>
              <a:rPr lang="ru-RU" sz="1400" dirty="0"/>
              <a:t>города </a:t>
            </a:r>
            <a:r>
              <a:rPr lang="ru-RU" sz="1400" dirty="0" smtClean="0"/>
              <a:t>Твери</a:t>
            </a:r>
            <a:endParaRPr lang="ru-RU" sz="1400" dirty="0"/>
          </a:p>
          <a:p>
            <a:r>
              <a:rPr lang="ru-RU" sz="1400" dirty="0"/>
              <a:t>3</a:t>
            </a:r>
            <a:r>
              <a:rPr lang="ru-RU" sz="1400" dirty="0" smtClean="0"/>
              <a:t>. Содействие </a:t>
            </a:r>
            <a:r>
              <a:rPr lang="ru-RU" sz="1400" dirty="0"/>
              <a:t>улучшению жилищных условий молодых </a:t>
            </a:r>
            <a:r>
              <a:rPr lang="ru-RU" sz="1400" dirty="0" smtClean="0"/>
              <a:t>семей</a:t>
            </a:r>
            <a:endParaRPr lang="ru-RU" sz="1400" dirty="0"/>
          </a:p>
        </p:txBody>
      </p:sp>
      <p:pic>
        <p:nvPicPr>
          <p:cNvPr id="125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95" y="1118143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Прямоугольник 125"/>
          <p:cNvSpPr/>
          <p:nvPr/>
        </p:nvSpPr>
        <p:spPr>
          <a:xfrm>
            <a:off x="314672" y="2525339"/>
            <a:ext cx="2704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«Развитие физической культуры и спорта  города Твери»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430272" y="3751467"/>
            <a:ext cx="2202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«Развитие </a:t>
            </a:r>
            <a:r>
              <a:rPr lang="ru-RU" sz="1400" dirty="0" smtClean="0"/>
              <a:t>молодёжной </a:t>
            </a:r>
            <a:r>
              <a:rPr lang="ru-RU" sz="1400" dirty="0"/>
              <a:t>политики </a:t>
            </a:r>
            <a:r>
              <a:rPr lang="en-US" sz="1400" dirty="0"/>
              <a:t> </a:t>
            </a:r>
            <a:r>
              <a:rPr lang="ru-RU" sz="1400" dirty="0"/>
              <a:t>на территории города Твери»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3223142" y="2517360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695683" y="3830211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109,8</a:t>
            </a:r>
            <a:endParaRPr lang="ru-RU" b="1" dirty="0">
              <a:solidFill>
                <a:srgbClr val="7A243D"/>
              </a:solidFill>
            </a:endParaRP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110,3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3115060" y="2525339"/>
            <a:ext cx="965406" cy="965404"/>
            <a:chOff x="2805615" y="4519109"/>
            <a:chExt cx="965406" cy="965404"/>
          </a:xfrm>
        </p:grpSpPr>
        <p:sp>
          <p:nvSpPr>
            <p:cNvPr id="130" name="Полилиния 129"/>
            <p:cNvSpPr/>
            <p:nvPr/>
          </p:nvSpPr>
          <p:spPr>
            <a:xfrm>
              <a:off x="3276201" y="4519109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198574" y="4520384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3300442" y="4520385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378060" y="4556751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3177944" y="4556752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3288330" y="4770278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3056785" y="4519223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3712747" y="4891437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2843259" y="4891438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2806891" y="4912067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3733378" y="4912068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3769743" y="4989676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2805615" y="4989694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2863890" y="5001811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2805729" y="4577382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2806891" y="5013935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3733380" y="5013953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3712744" y="5091552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2843257" y="5091553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3378059" y="5426236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3177943" y="5426238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3198576" y="5446871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3300460" y="5446872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3276183" y="5483235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3054737" y="4765298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055372" y="464775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gradFill flip="none" rotWithShape="1">
                    <a:gsLst>
                      <a:gs pos="18000">
                        <a:srgbClr val="7A243D"/>
                      </a:gs>
                      <a:gs pos="77000">
                        <a:srgbClr val="B8365B"/>
                      </a:gs>
                    </a:gsLst>
                    <a:lin ang="2700000" scaled="1"/>
                    <a:tileRect/>
                  </a:gradFill>
                </a:rPr>
                <a:t>1</a:t>
              </a:r>
              <a:endParaRPr lang="ru-RU" sz="4000" b="1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3" name="Группа 5"/>
          <p:cNvGrpSpPr/>
          <p:nvPr/>
        </p:nvGrpSpPr>
        <p:grpSpPr>
          <a:xfrm>
            <a:off x="5219783" y="3769707"/>
            <a:ext cx="965406" cy="965404"/>
            <a:chOff x="4042411" y="3221619"/>
            <a:chExt cx="965406" cy="965404"/>
          </a:xfrm>
        </p:grpSpPr>
        <p:sp>
          <p:nvSpPr>
            <p:cNvPr id="155" name="Полилиния 154"/>
            <p:cNvSpPr/>
            <p:nvPr/>
          </p:nvSpPr>
          <p:spPr>
            <a:xfrm>
              <a:off x="4512997" y="3221619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4435370" y="3222894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4537238" y="3222895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4614856" y="3259261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4414740" y="3259262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4525126" y="3472788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4293581" y="3221733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4949543" y="3593947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4080055" y="3593948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4043687" y="3614577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4970174" y="3614578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5006539" y="3692186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4042411" y="3692204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4100686" y="3704321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7A243D"/>
                </a:gs>
                <a:gs pos="78000">
                  <a:srgbClr val="B8365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4042525" y="3279892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4043687" y="3716445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4970176" y="3716463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4949540" y="3794062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4080053" y="3794063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4614855" y="4128746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4414739" y="4128748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4435372" y="4149381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4537256" y="4149382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4512979" y="4185745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4291533" y="3467808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302836" y="3349426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2">
                          <a:lumMod val="50000"/>
                        </a:schemeClr>
                      </a:gs>
                      <a:gs pos="77000">
                        <a:schemeClr val="accent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7A243D"/>
                      </a:gs>
                      <a:gs pos="77000">
                        <a:srgbClr val="B8365B"/>
                      </a:gs>
                    </a:gsLst>
                    <a:lin ang="2700000" scaled="1"/>
                    <a:tileRect/>
                  </a:gradFill>
                </a:rPr>
                <a:t>2</a:t>
              </a:r>
            </a:p>
          </p:txBody>
        </p:sp>
      </p:grpSp>
      <p:pic>
        <p:nvPicPr>
          <p:cNvPr id="208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068" y="3309884"/>
            <a:ext cx="530943" cy="5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/>
          <p:cNvSpPr txBox="1"/>
          <p:nvPr/>
        </p:nvSpPr>
        <p:spPr>
          <a:xfrm>
            <a:off x="5287827" y="490883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210" name="Прямая соединительная линия 209"/>
          <p:cNvCxnSpPr/>
          <p:nvPr/>
        </p:nvCxnSpPr>
        <p:spPr>
          <a:xfrm>
            <a:off x="4100683" y="4378335"/>
            <a:ext cx="869491" cy="0"/>
          </a:xfrm>
          <a:prstGeom prst="line">
            <a:avLst/>
          </a:prstGeom>
          <a:ln w="190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10"/>
          <p:cNvGrpSpPr/>
          <p:nvPr/>
        </p:nvGrpSpPr>
        <p:grpSpPr>
          <a:xfrm>
            <a:off x="2021412" y="3273589"/>
            <a:ext cx="890708" cy="584775"/>
            <a:chOff x="1554545" y="5167143"/>
            <a:chExt cx="593293" cy="584775"/>
          </a:xfrm>
        </p:grpSpPr>
        <p:sp>
          <p:nvSpPr>
            <p:cNvPr id="212" name="TextBox 211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69,9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70,3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213" name="Прямая соединительная линия 212"/>
            <p:cNvCxnSpPr>
              <a:stCxn id="212" idx="1"/>
              <a:endCxn id="212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13"/>
          <p:cNvGrpSpPr/>
          <p:nvPr/>
        </p:nvGrpSpPr>
        <p:grpSpPr>
          <a:xfrm>
            <a:off x="6488431" y="4662216"/>
            <a:ext cx="890708" cy="584775"/>
            <a:chOff x="1554545" y="5167143"/>
            <a:chExt cx="593293" cy="584775"/>
          </a:xfrm>
        </p:grpSpPr>
        <p:sp>
          <p:nvSpPr>
            <p:cNvPr id="215" name="TextBox 214"/>
            <p:cNvSpPr txBox="1"/>
            <p:nvPr/>
          </p:nvSpPr>
          <p:spPr>
            <a:xfrm>
              <a:off x="1554545" y="5167143"/>
              <a:ext cx="593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39,9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40,0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216" name="Прямая соединительная линия 215"/>
            <p:cNvCxnSpPr>
              <a:stCxn id="215" idx="1"/>
              <a:endCxn id="215" idx="3"/>
            </p:cNvCxnSpPr>
            <p:nvPr/>
          </p:nvCxnSpPr>
          <p:spPr>
            <a:xfrm>
              <a:off x="1554545" y="5459531"/>
              <a:ext cx="593293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940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2028115"/>
              </p:ext>
            </p:extLst>
          </p:nvPr>
        </p:nvGraphicFramePr>
        <p:xfrm>
          <a:off x="407114" y="2036668"/>
          <a:ext cx="8257861" cy="28376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3916993"/>
                <a:gridCol w="1278467"/>
                <a:gridCol w="1354667"/>
                <a:gridCol w="12397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2021 год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заработная плата    работников   муниципальных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учреждений физической  культуры и спорта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27 266,2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32 382,3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муниципальных учреждений физической культуры и спорта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 населения,  систематически   занимающегося   физической культурой и  спортом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47,6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Численность лиц, систематически занимающихся физической культурой и спортом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178 274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189 075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Дополнительные показатели по отрасли «Физическая культура и спорт» 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-2" y="0"/>
            <a:ext cx="479025" cy="9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2358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657967" y="2001795"/>
            <a:ext cx="486031" cy="2908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-1" y="1977081"/>
            <a:ext cx="428367" cy="2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53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42618" y="1252574"/>
            <a:ext cx="73392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уровня социальной </a:t>
            </a:r>
            <a:r>
              <a:rPr lang="ru-RU" sz="1400" dirty="0" smtClean="0"/>
              <a:t>защищённости </a:t>
            </a:r>
            <a:r>
              <a:rPr lang="ru-RU" sz="1400" dirty="0"/>
              <a:t>граждан города Твери, улучшение качества жизни людей с ограниченными возможностями</a:t>
            </a:r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«Социальная поддержка населения города Твери»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" y="2498510"/>
            <a:ext cx="30519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 smtClean="0"/>
              <a:t>«Оказание дополнительных мер </a:t>
            </a:r>
            <a:r>
              <a:rPr lang="ru-RU" sz="1400" dirty="0"/>
              <a:t>социальной поддержки и социальной помощи отдельным категориям населения города Твери»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5520" y="4105502"/>
            <a:ext cx="2678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«Формирование  </a:t>
            </a:r>
            <a:r>
              <a:rPr lang="ru-RU" sz="1400" dirty="0" err="1"/>
              <a:t>безбарьерной</a:t>
            </a:r>
            <a:r>
              <a:rPr lang="ru-RU" sz="1400" dirty="0"/>
              <a:t> среды для лиц с ограниченными возможностями»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23142" y="2624254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95683" y="3937105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7A243D"/>
                </a:solidFill>
              </a:rPr>
              <a:t>78,8</a:t>
            </a:r>
            <a:endParaRPr lang="ru-RU" b="1" dirty="0">
              <a:solidFill>
                <a:srgbClr val="7A243D"/>
              </a:solidFill>
            </a:endParaRPr>
          </a:p>
          <a:p>
            <a:pPr algn="ctr"/>
            <a:r>
              <a:rPr lang="ru-RU" sz="1400" dirty="0" smtClean="0">
                <a:solidFill>
                  <a:srgbClr val="7A243D"/>
                </a:solidFill>
              </a:rPr>
              <a:t>78,8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29" name="Полилиния 28"/>
          <p:cNvSpPr/>
          <p:nvPr/>
        </p:nvSpPr>
        <p:spPr>
          <a:xfrm>
            <a:off x="3535795" y="2677504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458168" y="2678779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560036" y="2678780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637654" y="2715146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3437538" y="2715147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547924" y="2928673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3316379" y="2677618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3972341" y="3049832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3102853" y="3049833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3066485" y="3070462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3992972" y="3070463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4029337" y="3148071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3065209" y="3148089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3123484" y="3160206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3065323" y="2735777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3066485" y="3172330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3992974" y="3172348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3972338" y="3249947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3102851" y="3249948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3637653" y="3584631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3437537" y="3584633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3458170" y="3605266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3560054" y="3605267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3535777" y="3641630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3314331" y="2923693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58" name="Полилиния 57"/>
          <p:cNvSpPr/>
          <p:nvPr/>
        </p:nvSpPr>
        <p:spPr>
          <a:xfrm>
            <a:off x="5679841" y="4105502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5602214" y="4106777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5704082" y="4106778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5781700" y="4143144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5581584" y="4143145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5691970" y="4356671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5460425" y="4105616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6116387" y="4477830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5246899" y="4477831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5210531" y="4498460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6137018" y="4498461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6173383" y="4576069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209255" y="4576087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267530" y="4588204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7A243D"/>
              </a:gs>
              <a:gs pos="78000">
                <a:srgbClr val="B8365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5209369" y="4163775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210531" y="4600328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6137020" y="4600346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6116384" y="4677945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5246897" y="4677946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5781699" y="5012629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5581583" y="5012631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5602216" y="5033264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5704100" y="5033265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5679823" y="5069628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5458377" y="4351691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83" name="TextBox 82"/>
          <p:cNvSpPr txBox="1"/>
          <p:nvPr/>
        </p:nvSpPr>
        <p:spPr>
          <a:xfrm>
            <a:off x="3314966" y="280614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rPr>
              <a:t>1</a:t>
            </a:r>
            <a:endParaRPr lang="ru-RU" sz="4000" b="1" dirty="0">
              <a:gradFill flip="none" rotWithShape="1">
                <a:gsLst>
                  <a:gs pos="18000">
                    <a:srgbClr val="7A243D"/>
                  </a:gs>
                  <a:gs pos="77000">
                    <a:srgbClr val="B8365B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69680" y="42333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2">
                        <a:lumMod val="50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7A243D"/>
                    </a:gs>
                    <a:gs pos="77000">
                      <a:srgbClr val="B8365B"/>
                    </a:gs>
                  </a:gsLst>
                  <a:lin ang="2700000" scaled="1"/>
                  <a:tileRect/>
                </a:gradFill>
              </a:rPr>
              <a:t>2</a:t>
            </a:r>
          </a:p>
        </p:txBody>
      </p:sp>
      <p:pic>
        <p:nvPicPr>
          <p:cNvPr id="85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8052" y="3378474"/>
            <a:ext cx="568472" cy="5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олилиния 8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9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Box 89"/>
          <p:cNvSpPr txBox="1"/>
          <p:nvPr/>
        </p:nvSpPr>
        <p:spPr>
          <a:xfrm>
            <a:off x="4998675" y="5123967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29337" y="4477830"/>
            <a:ext cx="969338" cy="0"/>
          </a:xfrm>
          <a:prstGeom prst="line">
            <a:avLst/>
          </a:prstGeom>
          <a:ln w="1905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543959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65</a:t>
            </a:fld>
            <a:endParaRPr lang="ru-RU" dirty="0"/>
          </a:p>
        </p:txBody>
      </p:sp>
      <p:grpSp>
        <p:nvGrpSpPr>
          <p:cNvPr id="4" name="Группа 90"/>
          <p:cNvGrpSpPr/>
          <p:nvPr/>
        </p:nvGrpSpPr>
        <p:grpSpPr>
          <a:xfrm>
            <a:off x="2376714" y="3581939"/>
            <a:ext cx="593297" cy="584775"/>
            <a:chOff x="1554546" y="5167143"/>
            <a:chExt cx="593297" cy="584775"/>
          </a:xfrm>
        </p:grpSpPr>
        <p:sp>
          <p:nvSpPr>
            <p:cNvPr id="92" name="TextBox 91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78,3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78,3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93" name="Прямая соединительная линия 92"/>
            <p:cNvCxnSpPr>
              <a:stCxn id="92" idx="1"/>
              <a:endCxn id="92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93"/>
          <p:cNvGrpSpPr/>
          <p:nvPr/>
        </p:nvGrpSpPr>
        <p:grpSpPr>
          <a:xfrm>
            <a:off x="6300533" y="4985467"/>
            <a:ext cx="593297" cy="584775"/>
            <a:chOff x="1554546" y="5167143"/>
            <a:chExt cx="593297" cy="584775"/>
          </a:xfrm>
        </p:grpSpPr>
        <p:sp>
          <p:nvSpPr>
            <p:cNvPr id="95" name="TextBox 94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7A243D"/>
                  </a:solidFill>
                </a:rPr>
                <a:t>0,5</a:t>
              </a:r>
            </a:p>
            <a:p>
              <a:pPr algn="ctr"/>
              <a:r>
                <a:rPr lang="ru-RU" sz="1400" dirty="0" smtClean="0">
                  <a:solidFill>
                    <a:srgbClr val="7A243D"/>
                  </a:solidFill>
                </a:rPr>
                <a:t>0,5</a:t>
              </a:r>
              <a:endParaRPr lang="ru-RU" sz="1400" dirty="0">
                <a:solidFill>
                  <a:srgbClr val="7A243D"/>
                </a:solidFill>
              </a:endParaRPr>
            </a:p>
          </p:txBody>
        </p:sp>
        <p:cxnSp>
          <p:nvCxnSpPr>
            <p:cNvPr id="96" name="Прямая соединительная линия 95"/>
            <p:cNvCxnSpPr>
              <a:stCxn id="95" idx="1"/>
              <a:endCxn id="95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7A2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931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1497321"/>
              </p:ext>
            </p:extLst>
          </p:nvPr>
        </p:nvGraphicFramePr>
        <p:xfrm>
          <a:off x="407114" y="1139197"/>
          <a:ext cx="8257861" cy="473659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935"/>
                <a:gridCol w="3282938"/>
                <a:gridCol w="1140031"/>
                <a:gridCol w="1272177"/>
                <a:gridCol w="1077890"/>
                <a:gridCol w="107789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Количество получателей, чел.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Периодичность выплаты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2022 год, тыс.руб.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 </a:t>
                      </a:r>
                      <a:endParaRPr lang="en-US" sz="1400" b="1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 2022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год, тыс.руб.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Ежемесячная денежная выплата гражданам, удостоенным звания "Почетный  гражданин города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Твери“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соответствии с решением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Тверской городской Думы от 24.03.2020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 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Ежемесячно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Ежемесячная денежная выплата в соответствии с решением Тверской городской Думы от 06.06.2003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№ 62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Ежемесячно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Адресная социальная помощь гражданам, удостоенным государственных наград (почетных званий) в социальной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сфере в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соответствии с решением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Тверской городской Думы от 29.01.2010 № 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Ежемесячно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4 297,4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4 290,3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Адресная социальная помощь </a:t>
                      </a:r>
                      <a:r>
                        <a:rPr lang="ru-RU" sz="13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ветеранам боевых действий, уволенным в запас и ставшим инвалидами вследствие ранения, контузии, увечья или заболевания, полученных при исполнении служебных обязанностей  в районах боевых действий в соответствии с решением Тверской городской Думы от  25.11.2014 № 451</a:t>
                      </a:r>
                      <a:endParaRPr lang="ru-RU" sz="13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Ежемесячно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1 090,8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1 090,8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Расходы на выплату публичных нормативных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обязательств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664972" y="848727"/>
            <a:ext cx="346709" cy="550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01700" y="882650"/>
            <a:ext cx="347135" cy="5508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2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7114" y="-1753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Комфортная городская среда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3312000" y="2168880"/>
            <a:ext cx="2520000" cy="2520000"/>
          </a:xfrm>
          <a:prstGeom prst="ellipse">
            <a:avLst/>
          </a:prstGeom>
          <a:noFill/>
          <a:ln w="444500">
            <a:solidFill>
              <a:srgbClr val="F2D4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>
            <a:spLocks noChangeAspect="1"/>
          </p:cNvSpPr>
          <p:nvPr/>
        </p:nvSpPr>
        <p:spPr>
          <a:xfrm>
            <a:off x="3312000" y="2168880"/>
            <a:ext cx="2520000" cy="2520000"/>
          </a:xfrm>
          <a:prstGeom prst="arc">
            <a:avLst>
              <a:gd name="adj1" fmla="val 16200000"/>
              <a:gd name="adj2" fmla="val 8883266"/>
            </a:avLst>
          </a:prstGeom>
          <a:ln w="4445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>
            <a:spLocks noChangeAspect="1"/>
          </p:cNvSpPr>
          <p:nvPr/>
        </p:nvSpPr>
        <p:spPr>
          <a:xfrm>
            <a:off x="3312000" y="2168880"/>
            <a:ext cx="2520000" cy="2520000"/>
          </a:xfrm>
          <a:prstGeom prst="arc">
            <a:avLst>
              <a:gd name="adj1" fmla="val 8835016"/>
              <a:gd name="adj2" fmla="val 12789333"/>
            </a:avLst>
          </a:prstGeom>
          <a:noFill/>
          <a:ln w="444500">
            <a:solidFill>
              <a:srgbClr val="C869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>
            <a:spLocks noChangeAspect="1"/>
          </p:cNvSpPr>
          <p:nvPr/>
        </p:nvSpPr>
        <p:spPr>
          <a:xfrm>
            <a:off x="3312000" y="2168880"/>
            <a:ext cx="2520000" cy="2520000"/>
          </a:xfrm>
          <a:prstGeom prst="arc">
            <a:avLst>
              <a:gd name="adj1" fmla="val 12768382"/>
              <a:gd name="adj2" fmla="val 14905747"/>
            </a:avLst>
          </a:prstGeom>
          <a:ln w="444500">
            <a:solidFill>
              <a:srgbClr val="D68E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>
            <a:spLocks noChangeAspect="1"/>
          </p:cNvSpPr>
          <p:nvPr/>
        </p:nvSpPr>
        <p:spPr>
          <a:xfrm>
            <a:off x="3308825" y="2169788"/>
            <a:ext cx="2520000" cy="2520000"/>
          </a:xfrm>
          <a:prstGeom prst="arc">
            <a:avLst>
              <a:gd name="adj1" fmla="val 14862769"/>
              <a:gd name="adj2" fmla="val 16109862"/>
            </a:avLst>
          </a:prstGeom>
          <a:ln w="444500">
            <a:solidFill>
              <a:srgbClr val="DF9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3492000" y="2348880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67263" y="1743520"/>
            <a:ext cx="4296318" cy="4258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5" idx="0"/>
          </p:cNvCxnSpPr>
          <p:nvPr/>
        </p:nvCxnSpPr>
        <p:spPr>
          <a:xfrm>
            <a:off x="6151424" y="4197253"/>
            <a:ext cx="2921317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1" idx="0"/>
          </p:cNvCxnSpPr>
          <p:nvPr/>
        </p:nvCxnSpPr>
        <p:spPr>
          <a:xfrm>
            <a:off x="177426" y="2929449"/>
            <a:ext cx="2710666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58804" y="1740354"/>
            <a:ext cx="4037945" cy="9358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60424" y="831818"/>
            <a:ext cx="2432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Обеспечение правопорядка и безопасности населения города Твери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546600" y="1743518"/>
            <a:ext cx="220663" cy="186882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уга 20"/>
          <p:cNvSpPr/>
          <p:nvPr/>
        </p:nvSpPr>
        <p:spPr>
          <a:xfrm>
            <a:off x="2815590" y="1672470"/>
            <a:ext cx="3512820" cy="3512820"/>
          </a:xfrm>
          <a:prstGeom prst="arc">
            <a:avLst>
              <a:gd name="adj1" fmla="val 11791191"/>
              <a:gd name="adj2" fmla="val 14211751"/>
            </a:avLst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уга 54"/>
          <p:cNvSpPr/>
          <p:nvPr/>
        </p:nvSpPr>
        <p:spPr>
          <a:xfrm>
            <a:off x="2815590" y="1672470"/>
            <a:ext cx="3512820" cy="3512820"/>
          </a:xfrm>
          <a:prstGeom prst="arc">
            <a:avLst>
              <a:gd name="adj1" fmla="val 1556545"/>
              <a:gd name="adj2" fmla="val 3066207"/>
            </a:avLst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1" idx="2"/>
          </p:cNvCxnSpPr>
          <p:nvPr/>
        </p:nvCxnSpPr>
        <p:spPr>
          <a:xfrm>
            <a:off x="3611859" y="1958130"/>
            <a:ext cx="109163" cy="159639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55" idx="2"/>
          </p:cNvCxnSpPr>
          <p:nvPr/>
        </p:nvCxnSpPr>
        <p:spPr>
          <a:xfrm flipH="1" flipV="1">
            <a:off x="5531644" y="4633794"/>
            <a:ext cx="143234" cy="162066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163" y="1207857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1,5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1,6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08614" y="4197749"/>
            <a:ext cx="881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1 989,3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2 005,7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2579" y="2909858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290,4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290,4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01272" y="1742643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177,0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180,5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1831" y="4931003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383" y="2713063"/>
            <a:ext cx="1070965" cy="7824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03577" y="3444811"/>
            <a:ext cx="2263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Дорожное хозяйство и общественный транспорт города Твери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110" y="3686008"/>
            <a:ext cx="258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Формирование современной городской среды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6886" y="1224558"/>
            <a:ext cx="282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Обеспечение доступным </a:t>
            </a:r>
            <a:r>
              <a:rPr lang="ru-RU" sz="1400" dirty="0" smtClean="0"/>
              <a:t>жильём </a:t>
            </a:r>
            <a:r>
              <a:rPr lang="ru-RU" sz="1400" dirty="0"/>
              <a:t>населения города Твери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9023" y="2424738"/>
            <a:ext cx="243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Коммунальное хозяйство города Твери</a:t>
            </a:r>
          </a:p>
        </p:txBody>
      </p:sp>
      <p:sp>
        <p:nvSpPr>
          <p:cNvPr id="52" name="Дуга 51"/>
          <p:cNvSpPr/>
          <p:nvPr/>
        </p:nvSpPr>
        <p:spPr>
          <a:xfrm>
            <a:off x="2813209" y="1674849"/>
            <a:ext cx="3512820" cy="3512820"/>
          </a:xfrm>
          <a:prstGeom prst="arc">
            <a:avLst>
              <a:gd name="adj1" fmla="val 9219593"/>
              <a:gd name="adj2" fmla="val 11330652"/>
            </a:avLst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290513" y="4210951"/>
            <a:ext cx="2710666" cy="0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37070" y="420474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557,4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566,4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stCxn id="52" idx="2"/>
          </p:cNvCxnSpPr>
          <p:nvPr/>
        </p:nvCxnSpPr>
        <p:spPr>
          <a:xfrm>
            <a:off x="2834093" y="3161214"/>
            <a:ext cx="221128" cy="12992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2352" y="3601369"/>
            <a:ext cx="580389" cy="576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72" y="3582586"/>
            <a:ext cx="617738" cy="576000"/>
          </a:xfrm>
          <a:prstGeom prst="rect">
            <a:avLst/>
          </a:prstGeom>
        </p:spPr>
      </p:pic>
      <p:pic>
        <p:nvPicPr>
          <p:cNvPr id="1032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0" y="2309052"/>
            <a:ext cx="69176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" t="10624" r="1790" b="10625"/>
          <a:stretch/>
        </p:blipFill>
        <p:spPr bwMode="auto">
          <a:xfrm>
            <a:off x="42212" y="1123741"/>
            <a:ext cx="70134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0415" y="1757372"/>
            <a:ext cx="3003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города Твери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40379" y="2781799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2,7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3,2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182474" y="1742643"/>
            <a:ext cx="220663" cy="186882"/>
          </a:xfrm>
          <a:prstGeom prst="line">
            <a:avLst/>
          </a:prstGeom>
          <a:ln w="28575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68" idx="1"/>
            <a:endCxn id="68" idx="3"/>
          </p:cNvCxnSpPr>
          <p:nvPr/>
        </p:nvCxnSpPr>
        <p:spPr>
          <a:xfrm>
            <a:off x="1701272" y="2035031"/>
            <a:ext cx="71205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7" idx="1"/>
            <a:endCxn id="67" idx="3"/>
          </p:cNvCxnSpPr>
          <p:nvPr/>
        </p:nvCxnSpPr>
        <p:spPr>
          <a:xfrm>
            <a:off x="1212579" y="3202246"/>
            <a:ext cx="71205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4" idx="1"/>
            <a:endCxn id="54" idx="3"/>
          </p:cNvCxnSpPr>
          <p:nvPr/>
        </p:nvCxnSpPr>
        <p:spPr>
          <a:xfrm>
            <a:off x="1737070" y="4497133"/>
            <a:ext cx="71205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6" idx="1"/>
            <a:endCxn id="66" idx="3"/>
          </p:cNvCxnSpPr>
          <p:nvPr/>
        </p:nvCxnSpPr>
        <p:spPr>
          <a:xfrm>
            <a:off x="6308614" y="4490137"/>
            <a:ext cx="88197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5" idx="1"/>
            <a:endCxn id="45" idx="3"/>
          </p:cNvCxnSpPr>
          <p:nvPr/>
        </p:nvCxnSpPr>
        <p:spPr>
          <a:xfrm>
            <a:off x="7940379" y="3074187"/>
            <a:ext cx="4780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51" idx="1"/>
            <a:endCxn id="51" idx="3"/>
          </p:cNvCxnSpPr>
          <p:nvPr/>
        </p:nvCxnSpPr>
        <p:spPr>
          <a:xfrm>
            <a:off x="7263163" y="1500245"/>
            <a:ext cx="4780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362791" y="186519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98%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9677" y="302560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100%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39837" y="432085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98,4%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90587" y="4320859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99,2%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18944" y="288901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84,8%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58982" y="133096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97,6%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33333" y="362543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B473A"/>
                </a:solidFill>
              </a:rPr>
              <a:t>3 018,3</a:t>
            </a:r>
          </a:p>
          <a:p>
            <a:pPr algn="ctr"/>
            <a:r>
              <a:rPr lang="ru-RU" sz="1600" dirty="0" smtClean="0">
                <a:solidFill>
                  <a:srgbClr val="AB473A"/>
                </a:solidFill>
              </a:rPr>
              <a:t>3 047,8</a:t>
            </a:r>
            <a:endParaRPr lang="ru-RU" sz="1600" dirty="0">
              <a:solidFill>
                <a:srgbClr val="AB473A"/>
              </a:solidFill>
            </a:endParaRPr>
          </a:p>
        </p:txBody>
      </p:sp>
      <p:cxnSp>
        <p:nvCxnSpPr>
          <p:cNvPr id="72" name="Прямая соединительная линия 71"/>
          <p:cNvCxnSpPr>
            <a:stCxn id="65" idx="1"/>
            <a:endCxn id="65" idx="3"/>
          </p:cNvCxnSpPr>
          <p:nvPr/>
        </p:nvCxnSpPr>
        <p:spPr>
          <a:xfrm>
            <a:off x="3833333" y="3948600"/>
            <a:ext cx="957313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803418" y="377735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AB473A"/>
                </a:solidFill>
              </a:rPr>
              <a:t>99,0%</a:t>
            </a:r>
            <a:endParaRPr lang="ru-RU" sz="1600" dirty="0">
              <a:solidFill>
                <a:srgbClr val="AB473A"/>
              </a:solidFill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3" name="Picture 2" descr="Герб города Твер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67</a:t>
            </a:fld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4551" y="1105346"/>
            <a:ext cx="525523" cy="4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293739"/>
            <a:ext cx="8257861" cy="57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«Обеспечение доступным жильём населения города Твери» 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1305" y="4883653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177,0</a:t>
            </a:r>
            <a:endParaRPr lang="ru-RU" b="1" dirty="0">
              <a:solidFill>
                <a:srgbClr val="AB473A"/>
              </a:solidFill>
            </a:endParaRP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180,5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5624" y="1286920"/>
            <a:ext cx="7604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 smtClean="0"/>
              <a:t>1. Повышение </a:t>
            </a:r>
            <a:r>
              <a:rPr lang="ru-RU" sz="1400" dirty="0"/>
              <a:t>доступности и комфортности жилья для населения города Твери;</a:t>
            </a:r>
          </a:p>
          <a:p>
            <a:r>
              <a:rPr lang="ru-RU" sz="1400" dirty="0" smtClean="0"/>
              <a:t>2. Создание </a:t>
            </a:r>
            <a:r>
              <a:rPr lang="ru-RU" sz="1400" dirty="0"/>
              <a:t>безопасных условий проживания граждан в существующем жилищном фонде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7114" y="4256564"/>
            <a:ext cx="2385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Обеспечение населения доступным и комфортным </a:t>
            </a:r>
            <a:r>
              <a:rPr lang="ru-RU" sz="1400" dirty="0" smtClean="0"/>
              <a:t>жильём»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03679" y="2492676"/>
            <a:ext cx="295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Подпрограмма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Ликвидация аварийного жилья»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62567" y="4253141"/>
            <a:ext cx="28738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Обеспечение безопасных и комфортных условий проживания граждан в многоквартирных (жилых) домах города Твери»</a:t>
            </a:r>
          </a:p>
        </p:txBody>
      </p:sp>
      <p:pic>
        <p:nvPicPr>
          <p:cNvPr id="35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" t="10624" r="1790" b="10625"/>
          <a:stretch/>
        </p:blipFill>
        <p:spPr bwMode="auto">
          <a:xfrm>
            <a:off x="4140378" y="4129453"/>
            <a:ext cx="865101" cy="7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Овал 58"/>
          <p:cNvSpPr/>
          <p:nvPr/>
        </p:nvSpPr>
        <p:spPr>
          <a:xfrm>
            <a:off x="3223142" y="34529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3277599" y="4240300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3199972" y="4241575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3301840" y="4241576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3379458" y="4277942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3179342" y="4277943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3289728" y="4491469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3058183" y="4240414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8C3B30"/>
              </a:gs>
              <a:gs pos="78000">
                <a:srgbClr val="AB473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3714145" y="4612628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2844657" y="4612629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2808289" y="4633258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3734776" y="4633259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3771141" y="4710867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2807013" y="4710885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2865288" y="4723002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8C3B30"/>
              </a:gs>
              <a:gs pos="78000">
                <a:srgbClr val="AB473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2807127" y="4298573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2808289" y="4735126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3734778" y="4735144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3714142" y="4812743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2844655" y="4812744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3379457" y="5147427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3179341" y="5147429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3199974" y="5168062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3301858" y="5168063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3277581" y="5204426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3056135" y="4486489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86" name="TextBox 85"/>
          <p:cNvSpPr txBox="1"/>
          <p:nvPr/>
        </p:nvSpPr>
        <p:spPr>
          <a:xfrm>
            <a:off x="3076116" y="43639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5">
                        <a:lumMod val="50000"/>
                      </a:schemeClr>
                    </a:gs>
                    <a:gs pos="77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rPr>
              <a:t>1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063908" y="3065196"/>
            <a:ext cx="965406" cy="965404"/>
            <a:chOff x="4063908" y="3065196"/>
            <a:chExt cx="965406" cy="965404"/>
          </a:xfrm>
        </p:grpSpPr>
        <p:sp>
          <p:nvSpPr>
            <p:cNvPr id="88" name="Полилиния 87"/>
            <p:cNvSpPr/>
            <p:nvPr/>
          </p:nvSpPr>
          <p:spPr>
            <a:xfrm>
              <a:off x="4534494" y="3065196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4456867" y="3066471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4558735" y="3066472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636353" y="3102838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4436237" y="3102839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546623" y="3316365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4315078" y="3065310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4971040" y="3437524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4101552" y="3437525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4065184" y="3458154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4991671" y="3458155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5028036" y="3535763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4063908" y="3535781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4122183" y="3547898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4064022" y="3123469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4065184" y="3560022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4991673" y="3560040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4971037" y="3637639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4101550" y="3637640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4636352" y="3972323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436236" y="3972325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4456869" y="3992958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4558753" y="3992959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4534476" y="4029322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4313030" y="3311385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333011" y="31888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chemeClr val="accent5">
                        <a:lumMod val="50000"/>
                      </a:schemeClr>
                    </a:gs>
                    <a:gs pos="77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 smtClean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rPr>
              <a:t>2</a:t>
            </a:r>
            <a:endParaRPr lang="ru-RU" dirty="0">
              <a:gradFill flip="none" rotWithShape="1">
                <a:gsLst>
                  <a:gs pos="18000">
                    <a:srgbClr val="8C3B30"/>
                  </a:gs>
                  <a:gs pos="77000">
                    <a:srgbClr val="AB473A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03565" y="4280985"/>
            <a:ext cx="965406" cy="965404"/>
            <a:chOff x="5303565" y="4280985"/>
            <a:chExt cx="965406" cy="965404"/>
          </a:xfrm>
        </p:grpSpPr>
        <p:sp>
          <p:nvSpPr>
            <p:cNvPr id="115" name="Полилиния 114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3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50" name="Полилиния 14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TextBox 15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52" name="Picture 2" descr="Герб города Твер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TextBox 113"/>
          <p:cNvSpPr txBox="1"/>
          <p:nvPr/>
        </p:nvSpPr>
        <p:spPr>
          <a:xfrm>
            <a:off x="5195402" y="5867122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63908" y="5422692"/>
            <a:ext cx="907129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8979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68</a:t>
            </a:fld>
            <a:endParaRPr lang="ru-RU" dirty="0"/>
          </a:p>
        </p:txBody>
      </p:sp>
      <p:grpSp>
        <p:nvGrpSpPr>
          <p:cNvPr id="6" name="Группа 140"/>
          <p:cNvGrpSpPr/>
          <p:nvPr/>
        </p:nvGrpSpPr>
        <p:grpSpPr>
          <a:xfrm>
            <a:off x="1554546" y="5167143"/>
            <a:ext cx="764007" cy="584775"/>
            <a:chOff x="1554546" y="5167143"/>
            <a:chExt cx="764007" cy="584775"/>
          </a:xfrm>
        </p:grpSpPr>
        <p:sp>
          <p:nvSpPr>
            <p:cNvPr id="142" name="TextBox 141"/>
            <p:cNvSpPr txBox="1"/>
            <p:nvPr/>
          </p:nvSpPr>
          <p:spPr>
            <a:xfrm>
              <a:off x="1554546" y="5167143"/>
              <a:ext cx="7640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118,7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121,7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43" name="Прямая соединительная линия 142"/>
            <p:cNvCxnSpPr>
              <a:stCxn id="142" idx="1"/>
              <a:endCxn id="142" idx="3"/>
            </p:cNvCxnSpPr>
            <p:nvPr/>
          </p:nvCxnSpPr>
          <p:spPr>
            <a:xfrm>
              <a:off x="1554546" y="5459531"/>
              <a:ext cx="76400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43"/>
          <p:cNvGrpSpPr/>
          <p:nvPr/>
        </p:nvGrpSpPr>
        <p:grpSpPr>
          <a:xfrm>
            <a:off x="6014579" y="2583488"/>
            <a:ext cx="593297" cy="584775"/>
            <a:chOff x="1554546" y="5167143"/>
            <a:chExt cx="593297" cy="584775"/>
          </a:xfrm>
        </p:grpSpPr>
        <p:sp>
          <p:nvSpPr>
            <p:cNvPr id="145" name="TextBox 144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11,8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11,8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46" name="Прямая соединительная линия 145"/>
            <p:cNvCxnSpPr>
              <a:stCxn id="145" idx="1"/>
              <a:endCxn id="145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46"/>
          <p:cNvGrpSpPr/>
          <p:nvPr/>
        </p:nvGrpSpPr>
        <p:grpSpPr>
          <a:xfrm>
            <a:off x="6395579" y="5466644"/>
            <a:ext cx="593297" cy="584775"/>
            <a:chOff x="1554546" y="5167143"/>
            <a:chExt cx="593297" cy="584775"/>
          </a:xfrm>
        </p:grpSpPr>
        <p:sp>
          <p:nvSpPr>
            <p:cNvPr id="148" name="TextBox 147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46,5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47,0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49" name="Прямая соединительная линия 148"/>
            <p:cNvCxnSpPr>
              <a:stCxn id="148" idx="1"/>
              <a:endCxn id="148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76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2919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600" b="1" dirty="0" smtClean="0">
                <a:solidFill>
                  <a:srgbClr val="23586A"/>
                </a:solidFill>
                <a:ea typeface="Calibri" pitchFamily="34" charset="0"/>
                <a:cs typeface="Times New Roman" pitchFamily="18" charset="0"/>
              </a:rPr>
              <a:t>В жилищной сфере: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Приобретена 41 квартира для детей-сирот и детей, оставшихся без попечения родителей и 1 квартира для граждан уволенных с военной службы;</a:t>
            </a:r>
            <a:endParaRPr lang="ru-RU" sz="1600" dirty="0" smtClean="0"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Предоставлена 1 единовременная денежная выплата многодетной семье на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приобретение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жилья;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Предоставлены социальные выплаты на приобретение жилья 15 молодым семьям;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cs typeface="Times New Roman" pitchFamily="18" charset="0"/>
              </a:rPr>
              <a:t>Снесено 3 расселённых аварийных многоквартирных дома;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Проведен капитальный ремонт 2 жилых домов, находящихся в муниципальной собственности, не включённых в региональную программу по проведению капитального ремонта;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Проведено техническое обследование 5 домов с целью определения физического износа конструктивных элементов и принятия решения о видах ремонта;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Отремонтировано 27 жилых помещений, находящихся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в муниципальной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собственности;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Заменено 6 газовых плит и заменено 8 приборов учёта коммунальных ресурсов в жилых помещениях, находящихся в муниципальной собственности;</a:t>
            </a:r>
            <a:endParaRPr lang="ru-RU" sz="1600" dirty="0" smtClean="0"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Выплачено возмещение за изымаемые имущество 13 собственникам жилых помещений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cs typeface="Times New Roman" pitchFamily="18" charset="0"/>
              </a:rPr>
              <a:t>Обустроены пандусами места проживания инвалидов-колясочников по 4 адресам;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cs typeface="Times New Roman" pitchFamily="18" charset="0"/>
              </a:rPr>
              <a:t>Окончено расселение многоквартирного дома, признанного аварийным, и не включенного в региональную программу, по адресу ул. Спортивная д. 1; продолжилось расселение дома по адресу ул. 3-я Волоколамская д. 4;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cs typeface="Times New Roman" pitchFamily="18" charset="0"/>
              </a:rPr>
              <a:t>В рамках региональной программы осуществлялись мероприятия по расселению собственников жилых помещений, расположенных в аварийном доме по адресу ул. Железнодорожников д. 47 корп. 1;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ru-RU" sz="1600" dirty="0" smtClean="0">
                <a:cs typeface="Times New Roman" pitchFamily="18" charset="0"/>
              </a:rPr>
              <a:t>Начато расселение аварийного жилья, подлежащего </a:t>
            </a:r>
            <a:r>
              <a:rPr lang="ru-RU" sz="1600" dirty="0">
                <a:cs typeface="Times New Roman" pitchFamily="18" charset="0"/>
              </a:rPr>
              <a:t>реставрации (реконструкции), с целью дальнейшего приспособления объекта культурного наследия «Морозовский городок» для современного использования </a:t>
            </a:r>
            <a:r>
              <a:rPr lang="ru-RU" sz="1600" dirty="0" smtClean="0">
                <a:cs typeface="Times New Roman" pitchFamily="18" charset="0"/>
              </a:rPr>
              <a:t>– 76 семей (186 человек) заключили договора социального найма и получили ключи от квартир.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25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4175" y="993486"/>
            <a:ext cx="8528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tabLst>
                <a:tab pos="3673475" algn="l"/>
              </a:tabLst>
            </a:pPr>
            <a:r>
              <a:rPr lang="ru-RU" sz="1600" b="1" dirty="0">
                <a:solidFill>
                  <a:srgbClr val="23586A"/>
                </a:solidFill>
                <a:cs typeface="Times New Roman" pitchFamily="18" charset="0"/>
              </a:rPr>
              <a:t>Составные части </a:t>
            </a:r>
            <a:r>
              <a:rPr lang="ru-RU" sz="1600" b="1" dirty="0" smtClean="0">
                <a:solidFill>
                  <a:srgbClr val="23586A"/>
                </a:solidFill>
                <a:cs typeface="Times New Roman" pitchFamily="18" charset="0"/>
              </a:rPr>
              <a:t>бюджета</a:t>
            </a:r>
            <a:endParaRPr lang="en-US" sz="1600" b="1" dirty="0" smtClean="0">
              <a:solidFill>
                <a:srgbClr val="23586A"/>
              </a:solidFill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endParaRPr lang="ru-RU" sz="1600" b="1" dirty="0" smtClean="0">
              <a:solidFill>
                <a:srgbClr val="23586A"/>
              </a:solidFill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r>
              <a:rPr lang="en-US" sz="1600" dirty="0" smtClean="0">
                <a:cs typeface="Times New Roman" pitchFamily="18" charset="0"/>
              </a:rPr>
              <a:t>1</a:t>
            </a:r>
            <a:r>
              <a:rPr lang="ru-RU" sz="1600" dirty="0" smtClean="0">
                <a:cs typeface="Times New Roman" pitchFamily="18" charset="0"/>
              </a:rPr>
              <a:t>. Доходы бюджета - поступающие в бюджет денежные средства, за исключением средств, являющихся источниками финансирования дефицита бюджета.</a:t>
            </a:r>
            <a:endParaRPr lang="en-US" sz="1600" dirty="0" smtClean="0">
              <a:cs typeface="Times New Roman" pitchFamily="18" charset="0"/>
            </a:endParaRPr>
          </a:p>
          <a:p>
            <a:pPr indent="449263" algn="just">
              <a:buAutoNum type="arabicPeriod"/>
              <a:tabLst>
                <a:tab pos="3673475" algn="l"/>
              </a:tabLst>
            </a:pPr>
            <a:endParaRPr lang="ru-RU" sz="1600" dirty="0"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r>
              <a:rPr lang="ru-RU" sz="1600" dirty="0" smtClean="0">
                <a:cs typeface="Times New Roman" pitchFamily="18" charset="0"/>
              </a:rPr>
              <a:t>2. Расходы бюджета-выплачиваемые из бюджета денежные средства, за исключением средств, являющихся источниками финансирования дефицита.</a:t>
            </a:r>
            <a:endParaRPr lang="en-US" sz="1600" dirty="0" smtClean="0"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endParaRPr lang="ru-RU" sz="1600" dirty="0"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r>
              <a:rPr lang="ru-RU" sz="1600" dirty="0">
                <a:cs typeface="Times New Roman" pitchFamily="18" charset="0"/>
              </a:rPr>
              <a:t>3</a:t>
            </a:r>
            <a:r>
              <a:rPr lang="ru-RU" sz="1600" dirty="0" smtClean="0">
                <a:cs typeface="Times New Roman" pitchFamily="18" charset="0"/>
              </a:rPr>
              <a:t>. Дефицит бюджета – превышение расходов бюджета над его доходами.</a:t>
            </a:r>
            <a:endParaRPr lang="en-US" sz="1600" dirty="0" smtClean="0"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endParaRPr lang="ru-RU" sz="1600" dirty="0">
              <a:cs typeface="Times New Roman" pitchFamily="18" charset="0"/>
            </a:endParaRPr>
          </a:p>
          <a:p>
            <a:pPr indent="449263" algn="just">
              <a:tabLst>
                <a:tab pos="3673475" algn="l"/>
              </a:tabLst>
            </a:pPr>
            <a:r>
              <a:rPr lang="ru-RU" sz="1600" dirty="0">
                <a:cs typeface="Times New Roman" pitchFamily="18" charset="0"/>
              </a:rPr>
              <a:t>4</a:t>
            </a:r>
            <a:r>
              <a:rPr lang="ru-RU" sz="1600" dirty="0" smtClean="0">
                <a:cs typeface="Times New Roman" pitchFamily="18" charset="0"/>
              </a:rPr>
              <a:t>. Профицит бюджета – превышение доходов бюджета над его расходами.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0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«Коммунальное хозяйство города Твери»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1075" y="480400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290,4</a:t>
            </a: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290,4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452" y="1050143"/>
            <a:ext cx="760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 smtClean="0"/>
              <a:t>Повышение </a:t>
            </a:r>
            <a:r>
              <a:rPr lang="ru-RU" sz="1400" dirty="0"/>
              <a:t>уровня и качества коммунального обслуживания населения, степени устойчивости и </a:t>
            </a:r>
            <a:r>
              <a:rPr lang="ru-RU" sz="1400" dirty="0" smtClean="0"/>
              <a:t>надёжности </a:t>
            </a:r>
            <a:r>
              <a:rPr lang="ru-RU" sz="1400" dirty="0"/>
              <a:t>функционирования коммунальных систем жизнеобеспечения населения на территории муниципального образования город Тверь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42" y="4240797"/>
            <a:ext cx="26958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</a:p>
          <a:p>
            <a:pPr algn="r"/>
            <a:r>
              <a:rPr lang="ru-RU" sz="1400" dirty="0"/>
              <a:t>«Повышение </a:t>
            </a:r>
            <a:r>
              <a:rPr lang="ru-RU" sz="1400" dirty="0" smtClean="0"/>
              <a:t>надёжности </a:t>
            </a:r>
            <a:r>
              <a:rPr lang="ru-RU" sz="1400" dirty="0"/>
              <a:t>функционирования коммунальной инфраструктуры»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5379" y="2323638"/>
            <a:ext cx="3158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Подпрограмма </a:t>
            </a:r>
          </a:p>
          <a:p>
            <a:pPr algn="ctr"/>
            <a:r>
              <a:rPr lang="ru-RU" sz="1400" dirty="0"/>
              <a:t>«Развитие коммунальной инфраструктуры»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9511" y="4277942"/>
            <a:ext cx="25888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/>
              <a:t>«Повышение энергетической эффективности коммунальной инфраструктуры</a:t>
            </a:r>
            <a:r>
              <a:rPr lang="ru-RU" sz="1400" dirty="0" smtClean="0"/>
              <a:t>»</a:t>
            </a:r>
          </a:p>
          <a:p>
            <a:r>
              <a:rPr lang="ru-RU" sz="1400" i="1" dirty="0" smtClean="0"/>
              <a:t>Без финансирования</a:t>
            </a:r>
            <a:endParaRPr lang="ru-RU" sz="1400" i="1" dirty="0"/>
          </a:p>
        </p:txBody>
      </p:sp>
      <p:pic>
        <p:nvPicPr>
          <p:cNvPr id="34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95" y="4099893"/>
            <a:ext cx="667253" cy="555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3223142" y="34529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7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70"/>
          <p:cNvGrpSpPr/>
          <p:nvPr/>
        </p:nvGrpSpPr>
        <p:grpSpPr>
          <a:xfrm>
            <a:off x="5303565" y="4280985"/>
            <a:ext cx="965406" cy="965404"/>
            <a:chOff x="5303565" y="4280985"/>
            <a:chExt cx="965406" cy="965404"/>
          </a:xfrm>
        </p:grpSpPr>
        <p:sp>
          <p:nvSpPr>
            <p:cNvPr id="172" name="Полилиния 171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3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Группа 197"/>
          <p:cNvGrpSpPr/>
          <p:nvPr/>
        </p:nvGrpSpPr>
        <p:grpSpPr>
          <a:xfrm>
            <a:off x="4051773" y="3062302"/>
            <a:ext cx="965406" cy="965404"/>
            <a:chOff x="5303565" y="4280985"/>
            <a:chExt cx="965406" cy="965404"/>
          </a:xfrm>
        </p:grpSpPr>
        <p:sp>
          <p:nvSpPr>
            <p:cNvPr id="199" name="Полилиния 198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2</a:t>
              </a:r>
            </a:p>
          </p:txBody>
        </p:sp>
      </p:grpSp>
      <p:grpSp>
        <p:nvGrpSpPr>
          <p:cNvPr id="9" name="Группа 224"/>
          <p:cNvGrpSpPr/>
          <p:nvPr/>
        </p:nvGrpSpPr>
        <p:grpSpPr>
          <a:xfrm>
            <a:off x="2822475" y="4230046"/>
            <a:ext cx="965406" cy="965404"/>
            <a:chOff x="5303565" y="4280985"/>
            <a:chExt cx="965406" cy="965404"/>
          </a:xfrm>
        </p:grpSpPr>
        <p:sp>
          <p:nvSpPr>
            <p:cNvPr id="226" name="Полилиния 225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250808" y="5843202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110045" y="5334000"/>
            <a:ext cx="905856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34713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70</a:t>
            </a:fld>
            <a:endParaRPr lang="ru-RU"/>
          </a:p>
        </p:txBody>
      </p:sp>
      <p:grpSp>
        <p:nvGrpSpPr>
          <p:cNvPr id="11" name="Группа 98"/>
          <p:cNvGrpSpPr/>
          <p:nvPr/>
        </p:nvGrpSpPr>
        <p:grpSpPr>
          <a:xfrm>
            <a:off x="2084177" y="5250549"/>
            <a:ext cx="593297" cy="584775"/>
            <a:chOff x="1554546" y="5167143"/>
            <a:chExt cx="593297" cy="584775"/>
          </a:xfrm>
        </p:grpSpPr>
        <p:sp>
          <p:nvSpPr>
            <p:cNvPr id="100" name="TextBox 99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4,0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4,0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01" name="Прямая соединительная линия 100"/>
            <p:cNvCxnSpPr>
              <a:stCxn id="100" idx="1"/>
              <a:endCxn id="100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01"/>
          <p:cNvGrpSpPr/>
          <p:nvPr/>
        </p:nvGrpSpPr>
        <p:grpSpPr>
          <a:xfrm>
            <a:off x="5887817" y="2423572"/>
            <a:ext cx="723388" cy="584775"/>
            <a:chOff x="1554546" y="5167143"/>
            <a:chExt cx="723388" cy="584775"/>
          </a:xfrm>
        </p:grpSpPr>
        <p:sp>
          <p:nvSpPr>
            <p:cNvPr id="103" name="TextBox 102"/>
            <p:cNvSpPr txBox="1"/>
            <p:nvPr/>
          </p:nvSpPr>
          <p:spPr>
            <a:xfrm>
              <a:off x="1554546" y="5167143"/>
              <a:ext cx="723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286,4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286,4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04" name="Прямая соединительная линия 103"/>
            <p:cNvCxnSpPr>
              <a:stCxn id="103" idx="1"/>
              <a:endCxn id="103" idx="3"/>
            </p:cNvCxnSpPr>
            <p:nvPr/>
          </p:nvCxnSpPr>
          <p:spPr>
            <a:xfrm>
              <a:off x="1554546" y="5459531"/>
              <a:ext cx="723388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593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7650" y="236000"/>
            <a:ext cx="86582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600" b="1" dirty="0" smtClean="0">
                <a:solidFill>
                  <a:srgbClr val="23586A"/>
                </a:solidFill>
                <a:ea typeface="Calibri" pitchFamily="34" charset="0"/>
                <a:cs typeface="Times New Roman" pitchFamily="18" charset="0"/>
              </a:rPr>
              <a:t>В сфере коммунального хозяйства:</a:t>
            </a:r>
            <a:endParaRPr lang="ru-RU" sz="1600" b="1" dirty="0">
              <a:solidFill>
                <a:srgbClr val="23586A"/>
              </a:solidFill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рамках подготовки коммунального хозяйства города Твери к новому отопительному сезону </a:t>
            </a: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в 2022 </a:t>
            </a:r>
            <a:r>
              <a:rPr lang="ru-RU" sz="1600" dirty="0">
                <a:cs typeface="Times New Roman" pitchFamily="18" charset="0"/>
              </a:rPr>
              <a:t>году: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  </a:t>
            </a:r>
            <a:r>
              <a:rPr lang="ru-RU" sz="1600" dirty="0">
                <a:cs typeface="Times New Roman" pitchFamily="18" charset="0"/>
              </a:rPr>
              <a:t> - выдано </a:t>
            </a:r>
            <a:r>
              <a:rPr lang="ru-RU" sz="1600" dirty="0" smtClean="0">
                <a:cs typeface="Times New Roman" pitchFamily="18" charset="0"/>
              </a:rPr>
              <a:t>5 паспортов и 2 </a:t>
            </a:r>
            <a:r>
              <a:rPr lang="ru-RU" sz="1600" dirty="0">
                <a:cs typeface="Times New Roman" pitchFamily="18" charset="0"/>
              </a:rPr>
              <a:t>акта готовности </a:t>
            </a:r>
            <a:r>
              <a:rPr lang="ru-RU" sz="1600" dirty="0" err="1" smtClean="0">
                <a:cs typeface="Times New Roman" pitchFamily="18" charset="0"/>
              </a:rPr>
              <a:t>ресурсоснабжающих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>
                <a:cs typeface="Times New Roman" pitchFamily="18" charset="0"/>
              </a:rPr>
              <a:t>организаций к отопительному сезону, </a:t>
            </a:r>
            <a:r>
              <a:rPr lang="ru-RU" sz="1600" dirty="0" smtClean="0">
                <a:cs typeface="Times New Roman" pitchFamily="18" charset="0"/>
              </a:rPr>
              <a:t>4 организациям </a:t>
            </a:r>
            <a:r>
              <a:rPr lang="ru-RU" sz="1600" dirty="0">
                <a:cs typeface="Times New Roman" pitchFamily="18" charset="0"/>
              </a:rPr>
              <a:t>выданы акты </a:t>
            </a:r>
            <a:r>
              <a:rPr lang="ru-RU" sz="1600" dirty="0" smtClean="0">
                <a:cs typeface="Times New Roman" pitchFamily="18" charset="0"/>
              </a:rPr>
              <a:t>о неготовности;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 - изготовлена </a:t>
            </a:r>
            <a:r>
              <a:rPr lang="ru-RU" sz="1600" dirty="0">
                <a:cs typeface="Times New Roman" pitchFamily="18" charset="0"/>
              </a:rPr>
              <a:t>первичная техническая документация на </a:t>
            </a:r>
            <a:r>
              <a:rPr lang="ru-RU" sz="1600" dirty="0" smtClean="0">
                <a:cs typeface="Times New Roman" pitchFamily="18" charset="0"/>
              </a:rPr>
              <a:t>13,7 </a:t>
            </a:r>
            <a:r>
              <a:rPr lang="ru-RU" sz="1600" dirty="0">
                <a:cs typeface="Times New Roman" pitchFamily="18" charset="0"/>
              </a:rPr>
              <a:t>км бесхозяйных  подземных, транзитных и наземных  инженерных сетей</a:t>
            </a:r>
            <a:r>
              <a:rPr lang="ru-RU" sz="1600" dirty="0" smtClean="0">
                <a:cs typeface="Times New Roman" pitchFamily="18" charset="0"/>
              </a:rPr>
              <a:t>:  4,2 </a:t>
            </a:r>
            <a:r>
              <a:rPr lang="ru-RU" sz="1600" dirty="0">
                <a:cs typeface="Times New Roman" pitchFamily="18" charset="0"/>
              </a:rPr>
              <a:t>км сетей </a:t>
            </a:r>
            <a:r>
              <a:rPr lang="ru-RU" sz="1600" dirty="0" smtClean="0">
                <a:cs typeface="Times New Roman" pitchFamily="18" charset="0"/>
              </a:rPr>
              <a:t>теплоснабжения,  3,0 </a:t>
            </a:r>
            <a:r>
              <a:rPr lang="ru-RU" sz="1600" dirty="0">
                <a:cs typeface="Times New Roman" pitchFamily="18" charset="0"/>
              </a:rPr>
              <a:t>км сетей водоснабжения и </a:t>
            </a:r>
            <a:r>
              <a:rPr lang="ru-RU" sz="1600" dirty="0" smtClean="0">
                <a:cs typeface="Times New Roman" pitchFamily="18" charset="0"/>
              </a:rPr>
              <a:t>водоотведения, 5,7 </a:t>
            </a:r>
            <a:r>
              <a:rPr lang="ru-RU" sz="1600" dirty="0">
                <a:cs typeface="Times New Roman" pitchFamily="18" charset="0"/>
              </a:rPr>
              <a:t>км сетей </a:t>
            </a:r>
            <a:r>
              <a:rPr lang="ru-RU" sz="1600" dirty="0" smtClean="0">
                <a:cs typeface="Times New Roman" pitchFamily="18" charset="0"/>
              </a:rPr>
              <a:t>электроснабжения, 0,8 км сетей газоснабжения;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    - обеспечена </a:t>
            </a:r>
            <a:r>
              <a:rPr lang="ru-RU" sz="1600" dirty="0">
                <a:cs typeface="Times New Roman" pitchFamily="18" charset="0"/>
              </a:rPr>
              <a:t>поставка электрической энергии на газораспределительный пункт, расположенный в </a:t>
            </a:r>
            <a:r>
              <a:rPr lang="ru-RU" sz="1600" dirty="0" smtClean="0">
                <a:cs typeface="Times New Roman" pitchFamily="18" charset="0"/>
              </a:rPr>
              <a:t>посёлке </a:t>
            </a:r>
            <a:r>
              <a:rPr lang="ru-RU" sz="1600" dirty="0" err="1" smtClean="0">
                <a:cs typeface="Times New Roman" pitchFamily="18" charset="0"/>
              </a:rPr>
              <a:t>Мамулино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indent="177800" algn="just"/>
            <a:r>
              <a:rPr lang="ru-RU" sz="1600" dirty="0" smtClean="0">
                <a:cs typeface="Times New Roman" pitchFamily="18" charset="0"/>
              </a:rPr>
              <a:t>- выполнены аварийно-восстановительные работы по ремонту тепловых сетей на ул. Шишкова и на ул. Лукина.  </a:t>
            </a:r>
          </a:p>
          <a:p>
            <a:pPr algn="just"/>
            <a:endParaRPr lang="ru-RU" sz="1600" dirty="0"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целях надежной эксплуатации систем инженерного обеспечения: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         - заключен  </a:t>
            </a:r>
            <a:r>
              <a:rPr lang="ru-RU" sz="1600" dirty="0" smtClean="0">
                <a:cs typeface="Times New Roman" pitchFamily="18" charset="0"/>
              </a:rPr>
              <a:t>и исполнен муниципальный </a:t>
            </a:r>
            <a:r>
              <a:rPr lang="ru-RU" sz="1600" dirty="0">
                <a:cs typeface="Times New Roman" pitchFamily="18" charset="0"/>
              </a:rPr>
              <a:t>контракт на техническое обслуживание </a:t>
            </a:r>
            <a:r>
              <a:rPr lang="ru-RU" sz="1600" dirty="0" smtClean="0">
                <a:cs typeface="Times New Roman" pitchFamily="18" charset="0"/>
              </a:rPr>
              <a:t>0,8 </a:t>
            </a:r>
            <a:r>
              <a:rPr lang="ru-RU" sz="1600" dirty="0">
                <a:cs typeface="Times New Roman" pitchFamily="18" charset="0"/>
              </a:rPr>
              <a:t>км бесхозяйных газопроводов;</a:t>
            </a:r>
          </a:p>
          <a:p>
            <a:pPr algn="just"/>
            <a:r>
              <a:rPr lang="ru-RU" sz="1600" dirty="0">
                <a:cs typeface="Times New Roman" pitchFamily="18" charset="0"/>
              </a:rPr>
              <a:t>         - заключен </a:t>
            </a:r>
            <a:r>
              <a:rPr lang="ru-RU" sz="1600" dirty="0" smtClean="0">
                <a:cs typeface="Times New Roman" pitchFamily="18" charset="0"/>
              </a:rPr>
              <a:t>и исполнен муниципальный </a:t>
            </a:r>
            <a:r>
              <a:rPr lang="ru-RU" sz="1600" dirty="0">
                <a:cs typeface="Times New Roman" pitchFamily="18" charset="0"/>
              </a:rPr>
              <a:t>контракт на техническое обслуживание </a:t>
            </a:r>
            <a:r>
              <a:rPr lang="ru-RU" sz="1600" dirty="0" smtClean="0">
                <a:cs typeface="Times New Roman" pitchFamily="18" charset="0"/>
              </a:rPr>
              <a:t>12,4 </a:t>
            </a:r>
            <a:r>
              <a:rPr lang="ru-RU" sz="1600" dirty="0">
                <a:cs typeface="Times New Roman" pitchFamily="18" charset="0"/>
              </a:rPr>
              <a:t>км муниципальных </a:t>
            </a:r>
            <a:r>
              <a:rPr lang="ru-RU" sz="1600" dirty="0" smtClean="0">
                <a:cs typeface="Times New Roman" pitchFamily="18" charset="0"/>
              </a:rPr>
              <a:t>газопроводов.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3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3615" y="120303"/>
            <a:ext cx="86427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Оплачен муниципальный контракт на </a:t>
            </a:r>
            <a:r>
              <a:rPr lang="ru-RU" sz="1600" dirty="0" err="1" smtClean="0">
                <a:cs typeface="Times New Roman" pitchFamily="18" charset="0"/>
              </a:rPr>
              <a:t>актуализирование</a:t>
            </a:r>
            <a:r>
              <a:rPr lang="ru-RU" sz="1600" dirty="0" smtClean="0">
                <a:cs typeface="Times New Roman" pitchFamily="18" charset="0"/>
              </a:rPr>
              <a:t> схемы </a:t>
            </a:r>
            <a:r>
              <a:rPr lang="ru-RU" sz="1600" dirty="0">
                <a:cs typeface="Times New Roman" pitchFamily="18" charset="0"/>
              </a:rPr>
              <a:t>теплоснабжения в административных границах муниципального образования городского округа город Тверь на период до </a:t>
            </a:r>
            <a:r>
              <a:rPr lang="ru-RU" sz="1600" dirty="0" smtClean="0">
                <a:cs typeface="Times New Roman" pitchFamily="18" charset="0"/>
              </a:rPr>
              <a:t>2028 года (схема утверждена постановлением Администрации города Твери от 30.09.2022 № 1020);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Заключён муниципальный контракт по развитию муниципальной геоинформационной системы тепловых сетей со сроком исполнения работ 31.05.2023;</a:t>
            </a:r>
            <a:endParaRPr lang="ru-RU" sz="1600" dirty="0"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/>
                <a:cs typeface="Times New Roman"/>
              </a:rPr>
              <a:t>Важным </a:t>
            </a:r>
            <a:r>
              <a:rPr lang="ru-RU" sz="1600" dirty="0">
                <a:ea typeface="Calibri"/>
                <a:cs typeface="Times New Roman"/>
              </a:rPr>
              <a:t>направлением муниципальной программы в </a:t>
            </a:r>
            <a:r>
              <a:rPr lang="ru-RU" sz="1600" dirty="0" smtClean="0">
                <a:ea typeface="Calibri"/>
                <a:cs typeface="Times New Roman"/>
              </a:rPr>
              <a:t>2022 </a:t>
            </a:r>
            <a:r>
              <a:rPr lang="ru-RU" sz="1600" dirty="0">
                <a:ea typeface="Calibri"/>
                <a:cs typeface="Times New Roman"/>
              </a:rPr>
              <a:t>году </a:t>
            </a:r>
            <a:r>
              <a:rPr lang="ru-RU" sz="1600" dirty="0" smtClean="0">
                <a:ea typeface="Calibri"/>
                <a:cs typeface="Times New Roman"/>
              </a:rPr>
              <a:t>стала </a:t>
            </a:r>
            <a:r>
              <a:rPr lang="ru-RU" sz="1600" dirty="0">
                <a:ea typeface="Calibri"/>
                <a:cs typeface="Times New Roman"/>
              </a:rPr>
              <a:t>реализация мероприятий </a:t>
            </a:r>
            <a:r>
              <a:rPr lang="ru-RU" sz="1600" dirty="0" smtClean="0">
                <a:ea typeface="Calibri"/>
                <a:cs typeface="Times New Roman"/>
              </a:rPr>
              <a:t>национальных проектов </a:t>
            </a:r>
            <a:r>
              <a:rPr lang="ru-RU" sz="1600" dirty="0">
                <a:ea typeface="Calibri"/>
                <a:cs typeface="Times New Roman"/>
              </a:rPr>
              <a:t>«Экология</a:t>
            </a:r>
            <a:r>
              <a:rPr lang="ru-RU" sz="1600" dirty="0" smtClean="0">
                <a:ea typeface="Calibri"/>
                <a:cs typeface="Times New Roman"/>
              </a:rPr>
              <a:t>» и «Жилье  и </a:t>
            </a:r>
            <a:r>
              <a:rPr lang="ru-RU" sz="1600" smtClean="0">
                <a:ea typeface="Calibri"/>
                <a:cs typeface="Times New Roman"/>
              </a:rPr>
              <a:t>городская среда»:</a:t>
            </a:r>
            <a:endParaRPr lang="ru-RU" sz="1600" dirty="0"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600" dirty="0" smtClean="0">
                <a:cs typeface="Times New Roman" pitchFamily="18" charset="0"/>
              </a:rPr>
              <a:t>По заключённому муниципальному контракту </a:t>
            </a:r>
            <a:r>
              <a:rPr lang="ru-RU" sz="1600" dirty="0">
                <a:cs typeface="Times New Roman" pitchFamily="18" charset="0"/>
              </a:rPr>
              <a:t>(от </a:t>
            </a:r>
            <a:r>
              <a:rPr lang="ru-RU" sz="1600" dirty="0" smtClean="0">
                <a:cs typeface="Times New Roman" pitchFamily="18" charset="0"/>
              </a:rPr>
              <a:t>20.11.2019) </a:t>
            </a:r>
            <a:r>
              <a:rPr lang="ru-RU" sz="1600" dirty="0">
                <a:cs typeface="Times New Roman" pitchFamily="18" charset="0"/>
              </a:rPr>
              <a:t>с ООО «Современные системы реновации</a:t>
            </a:r>
            <a:r>
              <a:rPr lang="ru-RU" sz="1600" dirty="0" smtClean="0">
                <a:cs typeface="Times New Roman" pitchFamily="18" charset="0"/>
              </a:rPr>
              <a:t>» по модернизации </a:t>
            </a:r>
            <a:r>
              <a:rPr lang="ru-RU" sz="1600" dirty="0">
                <a:cs typeface="Times New Roman" pitchFamily="18" charset="0"/>
              </a:rPr>
              <a:t>(реконструкция</a:t>
            </a:r>
            <a:r>
              <a:rPr lang="ru-RU" sz="1600" dirty="0" smtClean="0">
                <a:cs typeface="Times New Roman" pitchFamily="18" charset="0"/>
              </a:rPr>
              <a:t>) </a:t>
            </a:r>
            <a:r>
              <a:rPr lang="ru-RU" sz="1600" dirty="0">
                <a:cs typeface="Times New Roman" pitchFamily="18" charset="0"/>
              </a:rPr>
              <a:t>нитки водовода от </a:t>
            </a:r>
            <a:r>
              <a:rPr lang="ru-RU" sz="1600" dirty="0" err="1">
                <a:cs typeface="Times New Roman" pitchFamily="18" charset="0"/>
              </a:rPr>
              <a:t>Тверецкого</a:t>
            </a:r>
            <a:r>
              <a:rPr lang="ru-RU" sz="1600" dirty="0">
                <a:cs typeface="Times New Roman" pitchFamily="18" charset="0"/>
              </a:rPr>
              <a:t> водозабора до дюкера Восточного моста с Ду600 на Ду800, </a:t>
            </a:r>
            <a:r>
              <a:rPr lang="ru-RU" sz="1600" dirty="0" smtClean="0">
                <a:cs typeface="Times New Roman" pitchFamily="18" charset="0"/>
              </a:rPr>
              <a:t>протяжённостью </a:t>
            </a:r>
            <a:r>
              <a:rPr lang="ru-RU" sz="1600" dirty="0">
                <a:cs typeface="Times New Roman" pitchFamily="18" charset="0"/>
              </a:rPr>
              <a:t>7500 </a:t>
            </a:r>
            <a:r>
              <a:rPr lang="ru-RU" sz="1600" dirty="0" smtClean="0">
                <a:cs typeface="Times New Roman" pitchFamily="18" charset="0"/>
              </a:rPr>
              <a:t>м по состоянию на 01.01.2023 выполнено 100% работ. Объект введён в эксплуатацию и передан в муниципальную казну;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600" dirty="0" smtClean="0">
                <a:cs typeface="Times New Roman" pitchFamily="18" charset="0"/>
              </a:rPr>
              <a:t>По заключённому муниципальному контракту (от 19.12.2019) с </a:t>
            </a:r>
            <a:r>
              <a:rPr lang="ru-RU" sz="1600" dirty="0">
                <a:cs typeface="Times New Roman" pitchFamily="18" charset="0"/>
              </a:rPr>
              <a:t>АО «РОТЕК» на выполнение работ по реконструкции блока биологической очистки очистных сооружений канализации города </a:t>
            </a:r>
            <a:r>
              <a:rPr lang="ru-RU" sz="1600" dirty="0" smtClean="0">
                <a:cs typeface="Times New Roman" pitchFamily="18" charset="0"/>
              </a:rPr>
              <a:t>Твери выполнено 50% работ. Скорректирована документация, на которую получено положительное заключение государственной экспертизы Тверской области. Окончание работ запланировано на октябрь 2023 года.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9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183667"/>
            <a:ext cx="8257861" cy="829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«Дорожное хозяйство и общественный транспорт города Твери»  </a:t>
            </a:r>
            <a:br>
              <a:rPr lang="ru-RU" b="1" dirty="0">
                <a:solidFill>
                  <a:srgbClr val="23586A"/>
                </a:solidFill>
              </a:rPr>
            </a:br>
            <a:r>
              <a:rPr lang="ru-RU" b="1" dirty="0">
                <a:solidFill>
                  <a:srgbClr val="23586A"/>
                </a:solidFill>
              </a:rPr>
              <a:t>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8814" y="3960224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1 98</a:t>
            </a:r>
            <a:r>
              <a:rPr lang="en-US" b="1" dirty="0" smtClean="0">
                <a:solidFill>
                  <a:srgbClr val="AB473A"/>
                </a:solidFill>
              </a:rPr>
              <a:t>9</a:t>
            </a:r>
            <a:r>
              <a:rPr lang="ru-RU" b="1" dirty="0" smtClean="0">
                <a:solidFill>
                  <a:srgbClr val="AB473A"/>
                </a:solidFill>
              </a:rPr>
              <a:t>,3</a:t>
            </a: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2 005,7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452" y="1338012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Обеспечение устойчивого функционирования дорожно-транспортной системы города Твери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71104" y="2637319"/>
            <a:ext cx="222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</a:p>
          <a:p>
            <a:pPr algn="r"/>
            <a:r>
              <a:rPr lang="ru-RU" sz="1400" dirty="0"/>
              <a:t>«Дорожное хозяйство»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60284" y="4153705"/>
            <a:ext cx="2353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Общественный транспорт</a:t>
            </a:r>
            <a:r>
              <a:rPr lang="ru-RU" sz="1400" dirty="0" smtClean="0"/>
              <a:t>»</a:t>
            </a:r>
          </a:p>
          <a:p>
            <a:r>
              <a:rPr lang="ru-RU" sz="1400" i="1" dirty="0" smtClean="0"/>
              <a:t>без финансирования</a:t>
            </a:r>
            <a:endParaRPr lang="ru-RU" sz="14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9017" y="3102315"/>
            <a:ext cx="777054" cy="771178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223142" y="2452804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7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87"/>
          <p:cNvGrpSpPr/>
          <p:nvPr/>
        </p:nvGrpSpPr>
        <p:grpSpPr>
          <a:xfrm>
            <a:off x="5145813" y="3873493"/>
            <a:ext cx="965406" cy="965404"/>
            <a:chOff x="5303565" y="4280985"/>
            <a:chExt cx="965406" cy="965404"/>
          </a:xfrm>
        </p:grpSpPr>
        <p:sp>
          <p:nvSpPr>
            <p:cNvPr id="89" name="Полилиния 88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2</a:t>
              </a:r>
            </a:p>
          </p:txBody>
        </p:sp>
      </p:grpSp>
      <p:grpSp>
        <p:nvGrpSpPr>
          <p:cNvPr id="5" name="Группа 114"/>
          <p:cNvGrpSpPr/>
          <p:nvPr/>
        </p:nvGrpSpPr>
        <p:grpSpPr>
          <a:xfrm>
            <a:off x="3016973" y="2522500"/>
            <a:ext cx="965406" cy="965404"/>
            <a:chOff x="5303565" y="4280985"/>
            <a:chExt cx="965406" cy="965404"/>
          </a:xfrm>
        </p:grpSpPr>
        <p:sp>
          <p:nvSpPr>
            <p:cNvPr id="116" name="Полилиния 115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1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108839" y="4997089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015740" y="4504671"/>
            <a:ext cx="1054999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73</a:t>
            </a:fld>
            <a:endParaRPr lang="ru-RU"/>
          </a:p>
        </p:txBody>
      </p:sp>
      <p:grpSp>
        <p:nvGrpSpPr>
          <p:cNvPr id="6" name="Группа 70"/>
          <p:cNvGrpSpPr/>
          <p:nvPr/>
        </p:nvGrpSpPr>
        <p:grpSpPr>
          <a:xfrm>
            <a:off x="1998759" y="3111322"/>
            <a:ext cx="892321" cy="584775"/>
            <a:chOff x="1554546" y="5167143"/>
            <a:chExt cx="892321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1554546" y="5167143"/>
              <a:ext cx="89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1 98</a:t>
              </a:r>
              <a:r>
                <a:rPr lang="en-US" b="1" dirty="0" smtClean="0">
                  <a:solidFill>
                    <a:srgbClr val="AB473A"/>
                  </a:solidFill>
                </a:rPr>
                <a:t>9</a:t>
              </a:r>
              <a:r>
                <a:rPr lang="ru-RU" b="1" dirty="0" smtClean="0">
                  <a:solidFill>
                    <a:srgbClr val="AB473A"/>
                  </a:solidFill>
                </a:rPr>
                <a:t>,3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2 005,7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73" name="Прямая соединительная линия 72"/>
            <p:cNvCxnSpPr>
              <a:stCxn id="72" idx="1"/>
              <a:endCxn id="72" idx="3"/>
            </p:cNvCxnSpPr>
            <p:nvPr/>
          </p:nvCxnSpPr>
          <p:spPr>
            <a:xfrm>
              <a:off x="1554546" y="5459531"/>
              <a:ext cx="892321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796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9123743"/>
              </p:ext>
            </p:extLst>
          </p:nvPr>
        </p:nvGraphicFramePr>
        <p:xfrm>
          <a:off x="457071" y="1136821"/>
          <a:ext cx="8373891" cy="42488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7840"/>
                <a:gridCol w="2314703"/>
                <a:gridCol w="680794"/>
                <a:gridCol w="831286"/>
                <a:gridCol w="1089273"/>
                <a:gridCol w="1089273"/>
                <a:gridCol w="1017609"/>
                <a:gridCol w="953113"/>
              </a:tblGrid>
              <a:tr h="2553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Справочно</a:t>
                      </a:r>
                      <a:r>
                        <a:rPr lang="ru-RU" sz="1400" b="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План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 202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 202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07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факт за 2019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 2020 год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 202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400" i="1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67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км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599,8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601,1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607,9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607</a:t>
                      </a: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,9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611,8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</a:tr>
              <a:tr h="224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38,5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27,7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15,6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19,4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Дополнительные показатели по отрасли </a:t>
            </a:r>
            <a:r>
              <a:rPr lang="ru-RU" b="1" dirty="0" smtClean="0">
                <a:solidFill>
                  <a:srgbClr val="23586A"/>
                </a:solidFill>
              </a:rPr>
              <a:t>«Дорожное хозяйство» 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140042" y="754821"/>
            <a:ext cx="347135" cy="4904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88900" sx="94000" sy="94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8789662" y="757881"/>
            <a:ext cx="346709" cy="4868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88900" dir="10800000" sx="94000" sy="94000" algn="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1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«Формирование современной городской среды» на </a:t>
            </a:r>
            <a:r>
              <a:rPr lang="ru-RU" b="1" dirty="0" smtClean="0">
                <a:solidFill>
                  <a:srgbClr val="23586A"/>
                </a:solidFill>
              </a:rPr>
              <a:t>2018-2024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1883" y="381530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557,4</a:t>
            </a: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566,4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1732" y="1315642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уровня благоустройства территории города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3731" y="4053056"/>
            <a:ext cx="2560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Задача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Благоустройство территорий общего пользования»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8134" y="4119005"/>
            <a:ext cx="2297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Задача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Благоустройство дворовых территорий»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73284" y="2583772"/>
            <a:ext cx="2712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Задача </a:t>
            </a:r>
            <a:endParaRPr lang="ru-RU" sz="1400" dirty="0" smtClean="0"/>
          </a:p>
          <a:p>
            <a:r>
              <a:rPr lang="ru-RU" sz="1400" dirty="0" smtClean="0"/>
              <a:t>«Обеспечение </a:t>
            </a:r>
            <a:r>
              <a:rPr lang="ru-RU" sz="1400" dirty="0"/>
              <a:t>надлежащего уровня санитарного состояния территории города»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6495" y="2511273"/>
            <a:ext cx="2442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Задача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Обеспечение создания и содержания мест захоронений»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4986" y="3060126"/>
            <a:ext cx="682146" cy="63605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223142" y="24623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8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48"/>
          <p:cNvGrpSpPr/>
          <p:nvPr/>
        </p:nvGrpSpPr>
        <p:grpSpPr>
          <a:xfrm>
            <a:off x="5228016" y="3939686"/>
            <a:ext cx="965406" cy="965404"/>
            <a:chOff x="5303565" y="4280985"/>
            <a:chExt cx="965406" cy="965404"/>
          </a:xfrm>
        </p:grpSpPr>
        <p:sp>
          <p:nvSpPr>
            <p:cNvPr id="150" name="Полилиния 149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4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5" name="Группа 175"/>
          <p:cNvGrpSpPr/>
          <p:nvPr/>
        </p:nvGrpSpPr>
        <p:grpSpPr>
          <a:xfrm>
            <a:off x="5228016" y="2623619"/>
            <a:ext cx="965406" cy="965404"/>
            <a:chOff x="5303565" y="4280985"/>
            <a:chExt cx="965406" cy="965404"/>
          </a:xfrm>
        </p:grpSpPr>
        <p:sp>
          <p:nvSpPr>
            <p:cNvPr id="177" name="Полилиния 176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олилиния 198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3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6" name="Группа 202"/>
          <p:cNvGrpSpPr/>
          <p:nvPr/>
        </p:nvGrpSpPr>
        <p:grpSpPr>
          <a:xfrm>
            <a:off x="2936837" y="2583772"/>
            <a:ext cx="965406" cy="965404"/>
            <a:chOff x="5303565" y="4280985"/>
            <a:chExt cx="965406" cy="965404"/>
          </a:xfrm>
        </p:grpSpPr>
        <p:sp>
          <p:nvSpPr>
            <p:cNvPr id="204" name="Полилиния 203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2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Группа 229"/>
          <p:cNvGrpSpPr/>
          <p:nvPr/>
        </p:nvGrpSpPr>
        <p:grpSpPr>
          <a:xfrm>
            <a:off x="2949027" y="3942299"/>
            <a:ext cx="965406" cy="965404"/>
            <a:chOff x="5303565" y="4280985"/>
            <a:chExt cx="965406" cy="965404"/>
          </a:xfrm>
        </p:grpSpPr>
        <p:sp>
          <p:nvSpPr>
            <p:cNvPr id="231" name="Полилиния 230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1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033810" y="4959741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07180" y="4355503"/>
            <a:ext cx="845820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74692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75</a:t>
            </a:fld>
            <a:endParaRPr lang="ru-RU" dirty="0"/>
          </a:p>
        </p:txBody>
      </p:sp>
      <p:grpSp>
        <p:nvGrpSpPr>
          <p:cNvPr id="8" name="Группа 129"/>
          <p:cNvGrpSpPr/>
          <p:nvPr/>
        </p:nvGrpSpPr>
        <p:grpSpPr>
          <a:xfrm>
            <a:off x="1932040" y="4771180"/>
            <a:ext cx="892321" cy="584775"/>
            <a:chOff x="1554546" y="5167143"/>
            <a:chExt cx="892321" cy="584775"/>
          </a:xfrm>
        </p:grpSpPr>
        <p:sp>
          <p:nvSpPr>
            <p:cNvPr id="131" name="TextBox 130"/>
            <p:cNvSpPr txBox="1"/>
            <p:nvPr/>
          </p:nvSpPr>
          <p:spPr>
            <a:xfrm>
              <a:off x="1554546" y="5167143"/>
              <a:ext cx="89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473,7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477,5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32" name="Прямая соединительная линия 131"/>
            <p:cNvCxnSpPr>
              <a:stCxn id="131" idx="1"/>
              <a:endCxn id="131" idx="3"/>
            </p:cNvCxnSpPr>
            <p:nvPr/>
          </p:nvCxnSpPr>
          <p:spPr>
            <a:xfrm>
              <a:off x="1554546" y="5459531"/>
              <a:ext cx="892321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132"/>
          <p:cNvGrpSpPr/>
          <p:nvPr/>
        </p:nvGrpSpPr>
        <p:grpSpPr>
          <a:xfrm>
            <a:off x="1923550" y="3431239"/>
            <a:ext cx="892321" cy="584775"/>
            <a:chOff x="1554546" y="5167143"/>
            <a:chExt cx="892321" cy="584775"/>
          </a:xfrm>
        </p:grpSpPr>
        <p:sp>
          <p:nvSpPr>
            <p:cNvPr id="134" name="TextBox 133"/>
            <p:cNvSpPr txBox="1"/>
            <p:nvPr/>
          </p:nvSpPr>
          <p:spPr>
            <a:xfrm>
              <a:off x="1554546" y="5167143"/>
              <a:ext cx="89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30,0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30,0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35" name="Прямая соединительная линия 134"/>
            <p:cNvCxnSpPr>
              <a:stCxn id="134" idx="1"/>
              <a:endCxn id="134" idx="3"/>
            </p:cNvCxnSpPr>
            <p:nvPr/>
          </p:nvCxnSpPr>
          <p:spPr>
            <a:xfrm>
              <a:off x="1554546" y="5459531"/>
              <a:ext cx="892321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39"/>
          <p:cNvGrpSpPr/>
          <p:nvPr/>
        </p:nvGrpSpPr>
        <p:grpSpPr>
          <a:xfrm>
            <a:off x="6350593" y="3474141"/>
            <a:ext cx="892321" cy="584775"/>
            <a:chOff x="1554546" y="5167143"/>
            <a:chExt cx="892321" cy="584775"/>
          </a:xfrm>
        </p:grpSpPr>
        <p:sp>
          <p:nvSpPr>
            <p:cNvPr id="141" name="TextBox 140"/>
            <p:cNvSpPr txBox="1"/>
            <p:nvPr/>
          </p:nvSpPr>
          <p:spPr>
            <a:xfrm>
              <a:off x="1554546" y="5167143"/>
              <a:ext cx="89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3,4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3,5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42" name="Прямая соединительная линия 141"/>
            <p:cNvCxnSpPr>
              <a:stCxn id="141" idx="1"/>
              <a:endCxn id="141" idx="3"/>
            </p:cNvCxnSpPr>
            <p:nvPr/>
          </p:nvCxnSpPr>
          <p:spPr>
            <a:xfrm>
              <a:off x="1554546" y="5459531"/>
              <a:ext cx="892321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42"/>
          <p:cNvGrpSpPr/>
          <p:nvPr/>
        </p:nvGrpSpPr>
        <p:grpSpPr>
          <a:xfrm>
            <a:off x="6406920" y="4854020"/>
            <a:ext cx="892321" cy="584775"/>
            <a:chOff x="1554546" y="5167143"/>
            <a:chExt cx="892321" cy="584775"/>
          </a:xfrm>
        </p:grpSpPr>
        <p:sp>
          <p:nvSpPr>
            <p:cNvPr id="144" name="TextBox 143"/>
            <p:cNvSpPr txBox="1"/>
            <p:nvPr/>
          </p:nvSpPr>
          <p:spPr>
            <a:xfrm>
              <a:off x="1554546" y="5167143"/>
              <a:ext cx="89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50,3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55,4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145" name="Прямая соединительная линия 144"/>
            <p:cNvCxnSpPr>
              <a:stCxn id="144" idx="1"/>
              <a:endCxn id="144" idx="3"/>
            </p:cNvCxnSpPr>
            <p:nvPr/>
          </p:nvCxnSpPr>
          <p:spPr>
            <a:xfrm>
              <a:off x="1554546" y="5459531"/>
              <a:ext cx="892321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6663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76</a:t>
            </a:fld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8659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23586A"/>
                </a:solidFill>
                <a:effectLst/>
                <a:ea typeface="Calibri" pitchFamily="34" charset="0"/>
                <a:cs typeface="Times New Roman" pitchFamily="18" charset="0"/>
              </a:rPr>
              <a:t>В  сферах  дорожного  хозяйства  и  благоустройства: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Выполнены работы по строительству (реконструкции) автомобильных дорог общей площадью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11,4 тыс. м</a:t>
            </a:r>
            <a:r>
              <a:rPr lang="ru-RU" sz="1600" baseline="30000" dirty="0" smtClean="0">
                <a:cs typeface="Times New Roman" pitchFamily="18" charset="0"/>
              </a:rPr>
              <a:t>2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Проведены работы по ремонту тротуаров общей площадью 16,3 тыс. </a:t>
            </a:r>
            <a:r>
              <a:rPr lang="ru-RU" sz="1600" dirty="0">
                <a:cs typeface="Times New Roman" pitchFamily="18" charset="0"/>
              </a:rPr>
              <a:t>м</a:t>
            </a:r>
            <a:r>
              <a:rPr lang="ru-RU" sz="1600" baseline="30000" dirty="0">
                <a:cs typeface="Times New Roman" pitchFamily="18" charset="0"/>
              </a:rPr>
              <a:t>2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рамках национального проекта «Безопасные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качественные дороги» отремонтировано 54 объекта улично-дорожной сети общей протяжённостью 53,3 км, из них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: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573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на 3 объектах выполнен капитальный ремонт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автомобильных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дорог;</a:t>
            </a:r>
          </a:p>
          <a:p>
            <a:pPr marL="573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на 51 объекте выполнен ремонт автомобильных дорог.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В рамках содержания дорог: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     -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установлено 3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новых светофорных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объекта;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Times New Roman" pitchFamily="18" charset="0"/>
              </a:rPr>
              <a:t>      - осуществлялось обслуживание 196 светофорных объектов;</a:t>
            </a:r>
            <a:endParaRPr lang="ru-RU" sz="1600" dirty="0"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     - установлено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2 885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дорожных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знаков;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     -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разработана 21 схема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организации дорожного движения;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      - нанесено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63,8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sz="1600" dirty="0">
                <a:cs typeface="Times New Roman" pitchFamily="18" charset="0"/>
              </a:rPr>
              <a:t>м</a:t>
            </a:r>
            <a:r>
              <a:rPr lang="ru-RU" sz="1600" baseline="30000" dirty="0">
                <a:cs typeface="Times New Roman" pitchFamily="18" charset="0"/>
              </a:rPr>
              <a:t>2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дорожной разметки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 рамках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противопаводковых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мероприятий и содержания сетей ливневой канализации: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- выполнено водоотведение поверхностных сточных вод объёмом 2 708,0 тыс. </a:t>
            </a:r>
            <a:r>
              <a:rPr lang="ru-RU" sz="1600" dirty="0" smtClean="0">
                <a:cs typeface="Times New Roman" pitchFamily="18" charset="0"/>
              </a:rPr>
              <a:t>м</a:t>
            </a:r>
            <a:r>
              <a:rPr lang="ru-RU" sz="1600" baseline="30000" dirty="0" smtClean="0">
                <a:cs typeface="Times New Roman" pitchFamily="18" charset="0"/>
              </a:rPr>
              <a:t>3</a:t>
            </a:r>
            <a:r>
              <a:rPr lang="ru-RU" sz="1600" dirty="0" smtClean="0">
                <a:cs typeface="Times New Roman" pitchFamily="18" charset="0"/>
              </a:rPr>
              <a:t>;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- прочищено 293,0 погонных метра водоотводных канав на дорогах города;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- промыты водопропускные трубы на территории Заволжского района города Твери протяженностью 24,0 м и на территории Московского района города Твери протяженностью 240,0 м;</a:t>
            </a:r>
          </a:p>
          <a:p>
            <a:pPr lvl="0" indent="2714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- откачено 54,0 </a:t>
            </a:r>
            <a:r>
              <a:rPr lang="ru-RU" sz="1600" dirty="0">
                <a:cs typeface="Times New Roman" pitchFamily="18" charset="0"/>
              </a:rPr>
              <a:t>м</a:t>
            </a:r>
            <a:r>
              <a:rPr lang="ru-RU" sz="1600" baseline="30000" dirty="0">
                <a:cs typeface="Times New Roman" pitchFamily="18" charset="0"/>
              </a:rPr>
              <a:t>3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поверхностных вод на территории Заволжского района города Твери.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Поставлены транспортные средства в количестве 7 единиц для обеспечения выполнения работ по содержанию улично-дорожной сети.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Доля протяженности автомобильных дорог общего пользования местного значения, соответствующих нормативным требованиям, в общей протяженности автомобильных дорог общего пользования местного значения составила 80,6%.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8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" y="222544"/>
            <a:ext cx="91440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рамках федерального приоритетного проекта «Формирование комфортной городской среды» в </a:t>
            </a:r>
            <a:r>
              <a:rPr lang="ru-RU" sz="1600" dirty="0" smtClean="0">
                <a:cs typeface="Times New Roman" pitchFamily="18" charset="0"/>
              </a:rPr>
              <a:t>2022 </a:t>
            </a:r>
            <a:r>
              <a:rPr lang="ru-RU" sz="1600" dirty="0">
                <a:cs typeface="Times New Roman" pitchFamily="18" charset="0"/>
              </a:rPr>
              <a:t>году для улучшения внешнего облика и туристической привлекательности города выполнены работы по благоустройству (ремонту) </a:t>
            </a:r>
            <a:r>
              <a:rPr lang="ru-RU" sz="1600" dirty="0" smtClean="0">
                <a:cs typeface="Times New Roman" pitchFamily="18" charset="0"/>
              </a:rPr>
              <a:t>3 </a:t>
            </a:r>
            <a:r>
              <a:rPr lang="ru-RU" sz="1600" dirty="0">
                <a:cs typeface="Times New Roman" pitchFamily="18" charset="0"/>
              </a:rPr>
              <a:t>территорий общего пользования площадью </a:t>
            </a:r>
            <a:r>
              <a:rPr lang="ru-RU" sz="1600" dirty="0" smtClean="0">
                <a:cs typeface="Times New Roman" pitchFamily="18" charset="0"/>
              </a:rPr>
              <a:t>56,7 </a:t>
            </a:r>
            <a:r>
              <a:rPr lang="ru-RU" sz="1600" dirty="0">
                <a:cs typeface="Times New Roman" pitchFamily="18" charset="0"/>
              </a:rPr>
              <a:t>тыс. </a:t>
            </a:r>
            <a:r>
              <a:rPr lang="ru-RU" sz="1600" dirty="0" smtClean="0">
                <a:cs typeface="Times New Roman" pitchFamily="18" charset="0"/>
              </a:rPr>
              <a:t>м</a:t>
            </a:r>
            <a:r>
              <a:rPr lang="ru-RU" sz="1600" baseline="30000" dirty="0" smtClean="0">
                <a:cs typeface="Times New Roman" pitchFamily="18" charset="0"/>
              </a:rPr>
              <a:t>2</a:t>
            </a:r>
            <a:r>
              <a:rPr lang="ru-RU" sz="1600" dirty="0" smtClean="0">
                <a:cs typeface="Times New Roman" pitchFamily="18" charset="0"/>
              </a:rPr>
              <a:t> (благоустройство сквера на ул. Громова, ул. </a:t>
            </a:r>
            <a:r>
              <a:rPr lang="ru-RU" sz="1600" dirty="0" err="1" smtClean="0">
                <a:cs typeface="Times New Roman" pitchFamily="18" charset="0"/>
              </a:rPr>
              <a:t>Хромова</a:t>
            </a:r>
            <a:r>
              <a:rPr lang="ru-RU" sz="1600" dirty="0" smtClean="0">
                <a:cs typeface="Times New Roman" pitchFamily="18" charset="0"/>
              </a:rPr>
              <a:t> и наб. А. Никитина) и 1 дворовой территории </a:t>
            </a:r>
            <a:r>
              <a:rPr lang="ru-RU" sz="1600" dirty="0">
                <a:cs typeface="Times New Roman" pitchFamily="18" charset="0"/>
              </a:rPr>
              <a:t>площадью </a:t>
            </a:r>
            <a:r>
              <a:rPr lang="ru-RU" sz="1600" dirty="0" smtClean="0">
                <a:cs typeface="Times New Roman" pitchFamily="18" charset="0"/>
              </a:rPr>
              <a:t>3,7 </a:t>
            </a:r>
            <a:r>
              <a:rPr lang="ru-RU" sz="1600" dirty="0">
                <a:cs typeface="Times New Roman" pitchFamily="18" charset="0"/>
              </a:rPr>
              <a:t>тыс. м</a:t>
            </a:r>
            <a:r>
              <a:rPr lang="ru-RU" sz="1600" baseline="30000" dirty="0">
                <a:cs typeface="Times New Roman" pitchFamily="18" charset="0"/>
              </a:rPr>
              <a:t>2</a:t>
            </a:r>
            <a:r>
              <a:rPr lang="ru-RU" sz="1600" dirty="0" smtClean="0">
                <a:cs typeface="Times New Roman" pitchFamily="18" charset="0"/>
              </a:rPr>
              <a:t> на ул. </a:t>
            </a:r>
            <a:r>
              <a:rPr lang="ru-RU" sz="1600" dirty="0" err="1" smtClean="0">
                <a:cs typeface="Times New Roman" pitchFamily="18" charset="0"/>
              </a:rPr>
              <a:t>Артюхиной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Разработана проектно-сметная документация на 2 объекта, запланированных к реализации в 2023   и в 2024 годах: ул.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Трёхсвятская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и продолжение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Мигаловской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набережной;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рамках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ППМИ </a:t>
            </a:r>
            <a:r>
              <a:rPr lang="ru-RU" sz="1600" dirty="0" smtClean="0">
                <a:cs typeface="Times New Roman" pitchFamily="18" charset="0"/>
              </a:rPr>
              <a:t>благоустроены 5 </a:t>
            </a:r>
            <a:r>
              <a:rPr lang="ru-RU" sz="1600" dirty="0">
                <a:cs typeface="Times New Roman" pitchFamily="18" charset="0"/>
              </a:rPr>
              <a:t>дворовых </a:t>
            </a:r>
            <a:r>
              <a:rPr lang="ru-RU" sz="1600" dirty="0" smtClean="0">
                <a:cs typeface="Times New Roman" pitchFamily="18" charset="0"/>
              </a:rPr>
              <a:t>территорий, </a:t>
            </a:r>
            <a:r>
              <a:rPr lang="ru-RU" sz="1600" dirty="0">
                <a:cs typeface="Times New Roman" pitchFamily="18" charset="0"/>
              </a:rPr>
              <a:t>площадью </a:t>
            </a:r>
            <a:r>
              <a:rPr lang="ru-RU" sz="1600" dirty="0" smtClean="0">
                <a:cs typeface="Times New Roman" pitchFamily="18" charset="0"/>
              </a:rPr>
              <a:t>2,7 </a:t>
            </a:r>
            <a:r>
              <a:rPr lang="ru-RU" sz="1600" dirty="0">
                <a:cs typeface="Times New Roman" pitchFamily="18" charset="0"/>
              </a:rPr>
              <a:t>тыс. </a:t>
            </a:r>
            <a:r>
              <a:rPr lang="ru-RU" sz="1600" dirty="0" smtClean="0">
                <a:cs typeface="Times New Roman" pitchFamily="18" charset="0"/>
              </a:rPr>
              <a:t>м</a:t>
            </a:r>
            <a:r>
              <a:rPr lang="ru-RU" sz="1600" baseline="30000" dirty="0" smtClean="0">
                <a:cs typeface="Times New Roman" pitchFamily="18" charset="0"/>
              </a:rPr>
              <a:t>2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itchFamily="18" charset="0"/>
              </a:rPr>
              <a:t>Отремонтировано асфальтобетонное покрытие 8 дворовых территорий и проездов к дворовым территориям МКД площадью 9,2 тыс. </a:t>
            </a:r>
            <a:r>
              <a:rPr lang="ru-RU" sz="1600" dirty="0">
                <a:cs typeface="Times New Roman" pitchFamily="18" charset="0"/>
              </a:rPr>
              <a:t>м</a:t>
            </a:r>
            <a:r>
              <a:rPr lang="ru-RU" sz="1600" baseline="30000" dirty="0">
                <a:cs typeface="Times New Roman" pitchFamily="18" charset="0"/>
              </a:rPr>
              <a:t>2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Выполнены работы по благоустройству 103 дворовых территорий с использованием асфальтобетонного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гранулята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площадью 15,9 </a:t>
            </a:r>
            <a:r>
              <a:rPr lang="ru-RU" sz="1600" dirty="0">
                <a:cs typeface="Times New Roman" pitchFamily="18" charset="0"/>
              </a:rPr>
              <a:t>тыс. м</a:t>
            </a:r>
            <a:r>
              <a:rPr lang="ru-RU" sz="1600" baseline="30000" dirty="0"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Выполнены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работы по ремонту и содержанию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410 детских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спортивных площадок;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Произведена валка и омолаживающая обрезка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4 201 дерева;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Обеспечено функционирование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9 фонтанов;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a typeface="Calibri" pitchFamily="34" charset="0"/>
                <a:cs typeface="Times New Roman" pitchFamily="18" charset="0"/>
              </a:rPr>
              <a:t>Вывезено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4,9 тыс. м</a:t>
            </a:r>
            <a:r>
              <a:rPr lang="en-US" sz="1600" baseline="30000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ea typeface="Calibri" pitchFamily="34" charset="0"/>
                <a:cs typeface="Times New Roman" pitchFamily="18" charset="0"/>
              </a:rPr>
              <a:t>мусора с территории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города;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Демонтировано 56 нестационарных объектов;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Установлено 70 конструкций вертикального  </a:t>
            </a:r>
            <a:r>
              <a:rPr lang="ru-RU" sz="1600" dirty="0" err="1" smtClean="0">
                <a:ea typeface="Calibri" pitchFamily="34" charset="0"/>
                <a:cs typeface="Times New Roman" pitchFamily="18" charset="0"/>
              </a:rPr>
              <a:t>озеления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53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183667"/>
            <a:ext cx="8257861" cy="829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«Обеспечение правопорядка и безопасности населения</a:t>
            </a:r>
            <a:r>
              <a:rPr lang="en-US" b="1" dirty="0">
                <a:solidFill>
                  <a:srgbClr val="23586A"/>
                </a:solidFill>
              </a:rPr>
              <a:t> </a:t>
            </a:r>
            <a:r>
              <a:rPr lang="ru-RU" b="1" dirty="0">
                <a:solidFill>
                  <a:srgbClr val="23586A"/>
                </a:solidFill>
              </a:rPr>
              <a:t> города Твери»</a:t>
            </a:r>
            <a:r>
              <a:rPr lang="en-US" b="1" dirty="0">
                <a:solidFill>
                  <a:srgbClr val="23586A"/>
                </a:solidFill>
              </a:rPr>
              <a:t> </a:t>
            </a:r>
            <a:r>
              <a:rPr lang="ru-RU" b="1" dirty="0">
                <a:solidFill>
                  <a:srgbClr val="23586A"/>
                </a:solidFill>
              </a:rPr>
              <a:t> </a:t>
            </a:r>
            <a:br>
              <a:rPr lang="ru-RU" b="1" dirty="0">
                <a:solidFill>
                  <a:srgbClr val="23586A"/>
                </a:solidFill>
              </a:rPr>
            </a:br>
            <a:r>
              <a:rPr lang="ru-RU" b="1" dirty="0">
                <a:solidFill>
                  <a:srgbClr val="23586A"/>
                </a:solidFill>
              </a:rPr>
              <a:t>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1831" y="387667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1,5</a:t>
            </a: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1,6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452" y="1338012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безопасности жизнедеятельности населения в городе Твери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813" y="2468023"/>
            <a:ext cx="2456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«Комплексная профилактика правонарушений в городе»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2662" y="4141537"/>
            <a:ext cx="2446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«Повышение безопасности населения города»</a:t>
            </a:r>
          </a:p>
        </p:txBody>
      </p:sp>
      <p:sp>
        <p:nvSpPr>
          <p:cNvPr id="24" name="Овал 23"/>
          <p:cNvSpPr/>
          <p:nvPr/>
        </p:nvSpPr>
        <p:spPr>
          <a:xfrm>
            <a:off x="3223142" y="2433754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7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87"/>
          <p:cNvGrpSpPr/>
          <p:nvPr/>
        </p:nvGrpSpPr>
        <p:grpSpPr>
          <a:xfrm>
            <a:off x="5182407" y="4025883"/>
            <a:ext cx="965406" cy="965404"/>
            <a:chOff x="5303565" y="4280985"/>
            <a:chExt cx="965406" cy="965404"/>
          </a:xfrm>
        </p:grpSpPr>
        <p:sp>
          <p:nvSpPr>
            <p:cNvPr id="89" name="Полилиния 88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2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Группа 114"/>
          <p:cNvGrpSpPr/>
          <p:nvPr/>
        </p:nvGrpSpPr>
        <p:grpSpPr>
          <a:xfrm>
            <a:off x="3088155" y="2402006"/>
            <a:ext cx="965406" cy="965404"/>
            <a:chOff x="5303565" y="4280985"/>
            <a:chExt cx="965406" cy="965404"/>
          </a:xfrm>
        </p:grpSpPr>
        <p:sp>
          <p:nvSpPr>
            <p:cNvPr id="116" name="Полилиния 115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27082" y="498430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52283" y="4418840"/>
            <a:ext cx="908900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16626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78</a:t>
            </a:fld>
            <a:endParaRPr lang="ru-RU" dirty="0"/>
          </a:p>
        </p:txBody>
      </p:sp>
      <p:grpSp>
        <p:nvGrpSpPr>
          <p:cNvPr id="8" name="Группа 70"/>
          <p:cNvGrpSpPr/>
          <p:nvPr/>
        </p:nvGrpSpPr>
        <p:grpSpPr>
          <a:xfrm>
            <a:off x="2234180" y="3161830"/>
            <a:ext cx="593297" cy="584775"/>
            <a:chOff x="1554546" y="5167143"/>
            <a:chExt cx="593297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0,8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0,8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73" name="Прямая соединительная линия 72"/>
            <p:cNvCxnSpPr>
              <a:stCxn id="72" idx="1"/>
              <a:endCxn id="72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8056" y="3108750"/>
            <a:ext cx="787430" cy="630601"/>
          </a:xfrm>
          <a:prstGeom prst="rect">
            <a:avLst/>
          </a:prstGeom>
        </p:spPr>
      </p:pic>
      <p:grpSp>
        <p:nvGrpSpPr>
          <p:cNvPr id="9" name="Группа 74"/>
          <p:cNvGrpSpPr/>
          <p:nvPr/>
        </p:nvGrpSpPr>
        <p:grpSpPr>
          <a:xfrm>
            <a:off x="6270821" y="4830463"/>
            <a:ext cx="593297" cy="584775"/>
            <a:chOff x="1554546" y="5167143"/>
            <a:chExt cx="593297" cy="584775"/>
          </a:xfrm>
        </p:grpSpPr>
        <p:sp>
          <p:nvSpPr>
            <p:cNvPr id="76" name="TextBox 75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0,7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0,8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77" name="Прямая соединительная линия 76"/>
            <p:cNvCxnSpPr>
              <a:stCxn id="76" idx="1"/>
              <a:endCxn id="76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619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183667"/>
            <a:ext cx="8257861" cy="829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«Участие в профилактике терроризма и экстремизма, а также в минимизации и (или) ликвидации последствий проявлений терроризма и экстремизма в границах города </a:t>
            </a:r>
            <a:r>
              <a:rPr lang="ru-RU" b="1" dirty="0" smtClean="0">
                <a:solidFill>
                  <a:srgbClr val="23586A"/>
                </a:solidFill>
              </a:rPr>
              <a:t>Твери» </a:t>
            </a:r>
            <a:r>
              <a:rPr lang="ru-RU" b="1" dirty="0">
                <a:solidFill>
                  <a:srgbClr val="23586A"/>
                </a:solidFill>
              </a:rPr>
              <a:t>на 2020 - 2025 годы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1831" y="431482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AB473A"/>
                </a:solidFill>
              </a:rPr>
              <a:t>2,7</a:t>
            </a:r>
          </a:p>
          <a:p>
            <a:pPr algn="ctr"/>
            <a:r>
              <a:rPr lang="ru-RU" sz="1400" dirty="0" smtClean="0">
                <a:solidFill>
                  <a:srgbClr val="AB473A"/>
                </a:solidFill>
              </a:rPr>
              <a:t>3,2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7452" y="1338012"/>
            <a:ext cx="7604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антитеррористической </a:t>
            </a:r>
            <a:r>
              <a:rPr lang="ru-RU" sz="1400" dirty="0" smtClean="0"/>
              <a:t>защищённости </a:t>
            </a:r>
            <a:r>
              <a:rPr lang="ru-RU" sz="1400" dirty="0"/>
              <a:t>населения от возможных террористических посягательств и экстремистских проявлений на территории города Твери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5" y="1395979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9558" y="4184755"/>
            <a:ext cx="24461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Задача</a:t>
            </a:r>
            <a:endParaRPr lang="ru-RU" sz="1400" dirty="0"/>
          </a:p>
          <a:p>
            <a:r>
              <a:rPr lang="ru-RU" sz="1400" dirty="0" smtClean="0"/>
              <a:t>«Участие </a:t>
            </a:r>
            <a:r>
              <a:rPr lang="ru-RU" sz="1400" dirty="0"/>
              <a:t>в профилактике экстремизма, а также в минимизации и (или) ликвидации последствий проявлений экстремизма в границах города </a:t>
            </a:r>
            <a:r>
              <a:rPr lang="ru-RU" sz="1400" dirty="0" smtClean="0"/>
              <a:t>Твери»</a:t>
            </a:r>
          </a:p>
          <a:p>
            <a:r>
              <a:rPr lang="ru-RU" sz="1400" i="1" dirty="0" smtClean="0"/>
              <a:t>без финансирования</a:t>
            </a:r>
            <a:endParaRPr lang="ru-RU" sz="1400" i="1" dirty="0"/>
          </a:p>
        </p:txBody>
      </p:sp>
      <p:sp>
        <p:nvSpPr>
          <p:cNvPr id="24" name="Овал 23"/>
          <p:cNvSpPr/>
          <p:nvPr/>
        </p:nvSpPr>
        <p:spPr>
          <a:xfrm>
            <a:off x="3223142" y="2871904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7" name="Picture 2" descr="Герб города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87"/>
          <p:cNvGrpSpPr/>
          <p:nvPr/>
        </p:nvGrpSpPr>
        <p:grpSpPr>
          <a:xfrm>
            <a:off x="5182407" y="4464033"/>
            <a:ext cx="965406" cy="965404"/>
            <a:chOff x="5303565" y="4280985"/>
            <a:chExt cx="965406" cy="965404"/>
          </a:xfrm>
        </p:grpSpPr>
        <p:sp>
          <p:nvSpPr>
            <p:cNvPr id="89" name="Полилиния 88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2</a:t>
              </a:r>
              <a:endParaRPr lang="ru-RU" dirty="0">
                <a:gradFill flip="none" rotWithShape="1">
                  <a:gsLst>
                    <a:gs pos="18000">
                      <a:srgbClr val="8C3B30"/>
                    </a:gs>
                    <a:gs pos="77000">
                      <a:srgbClr val="AB473A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Группа 114"/>
          <p:cNvGrpSpPr/>
          <p:nvPr/>
        </p:nvGrpSpPr>
        <p:grpSpPr>
          <a:xfrm>
            <a:off x="3088155" y="2840156"/>
            <a:ext cx="965406" cy="965404"/>
            <a:chOff x="5303565" y="4280985"/>
            <a:chExt cx="965406" cy="965404"/>
          </a:xfrm>
        </p:grpSpPr>
        <p:sp>
          <p:nvSpPr>
            <p:cNvPr id="116" name="Полилиния 115"/>
            <p:cNvSpPr/>
            <p:nvPr/>
          </p:nvSpPr>
          <p:spPr>
            <a:xfrm>
              <a:off x="5774151" y="428098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696524" y="428226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798392" y="428226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876010" y="431862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5675894" y="431862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5786280" y="453215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5554735" y="428109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6210697" y="465331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341209" y="465331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5304841" y="467394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6231328" y="467394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6267693" y="475155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303565" y="475157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5361840" y="476368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8C3B30"/>
                </a:gs>
                <a:gs pos="78000">
                  <a:srgbClr val="AB473A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5303679" y="433925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5304841" y="477581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231330" y="477582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6210694" y="485342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5341207" y="485342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5876009" y="518811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5675893" y="518811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5696526" y="520874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5798410" y="520874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5774133" y="524511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5552687" y="452717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72668" y="440459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chemeClr val="accent5">
                          <a:lumMod val="50000"/>
                        </a:schemeClr>
                      </a:gs>
                      <a:gs pos="77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8C3B30"/>
                      </a:gs>
                      <a:gs pos="77000">
                        <a:srgbClr val="AB473A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27082" y="542245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832" y="2501446"/>
            <a:ext cx="28003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Задача</a:t>
            </a:r>
          </a:p>
          <a:p>
            <a:pPr algn="r"/>
            <a:r>
              <a:rPr lang="ru-RU" sz="1400" dirty="0" smtClean="0"/>
              <a:t>«Участие </a:t>
            </a:r>
            <a:r>
              <a:rPr lang="ru-RU" sz="1400" dirty="0"/>
              <a:t>в профилактике терроризма, а также в минимизации и (или) ликвидации последствий проявлений терроризма в границах города </a:t>
            </a:r>
            <a:r>
              <a:rPr lang="ru-RU" sz="1400" dirty="0" smtClean="0"/>
              <a:t>Твери»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95284" y="4856990"/>
            <a:ext cx="965899" cy="0"/>
          </a:xfrm>
          <a:prstGeom prst="line">
            <a:avLst/>
          </a:prstGeom>
          <a:ln w="1905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50250" y="6468876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79</a:t>
            </a:fld>
            <a:endParaRPr lang="ru-RU" dirty="0"/>
          </a:p>
        </p:txBody>
      </p:sp>
      <p:grpSp>
        <p:nvGrpSpPr>
          <p:cNvPr id="8" name="Группа 70"/>
          <p:cNvGrpSpPr/>
          <p:nvPr/>
        </p:nvGrpSpPr>
        <p:grpSpPr>
          <a:xfrm>
            <a:off x="2366186" y="4041203"/>
            <a:ext cx="593297" cy="584775"/>
            <a:chOff x="1554546" y="5167143"/>
            <a:chExt cx="593297" cy="584775"/>
          </a:xfrm>
        </p:grpSpPr>
        <p:sp>
          <p:nvSpPr>
            <p:cNvPr id="72" name="TextBox 71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AB473A"/>
                  </a:solidFill>
                </a:rPr>
                <a:t>2,7</a:t>
              </a:r>
            </a:p>
            <a:p>
              <a:pPr algn="ctr"/>
              <a:r>
                <a:rPr lang="ru-RU" sz="1400" dirty="0" smtClean="0">
                  <a:solidFill>
                    <a:srgbClr val="AB473A"/>
                  </a:solidFill>
                </a:rPr>
                <a:t>3,2</a:t>
              </a:r>
              <a:endParaRPr lang="ru-RU" sz="1400" dirty="0">
                <a:solidFill>
                  <a:srgbClr val="AB473A"/>
                </a:solidFill>
              </a:endParaRPr>
            </a:p>
          </p:txBody>
        </p:sp>
        <p:cxnSp>
          <p:nvCxnSpPr>
            <p:cNvPr id="73" name="Прямая соединительная линия 72"/>
            <p:cNvCxnSpPr>
              <a:stCxn id="72" idx="1"/>
              <a:endCxn id="72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AB47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73"/>
          <p:cNvGrpSpPr/>
          <p:nvPr/>
        </p:nvGrpSpPr>
        <p:grpSpPr>
          <a:xfrm>
            <a:off x="4137973" y="3448826"/>
            <a:ext cx="851514" cy="818819"/>
            <a:chOff x="288538" y="1487967"/>
            <a:chExt cx="608449" cy="585086"/>
          </a:xfrm>
        </p:grpSpPr>
        <p:sp>
          <p:nvSpPr>
            <p:cNvPr id="75" name="Знак запрета 74"/>
            <p:cNvSpPr/>
            <p:nvPr/>
          </p:nvSpPr>
          <p:spPr>
            <a:xfrm>
              <a:off x="302279" y="1487967"/>
              <a:ext cx="585086" cy="585086"/>
            </a:xfrm>
            <a:prstGeom prst="noSmoking">
              <a:avLst>
                <a:gd name="adj" fmla="val 927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8538" y="1690957"/>
              <a:ext cx="608449" cy="186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Терроризм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703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5233" y="2106914"/>
            <a:ext cx="596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E53"/>
                </a:solidFill>
              </a:rPr>
              <a:t>Основные характеристики исполнения бюджета города Твери за </a:t>
            </a:r>
            <a:r>
              <a:rPr lang="ru-RU" sz="3600" b="1" dirty="0" smtClean="0">
                <a:solidFill>
                  <a:srgbClr val="003E53"/>
                </a:solidFill>
              </a:rPr>
              <a:t>2022 </a:t>
            </a:r>
            <a:r>
              <a:rPr lang="ru-RU" sz="3600" b="1" dirty="0">
                <a:solidFill>
                  <a:srgbClr val="003E53"/>
                </a:solidFill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xmlns="" val="15315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7114" y="58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Экономика и совершенствование управления</a:t>
            </a:r>
          </a:p>
        </p:txBody>
      </p:sp>
      <p:cxnSp>
        <p:nvCxnSpPr>
          <p:cNvPr id="3" name="Прямая соединительная линия 2"/>
          <p:cNvCxnSpPr>
            <a:stCxn id="87" idx="2"/>
          </p:cNvCxnSpPr>
          <p:nvPr/>
        </p:nvCxnSpPr>
        <p:spPr>
          <a:xfrm flipV="1">
            <a:off x="5857791" y="2227554"/>
            <a:ext cx="3213220" cy="19367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09555" y="2227554"/>
            <a:ext cx="3102445" cy="0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73958" y="493138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7,9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8,8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111132" y="4905315"/>
            <a:ext cx="595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31,2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31,7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00307" y="5163005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030394" y="229228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3,1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3,1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36019" y="386106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47472"/>
                </a:solidFill>
              </a:rPr>
              <a:t>1 844,7</a:t>
            </a:r>
            <a:endParaRPr lang="ru-RU" b="1" dirty="0">
              <a:solidFill>
                <a:srgbClr val="14747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240" y="4370312"/>
            <a:ext cx="255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Управление муниципальной собственностью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48639" y="4387791"/>
            <a:ext cx="240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информационных ресурсов города Твери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62705" y="1719808"/>
            <a:ext cx="229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Содействие развитию туризма в городе Твери</a:t>
            </a:r>
          </a:p>
        </p:txBody>
      </p:sp>
      <p:cxnSp>
        <p:nvCxnSpPr>
          <p:cNvPr id="59" name="Прямая соединительная линия 58"/>
          <p:cNvCxnSpPr>
            <a:stCxn id="2" idx="2"/>
          </p:cNvCxnSpPr>
          <p:nvPr/>
        </p:nvCxnSpPr>
        <p:spPr>
          <a:xfrm flipV="1">
            <a:off x="5493514" y="4868395"/>
            <a:ext cx="3615296" cy="12951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76" idx="0"/>
          </p:cNvCxnSpPr>
          <p:nvPr/>
        </p:nvCxnSpPr>
        <p:spPr>
          <a:xfrm flipV="1">
            <a:off x="209555" y="4868135"/>
            <a:ext cx="3451181" cy="19700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517925" y="2012924"/>
            <a:ext cx="142811" cy="200147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312000" y="2183465"/>
            <a:ext cx="2520000" cy="2520000"/>
          </a:xfrm>
          <a:prstGeom prst="ellipse">
            <a:avLst/>
          </a:prstGeom>
          <a:noFill/>
          <a:ln w="444500">
            <a:solidFill>
              <a:srgbClr val="80A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>
            <a:spLocks noChangeAspect="1"/>
          </p:cNvSpPr>
          <p:nvPr/>
        </p:nvSpPr>
        <p:spPr>
          <a:xfrm>
            <a:off x="3312000" y="2183465"/>
            <a:ext cx="2520000" cy="2520000"/>
          </a:xfrm>
          <a:prstGeom prst="arc">
            <a:avLst>
              <a:gd name="adj1" fmla="val 16200000"/>
              <a:gd name="adj2" fmla="val 9486243"/>
            </a:avLst>
          </a:prstGeom>
          <a:ln w="4445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>
            <a:spLocks noChangeAspect="1"/>
          </p:cNvSpPr>
          <p:nvPr/>
        </p:nvSpPr>
        <p:spPr>
          <a:xfrm>
            <a:off x="3312000" y="2183465"/>
            <a:ext cx="2520000" cy="2520000"/>
          </a:xfrm>
          <a:prstGeom prst="arc">
            <a:avLst>
              <a:gd name="adj1" fmla="val 9488757"/>
              <a:gd name="adj2" fmla="val 13288920"/>
            </a:avLst>
          </a:prstGeom>
          <a:noFill/>
          <a:ln w="444500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>
            <a:spLocks noChangeAspect="1"/>
          </p:cNvSpPr>
          <p:nvPr/>
        </p:nvSpPr>
        <p:spPr>
          <a:xfrm>
            <a:off x="3312000" y="2183465"/>
            <a:ext cx="2520000" cy="2520000"/>
          </a:xfrm>
          <a:prstGeom prst="arc">
            <a:avLst>
              <a:gd name="adj1" fmla="val 13232335"/>
              <a:gd name="adj2" fmla="val 14757065"/>
            </a:avLst>
          </a:prstGeom>
          <a:ln w="444500">
            <a:solidFill>
              <a:srgbClr val="5C7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3492000" y="2363465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Дуга 86"/>
          <p:cNvSpPr/>
          <p:nvPr/>
        </p:nvSpPr>
        <p:spPr>
          <a:xfrm>
            <a:off x="2815590" y="1687055"/>
            <a:ext cx="3512820" cy="3512820"/>
          </a:xfrm>
          <a:prstGeom prst="arc">
            <a:avLst>
              <a:gd name="adj1" fmla="val 15599880"/>
              <a:gd name="adj2" fmla="val 19023543"/>
            </a:avLst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264819" y="1714326"/>
            <a:ext cx="33337" cy="223510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https://iiuccsecorner.files.wordpress.com/2017/04/computer-network-on-the-web_318-394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047" y="4246725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legationtravel.com.tr/Cms_Data/Contents/tr-com-delegationtravel/Folders/Hizmetler_cf/~contents/LLK2WXMWSRJALM5W/08-Bireysel-Grup-KapaliTurlar_ikon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3" t="11239" r="7885" b="10860"/>
          <a:stretch/>
        </p:blipFill>
        <p:spPr bwMode="auto">
          <a:xfrm>
            <a:off x="8309439" y="1448857"/>
            <a:ext cx="730909" cy="66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105"/>
          <p:cNvGrpSpPr/>
          <p:nvPr/>
        </p:nvGrpSpPr>
        <p:grpSpPr>
          <a:xfrm>
            <a:off x="45820" y="4197757"/>
            <a:ext cx="736345" cy="593547"/>
            <a:chOff x="8372465" y="2162433"/>
            <a:chExt cx="736345" cy="593547"/>
          </a:xfrm>
        </p:grpSpPr>
        <p:sp>
          <p:nvSpPr>
            <p:cNvPr id="103" name="Дуга 102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8506072"/>
                <a:gd name="adj2" fmla="val 21150911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5" y="2505839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36" y="2506250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198" y="2162433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Дуга 103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3608630"/>
                <a:gd name="adj2" fmla="val 72751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1210022"/>
                <a:gd name="adj2" fmla="val 139903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Дуга 1"/>
          <p:cNvSpPr/>
          <p:nvPr/>
        </p:nvSpPr>
        <p:spPr>
          <a:xfrm>
            <a:off x="2851190" y="1761209"/>
            <a:ext cx="3403638" cy="3403634"/>
          </a:xfrm>
          <a:prstGeom prst="arc">
            <a:avLst>
              <a:gd name="adj1" fmla="val 78678"/>
              <a:gd name="adj2" fmla="val 3387070"/>
            </a:avLst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2" idx="0"/>
          </p:cNvCxnSpPr>
          <p:nvPr/>
        </p:nvCxnSpPr>
        <p:spPr>
          <a:xfrm flipH="1" flipV="1">
            <a:off x="6096000" y="3495173"/>
            <a:ext cx="158382" cy="6798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4146203" y="2775432"/>
            <a:ext cx="851594" cy="861690"/>
            <a:chOff x="4722507" y="1864531"/>
            <a:chExt cx="2743518" cy="2776049"/>
          </a:xfrm>
        </p:grpSpPr>
        <p:grpSp>
          <p:nvGrpSpPr>
            <p:cNvPr id="14" name="Группа 43"/>
            <p:cNvGrpSpPr/>
            <p:nvPr/>
          </p:nvGrpSpPr>
          <p:grpSpPr>
            <a:xfrm>
              <a:off x="5510492" y="2843492"/>
              <a:ext cx="1171016" cy="1171016"/>
              <a:chOff x="5223933" y="2556933"/>
              <a:chExt cx="1744134" cy="1744134"/>
            </a:xfrm>
          </p:grpSpPr>
          <p:sp>
            <p:nvSpPr>
              <p:cNvPr id="69" name="Полилиния 68"/>
              <p:cNvSpPr/>
              <p:nvPr/>
            </p:nvSpPr>
            <p:spPr>
              <a:xfrm>
                <a:off x="5223933" y="2556933"/>
                <a:ext cx="1744134" cy="1744134"/>
              </a:xfrm>
              <a:custGeom>
                <a:avLst/>
                <a:gdLst>
                  <a:gd name="connsiteX0" fmla="*/ 872067 w 1744134"/>
                  <a:gd name="connsiteY0" fmla="*/ 0 h 1744134"/>
                  <a:gd name="connsiteX1" fmla="*/ 961231 w 1744134"/>
                  <a:gd name="connsiteY1" fmla="*/ 4503 h 1744134"/>
                  <a:gd name="connsiteX2" fmla="*/ 1004668 w 1744134"/>
                  <a:gd name="connsiteY2" fmla="*/ 11132 h 1744134"/>
                  <a:gd name="connsiteX3" fmla="*/ 1109747 w 1744134"/>
                  <a:gd name="connsiteY3" fmla="*/ 298251 h 1744134"/>
                  <a:gd name="connsiteX4" fmla="*/ 1385497 w 1744134"/>
                  <a:gd name="connsiteY4" fmla="*/ 170263 h 1744134"/>
                  <a:gd name="connsiteX5" fmla="*/ 1488712 w 1744134"/>
                  <a:gd name="connsiteY5" fmla="*/ 255423 h 1744134"/>
                  <a:gd name="connsiteX6" fmla="*/ 1573871 w 1744134"/>
                  <a:gd name="connsiteY6" fmla="*/ 358637 h 1744134"/>
                  <a:gd name="connsiteX7" fmla="*/ 1445883 w 1744134"/>
                  <a:gd name="connsiteY7" fmla="*/ 634387 h 1744134"/>
                  <a:gd name="connsiteX8" fmla="*/ 1733003 w 1744134"/>
                  <a:gd name="connsiteY8" fmla="*/ 739467 h 1744134"/>
                  <a:gd name="connsiteX9" fmla="*/ 1739632 w 1744134"/>
                  <a:gd name="connsiteY9" fmla="*/ 782903 h 1744134"/>
                  <a:gd name="connsiteX10" fmla="*/ 1744134 w 1744134"/>
                  <a:gd name="connsiteY10" fmla="*/ 872067 h 1744134"/>
                  <a:gd name="connsiteX11" fmla="*/ 1739632 w 1744134"/>
                  <a:gd name="connsiteY11" fmla="*/ 961231 h 1744134"/>
                  <a:gd name="connsiteX12" fmla="*/ 1733003 w 1744134"/>
                  <a:gd name="connsiteY12" fmla="*/ 1004667 h 1744134"/>
                  <a:gd name="connsiteX13" fmla="*/ 1445883 w 1744134"/>
                  <a:gd name="connsiteY13" fmla="*/ 1109747 h 1744134"/>
                  <a:gd name="connsiteX14" fmla="*/ 1573871 w 1744134"/>
                  <a:gd name="connsiteY14" fmla="*/ 1385497 h 1744134"/>
                  <a:gd name="connsiteX15" fmla="*/ 1488712 w 1744134"/>
                  <a:gd name="connsiteY15" fmla="*/ 1488712 h 1744134"/>
                  <a:gd name="connsiteX16" fmla="*/ 1385497 w 1744134"/>
                  <a:gd name="connsiteY16" fmla="*/ 1573871 h 1744134"/>
                  <a:gd name="connsiteX17" fmla="*/ 1109747 w 1744134"/>
                  <a:gd name="connsiteY17" fmla="*/ 1445883 h 1744134"/>
                  <a:gd name="connsiteX18" fmla="*/ 1004668 w 1744134"/>
                  <a:gd name="connsiteY18" fmla="*/ 1733003 h 1744134"/>
                  <a:gd name="connsiteX19" fmla="*/ 961231 w 1744134"/>
                  <a:gd name="connsiteY19" fmla="*/ 1739632 h 1744134"/>
                  <a:gd name="connsiteX20" fmla="*/ 872067 w 1744134"/>
                  <a:gd name="connsiteY20" fmla="*/ 1744134 h 1744134"/>
                  <a:gd name="connsiteX21" fmla="*/ 782904 w 1744134"/>
                  <a:gd name="connsiteY21" fmla="*/ 1739632 h 1744134"/>
                  <a:gd name="connsiteX22" fmla="*/ 739467 w 1744134"/>
                  <a:gd name="connsiteY22" fmla="*/ 1733003 h 1744134"/>
                  <a:gd name="connsiteX23" fmla="*/ 634387 w 1744134"/>
                  <a:gd name="connsiteY23" fmla="*/ 1445883 h 1744134"/>
                  <a:gd name="connsiteX24" fmla="*/ 358637 w 1744134"/>
                  <a:gd name="connsiteY24" fmla="*/ 1573871 h 1744134"/>
                  <a:gd name="connsiteX25" fmla="*/ 255423 w 1744134"/>
                  <a:gd name="connsiteY25" fmla="*/ 1488712 h 1744134"/>
                  <a:gd name="connsiteX26" fmla="*/ 170263 w 1744134"/>
                  <a:gd name="connsiteY26" fmla="*/ 1385497 h 1744134"/>
                  <a:gd name="connsiteX27" fmla="*/ 298251 w 1744134"/>
                  <a:gd name="connsiteY27" fmla="*/ 1109747 h 1744134"/>
                  <a:gd name="connsiteX28" fmla="*/ 11132 w 1744134"/>
                  <a:gd name="connsiteY28" fmla="*/ 1004667 h 1744134"/>
                  <a:gd name="connsiteX29" fmla="*/ 4503 w 1744134"/>
                  <a:gd name="connsiteY29" fmla="*/ 961231 h 1744134"/>
                  <a:gd name="connsiteX30" fmla="*/ 0 w 1744134"/>
                  <a:gd name="connsiteY30" fmla="*/ 872067 h 1744134"/>
                  <a:gd name="connsiteX31" fmla="*/ 4503 w 1744134"/>
                  <a:gd name="connsiteY31" fmla="*/ 782903 h 1744134"/>
                  <a:gd name="connsiteX32" fmla="*/ 11132 w 1744134"/>
                  <a:gd name="connsiteY32" fmla="*/ 739467 h 1744134"/>
                  <a:gd name="connsiteX33" fmla="*/ 298251 w 1744134"/>
                  <a:gd name="connsiteY33" fmla="*/ 634387 h 1744134"/>
                  <a:gd name="connsiteX34" fmla="*/ 170263 w 1744134"/>
                  <a:gd name="connsiteY34" fmla="*/ 358637 h 1744134"/>
                  <a:gd name="connsiteX35" fmla="*/ 255423 w 1744134"/>
                  <a:gd name="connsiteY35" fmla="*/ 255423 h 1744134"/>
                  <a:gd name="connsiteX36" fmla="*/ 358637 w 1744134"/>
                  <a:gd name="connsiteY36" fmla="*/ 170263 h 1744134"/>
                  <a:gd name="connsiteX37" fmla="*/ 634387 w 1744134"/>
                  <a:gd name="connsiteY37" fmla="*/ 298251 h 1744134"/>
                  <a:gd name="connsiteX38" fmla="*/ 739467 w 1744134"/>
                  <a:gd name="connsiteY38" fmla="*/ 11132 h 1744134"/>
                  <a:gd name="connsiteX39" fmla="*/ 782904 w 1744134"/>
                  <a:gd name="connsiteY39" fmla="*/ 4503 h 1744134"/>
                  <a:gd name="connsiteX40" fmla="*/ 872067 w 1744134"/>
                  <a:gd name="connsiteY40" fmla="*/ 0 h 174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44134" h="1744134">
                    <a:moveTo>
                      <a:pt x="872067" y="0"/>
                    </a:moveTo>
                    <a:cubicBezTo>
                      <a:pt x="902169" y="0"/>
                      <a:pt x="931915" y="1525"/>
                      <a:pt x="961231" y="4503"/>
                    </a:cubicBezTo>
                    <a:lnTo>
                      <a:pt x="1004668" y="11132"/>
                    </a:lnTo>
                    <a:lnTo>
                      <a:pt x="1109747" y="298251"/>
                    </a:lnTo>
                    <a:lnTo>
                      <a:pt x="1385497" y="170263"/>
                    </a:lnTo>
                    <a:lnTo>
                      <a:pt x="1488712" y="255423"/>
                    </a:lnTo>
                    <a:lnTo>
                      <a:pt x="1573871" y="358637"/>
                    </a:lnTo>
                    <a:lnTo>
                      <a:pt x="1445883" y="634387"/>
                    </a:lnTo>
                    <a:lnTo>
                      <a:pt x="1733003" y="739467"/>
                    </a:lnTo>
                    <a:lnTo>
                      <a:pt x="1739632" y="782903"/>
                    </a:lnTo>
                    <a:cubicBezTo>
                      <a:pt x="1742609" y="812220"/>
                      <a:pt x="1744134" y="841965"/>
                      <a:pt x="1744134" y="872067"/>
                    </a:cubicBezTo>
                    <a:cubicBezTo>
                      <a:pt x="1744134" y="902169"/>
                      <a:pt x="1742609" y="931915"/>
                      <a:pt x="1739632" y="961231"/>
                    </a:cubicBezTo>
                    <a:lnTo>
                      <a:pt x="1733003" y="1004667"/>
                    </a:lnTo>
                    <a:lnTo>
                      <a:pt x="1445883" y="1109747"/>
                    </a:lnTo>
                    <a:lnTo>
                      <a:pt x="1573871" y="1385497"/>
                    </a:lnTo>
                    <a:lnTo>
                      <a:pt x="1488712" y="1488712"/>
                    </a:lnTo>
                    <a:lnTo>
                      <a:pt x="1385497" y="1573871"/>
                    </a:lnTo>
                    <a:lnTo>
                      <a:pt x="1109747" y="1445883"/>
                    </a:lnTo>
                    <a:lnTo>
                      <a:pt x="1004668" y="1733003"/>
                    </a:lnTo>
                    <a:lnTo>
                      <a:pt x="961231" y="1739632"/>
                    </a:lnTo>
                    <a:cubicBezTo>
                      <a:pt x="931915" y="1742609"/>
                      <a:pt x="902169" y="1744134"/>
                      <a:pt x="872067" y="1744134"/>
                    </a:cubicBezTo>
                    <a:cubicBezTo>
                      <a:pt x="841965" y="1744134"/>
                      <a:pt x="812220" y="1742609"/>
                      <a:pt x="782904" y="1739632"/>
                    </a:cubicBezTo>
                    <a:lnTo>
                      <a:pt x="739467" y="1733003"/>
                    </a:lnTo>
                    <a:lnTo>
                      <a:pt x="634387" y="1445883"/>
                    </a:lnTo>
                    <a:lnTo>
                      <a:pt x="358637" y="1573871"/>
                    </a:lnTo>
                    <a:lnTo>
                      <a:pt x="255423" y="1488712"/>
                    </a:lnTo>
                    <a:lnTo>
                      <a:pt x="170263" y="1385497"/>
                    </a:lnTo>
                    <a:lnTo>
                      <a:pt x="298251" y="1109747"/>
                    </a:lnTo>
                    <a:lnTo>
                      <a:pt x="11132" y="1004667"/>
                    </a:lnTo>
                    <a:lnTo>
                      <a:pt x="4503" y="961231"/>
                    </a:lnTo>
                    <a:cubicBezTo>
                      <a:pt x="1525" y="931915"/>
                      <a:pt x="0" y="902169"/>
                      <a:pt x="0" y="872067"/>
                    </a:cubicBezTo>
                    <a:cubicBezTo>
                      <a:pt x="0" y="841965"/>
                      <a:pt x="1525" y="812220"/>
                      <a:pt x="4503" y="782903"/>
                    </a:cubicBezTo>
                    <a:lnTo>
                      <a:pt x="11132" y="739467"/>
                    </a:lnTo>
                    <a:lnTo>
                      <a:pt x="298251" y="634387"/>
                    </a:lnTo>
                    <a:lnTo>
                      <a:pt x="170263" y="358637"/>
                    </a:lnTo>
                    <a:lnTo>
                      <a:pt x="255423" y="255423"/>
                    </a:lnTo>
                    <a:lnTo>
                      <a:pt x="358637" y="170263"/>
                    </a:lnTo>
                    <a:lnTo>
                      <a:pt x="634387" y="298251"/>
                    </a:lnTo>
                    <a:lnTo>
                      <a:pt x="739467" y="11132"/>
                    </a:lnTo>
                    <a:lnTo>
                      <a:pt x="782904" y="4503"/>
                    </a:lnTo>
                    <a:cubicBezTo>
                      <a:pt x="812220" y="1525"/>
                      <a:pt x="841965" y="0"/>
                      <a:pt x="872067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5695950" y="3028950"/>
                <a:ext cx="800100" cy="80010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44"/>
            <p:cNvGrpSpPr/>
            <p:nvPr/>
          </p:nvGrpSpPr>
          <p:grpSpPr>
            <a:xfrm>
              <a:off x="5664000" y="1864531"/>
              <a:ext cx="864001" cy="795326"/>
              <a:chOff x="3389634" y="1429942"/>
              <a:chExt cx="864001" cy="795326"/>
            </a:xfrm>
          </p:grpSpPr>
          <p:sp>
            <p:nvSpPr>
              <p:cNvPr id="65" name="Овал 64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46"/>
            <p:cNvGrpSpPr/>
            <p:nvPr/>
          </p:nvGrpSpPr>
          <p:grpSpPr>
            <a:xfrm>
              <a:off x="6602024" y="3480176"/>
              <a:ext cx="864001" cy="795326"/>
              <a:chOff x="3389634" y="1429942"/>
              <a:chExt cx="864001" cy="795326"/>
            </a:xfrm>
          </p:grpSpPr>
          <p:sp>
            <p:nvSpPr>
              <p:cNvPr id="62" name="Овал 61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47"/>
            <p:cNvGrpSpPr/>
            <p:nvPr/>
          </p:nvGrpSpPr>
          <p:grpSpPr>
            <a:xfrm>
              <a:off x="4722507" y="3503983"/>
              <a:ext cx="864001" cy="795326"/>
              <a:chOff x="3389634" y="1429942"/>
              <a:chExt cx="864001" cy="795326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Дуга 48"/>
            <p:cNvSpPr/>
            <p:nvPr/>
          </p:nvSpPr>
          <p:spPr>
            <a:xfrm>
              <a:off x="4884420" y="2217420"/>
              <a:ext cx="2423160" cy="2423160"/>
            </a:xfrm>
            <a:prstGeom prst="arc">
              <a:avLst>
                <a:gd name="adj1" fmla="val 17597601"/>
                <a:gd name="adj2" fmla="val 21356735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/>
            <p:nvPr/>
          </p:nvSpPr>
          <p:spPr>
            <a:xfrm flipH="1">
              <a:off x="4884420" y="2217420"/>
              <a:ext cx="2423160" cy="2423160"/>
            </a:xfrm>
            <a:prstGeom prst="arc">
              <a:avLst>
                <a:gd name="adj1" fmla="val 17609863"/>
                <a:gd name="adj2" fmla="val 21275004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Дуга 56"/>
            <p:cNvSpPr/>
            <p:nvPr/>
          </p:nvSpPr>
          <p:spPr>
            <a:xfrm flipV="1">
              <a:off x="4884420" y="2217420"/>
              <a:ext cx="2423160" cy="2423160"/>
            </a:xfrm>
            <a:prstGeom prst="arc">
              <a:avLst>
                <a:gd name="adj1" fmla="val 13991982"/>
                <a:gd name="adj2" fmla="val 18549114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Дуга 74"/>
          <p:cNvSpPr/>
          <p:nvPr/>
        </p:nvSpPr>
        <p:spPr>
          <a:xfrm>
            <a:off x="2807752" y="1676647"/>
            <a:ext cx="3512820" cy="3512820"/>
          </a:xfrm>
          <a:prstGeom prst="arc">
            <a:avLst>
              <a:gd name="adj1" fmla="val 13379392"/>
              <a:gd name="adj2" fmla="val 14046706"/>
            </a:avLst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>
            <a:off x="2879307" y="1734863"/>
            <a:ext cx="3403638" cy="3403634"/>
          </a:xfrm>
          <a:prstGeom prst="arc">
            <a:avLst>
              <a:gd name="adj1" fmla="val 7364401"/>
              <a:gd name="adj2" fmla="val 11263539"/>
            </a:avLst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79307" y="3213794"/>
            <a:ext cx="168693" cy="20631"/>
          </a:xfrm>
          <a:prstGeom prst="line">
            <a:avLst/>
          </a:prstGeom>
          <a:ln w="28575">
            <a:solidFill>
              <a:srgbClr val="435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986511" y="223080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3,2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3,2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0200" y="1655235"/>
            <a:ext cx="246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Содействие экономическому развитию города Твери</a:t>
            </a:r>
          </a:p>
        </p:txBody>
      </p:sp>
      <p:pic>
        <p:nvPicPr>
          <p:cNvPr id="1030" name="Picture 6" descr="https://www.arielsoftwares.com/img/economica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4" y="1589833"/>
            <a:ext cx="598841" cy="598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481167" y="2348943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100%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51" idx="1"/>
            <a:endCxn id="51" idx="3"/>
          </p:cNvCxnSpPr>
          <p:nvPr/>
        </p:nvCxnSpPr>
        <p:spPr>
          <a:xfrm>
            <a:off x="2473958" y="5223768"/>
            <a:ext cx="4780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54" idx="1"/>
            <a:endCxn id="54" idx="3"/>
          </p:cNvCxnSpPr>
          <p:nvPr/>
        </p:nvCxnSpPr>
        <p:spPr>
          <a:xfrm>
            <a:off x="6030394" y="2584668"/>
            <a:ext cx="4780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6" idx="1"/>
            <a:endCxn id="66" idx="3"/>
          </p:cNvCxnSpPr>
          <p:nvPr/>
        </p:nvCxnSpPr>
        <p:spPr>
          <a:xfrm>
            <a:off x="6111132" y="5197703"/>
            <a:ext cx="59503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8" idx="1"/>
            <a:endCxn id="68" idx="3"/>
          </p:cNvCxnSpPr>
          <p:nvPr/>
        </p:nvCxnSpPr>
        <p:spPr>
          <a:xfrm>
            <a:off x="1986511" y="2523194"/>
            <a:ext cx="47801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916786" y="505694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90,6%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3539" y="2413894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100%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06168" y="502191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98,4%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07167" y="3653394"/>
            <a:ext cx="639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3E42"/>
                </a:solidFill>
              </a:rPr>
              <a:t>45,4</a:t>
            </a:r>
          </a:p>
          <a:p>
            <a:pPr algn="ctr"/>
            <a:r>
              <a:rPr lang="ru-RU" sz="1600" dirty="0" smtClean="0">
                <a:solidFill>
                  <a:srgbClr val="2E3E42"/>
                </a:solidFill>
              </a:rPr>
              <a:t>46,8</a:t>
            </a:r>
            <a:endParaRPr lang="ru-RU" sz="1600" dirty="0">
              <a:solidFill>
                <a:srgbClr val="2E3E42"/>
              </a:solidFill>
            </a:endParaRPr>
          </a:p>
        </p:txBody>
      </p:sp>
      <p:cxnSp>
        <p:nvCxnSpPr>
          <p:cNvPr id="82" name="Прямая соединительная линия 81"/>
          <p:cNvCxnSpPr>
            <a:stCxn id="80" idx="1"/>
            <a:endCxn id="80" idx="3"/>
          </p:cNvCxnSpPr>
          <p:nvPr/>
        </p:nvCxnSpPr>
        <p:spPr>
          <a:xfrm>
            <a:off x="4007167" y="3976560"/>
            <a:ext cx="639920" cy="0"/>
          </a:xfrm>
          <a:prstGeom prst="line">
            <a:avLst/>
          </a:prstGeom>
          <a:ln w="1905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18531" y="379578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3E42"/>
                </a:solidFill>
              </a:rPr>
              <a:t>97,1%</a:t>
            </a:r>
            <a:endParaRPr lang="ru-RU" sz="1600" dirty="0">
              <a:solidFill>
                <a:srgbClr val="2E3E42"/>
              </a:solidFill>
            </a:endParaRPr>
          </a:p>
        </p:txBody>
      </p:sp>
      <p:sp>
        <p:nvSpPr>
          <p:cNvPr id="109" name="Полилиния 108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1" name="Picture 2" descr="Герб города Твер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55049" y="6486992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7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7650" y="78987"/>
            <a:ext cx="8624122" cy="426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3586A"/>
                </a:solidFill>
                <a:cs typeface="Times New Roman" panose="02020603050405020304" pitchFamily="18" charset="0"/>
              </a:rPr>
              <a:t>В рамках данного направления: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Организовано участие 145 субъектов малого и среднего бизнеса </a:t>
            </a:r>
            <a:r>
              <a:rPr lang="ru-RU" sz="1600" dirty="0"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cs typeface="Times New Roman" panose="02020603050405020304" pitchFamily="18" charset="0"/>
              </a:rPr>
              <a:t>выставках</a:t>
            </a:r>
            <a:r>
              <a:rPr lang="ru-RU" sz="1600" dirty="0">
                <a:cs typeface="Times New Roman" panose="02020603050405020304" pitchFamily="18" charset="0"/>
              </a:rPr>
              <a:t>, ярмарках, форумах, конгрессах в рамках международных, межрегиональных, региональных и городских мероприятий</a:t>
            </a:r>
            <a:r>
              <a:rPr lang="ru-RU" sz="16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99 516 информационно-консультационных услуг оказано субъектам малого и среднего предпринимательства, </a:t>
            </a:r>
            <a:r>
              <a:rPr lang="ru-RU" sz="1600" dirty="0" err="1" smtClean="0">
                <a:cs typeface="Times New Roman" panose="02020603050405020304" pitchFamily="18" charset="0"/>
              </a:rPr>
              <a:t>самозанятым</a:t>
            </a:r>
            <a:r>
              <a:rPr lang="ru-RU" sz="1600" dirty="0" smtClean="0">
                <a:cs typeface="Times New Roman" panose="02020603050405020304" pitchFamily="18" charset="0"/>
              </a:rPr>
              <a:t> гражданам;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16 арендаторов </a:t>
            </a:r>
            <a:r>
              <a:rPr lang="ru-RU" sz="1600" dirty="0">
                <a:cs typeface="Times New Roman" panose="02020603050405020304" pitchFamily="18" charset="0"/>
              </a:rPr>
              <a:t>муниципальных нежилых помещений смогли осуществить «льготную» приватизацию арендуемого имущества в рамках Федерального закона от 22.07.2008 </a:t>
            </a:r>
            <a:r>
              <a:rPr lang="ru-RU" sz="1600" dirty="0" smtClean="0"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№ 159-ФЗ</a:t>
            </a:r>
            <a:r>
              <a:rPr lang="ru-RU" sz="1600" dirty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5 068 объектов </a:t>
            </a:r>
            <a:r>
              <a:rPr lang="ru-RU" sz="1600" dirty="0">
                <a:cs typeface="Times New Roman" panose="02020603050405020304" pitchFamily="18" charset="0"/>
              </a:rPr>
              <a:t>принято в муниципальную собственность на основании решений Тверской городской Думы</a:t>
            </a:r>
            <a:r>
              <a:rPr lang="ru-RU" sz="16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проведена инвентаризация 1 906 объектов;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cs typeface="Times New Roman" panose="02020603050405020304" pitchFamily="18" charset="0"/>
              </a:rPr>
              <a:t>33 </a:t>
            </a:r>
            <a:r>
              <a:rPr lang="ru-RU" sz="1600" dirty="0">
                <a:cs typeface="Times New Roman" panose="02020603050405020304" pitchFamily="18" charset="0"/>
              </a:rPr>
              <a:t>земельных </a:t>
            </a:r>
            <a:r>
              <a:rPr lang="ru-RU" sz="1600" dirty="0" smtClean="0">
                <a:cs typeface="Times New Roman" panose="02020603050405020304" pitchFamily="18" charset="0"/>
              </a:rPr>
              <a:t>участка бесплатно предоставлены </a:t>
            </a:r>
            <a:r>
              <a:rPr lang="ru-RU" sz="1600" dirty="0">
                <a:cs typeface="Times New Roman" panose="02020603050405020304" pitchFamily="18" charset="0"/>
              </a:rPr>
              <a:t>многодетным </a:t>
            </a:r>
            <a:r>
              <a:rPr lang="ru-RU" sz="1600" dirty="0" smtClean="0">
                <a:cs typeface="Times New Roman" panose="02020603050405020304" pitchFamily="18" charset="0"/>
              </a:rPr>
              <a:t>гражданам под </a:t>
            </a:r>
            <a:r>
              <a:rPr lang="ru-RU" sz="1600" dirty="0">
                <a:cs typeface="Times New Roman" panose="02020603050405020304" pitchFamily="18" charset="0"/>
              </a:rPr>
              <a:t>индивидуальное жилищное строительство и личное подсобное </a:t>
            </a:r>
            <a:r>
              <a:rPr lang="ru-RU" sz="1600" dirty="0" smtClean="0">
                <a:cs typeface="Times New Roman" panose="02020603050405020304" pitchFamily="18" charset="0"/>
              </a:rPr>
              <a:t>хозяйство;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cs typeface="Times New Roman" panose="02020603050405020304" pitchFamily="18" charset="0"/>
              </a:rPr>
              <a:t>т</a:t>
            </a:r>
            <a:r>
              <a:rPr lang="ru-RU" sz="1600" dirty="0" smtClean="0">
                <a:cs typeface="Times New Roman" panose="02020603050405020304" pitchFamily="18" charset="0"/>
              </a:rPr>
              <a:t>уристский поток в городе Твери оценивается на уровне 209 тыс. человек.</a:t>
            </a:r>
          </a:p>
        </p:txBody>
      </p:sp>
    </p:spTree>
    <p:extLst>
      <p:ext uri="{BB962C8B-B14F-4D97-AF65-F5344CB8AC3E}">
        <p14:creationId xmlns="" xmlns:p14="http://schemas.microsoft.com/office/powerpoint/2010/main" val="30244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олилиния 122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5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82</a:t>
            </a:fld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«Содействие развитию туризма в городе Твери» на 2018-2023 годы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931732" y="1315642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Создание благоприятных условий для развития туризма в городе Твери</a:t>
            </a:r>
            <a:endParaRPr lang="ru-RU" sz="1400" dirty="0" smtClean="0"/>
          </a:p>
        </p:txBody>
      </p:sp>
      <p:pic>
        <p:nvPicPr>
          <p:cNvPr id="10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6212980" y="3848069"/>
            <a:ext cx="2854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Задача</a:t>
            </a:r>
          </a:p>
          <a:p>
            <a:r>
              <a:rPr lang="ru-RU" sz="1400" dirty="0" smtClean="0"/>
              <a:t>Создание проектов, направленных на продвижение туристического потенциала города Твери</a:t>
            </a:r>
            <a:endParaRPr lang="ru-RU" sz="1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92187" y="2706110"/>
            <a:ext cx="2661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Задача</a:t>
            </a:r>
          </a:p>
          <a:p>
            <a:pPr algn="r"/>
            <a:r>
              <a:rPr lang="ru-RU" sz="1400" dirty="0" smtClean="0"/>
              <a:t>«Продвижение туристских ресурсов города Твери»</a:t>
            </a:r>
            <a:endParaRPr lang="ru-RU" sz="1400" dirty="0"/>
          </a:p>
        </p:txBody>
      </p:sp>
      <p:sp>
        <p:nvSpPr>
          <p:cNvPr id="104" name="Овал 103"/>
          <p:cNvSpPr/>
          <p:nvPr/>
        </p:nvSpPr>
        <p:spPr>
          <a:xfrm>
            <a:off x="3223142" y="2484550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"/>
          <p:cNvGrpSpPr/>
          <p:nvPr/>
        </p:nvGrpSpPr>
        <p:grpSpPr>
          <a:xfrm>
            <a:off x="2974393" y="2672642"/>
            <a:ext cx="965406" cy="965404"/>
            <a:chOff x="2815869" y="4176706"/>
            <a:chExt cx="965406" cy="965404"/>
          </a:xfrm>
        </p:grpSpPr>
        <p:sp>
          <p:nvSpPr>
            <p:cNvPr id="105" name="Полилиния 104"/>
            <p:cNvSpPr/>
            <p:nvPr/>
          </p:nvSpPr>
          <p:spPr>
            <a:xfrm>
              <a:off x="3286455" y="4176706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3208828" y="4177981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3310696" y="4177982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3388314" y="4214348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3188198" y="4214349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3298584" y="4427875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3067039" y="4176820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3723001" y="4549034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2853513" y="4549035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2817145" y="4569664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3743632" y="4569665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3779997" y="4647273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2815869" y="4647291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2874144" y="4659408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2815983" y="4234979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2817145" y="4671532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3743634" y="4671550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3722998" y="4749149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2853511" y="4749150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3388313" y="5083833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3188197" y="5083835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3208830" y="5104468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310714" y="5104469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3286437" y="5140832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3064991" y="4422895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066786" y="43019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sp>
        <p:nvSpPr>
          <p:cNvPr id="237" name="Полилиния 236"/>
          <p:cNvSpPr/>
          <p:nvPr/>
        </p:nvSpPr>
        <p:spPr>
          <a:xfrm>
            <a:off x="5797079" y="3317503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олилиния 237"/>
          <p:cNvSpPr/>
          <p:nvPr/>
        </p:nvSpPr>
        <p:spPr>
          <a:xfrm>
            <a:off x="5719452" y="3318778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Полилиния 238"/>
          <p:cNvSpPr/>
          <p:nvPr/>
        </p:nvSpPr>
        <p:spPr>
          <a:xfrm>
            <a:off x="5821320" y="3318779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олилиния 239"/>
          <p:cNvSpPr/>
          <p:nvPr/>
        </p:nvSpPr>
        <p:spPr>
          <a:xfrm>
            <a:off x="5898938" y="3355145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олилиния 240"/>
          <p:cNvSpPr/>
          <p:nvPr/>
        </p:nvSpPr>
        <p:spPr>
          <a:xfrm>
            <a:off x="5698822" y="3355146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олилиния 241"/>
          <p:cNvSpPr/>
          <p:nvPr/>
        </p:nvSpPr>
        <p:spPr>
          <a:xfrm>
            <a:off x="6233625" y="3689831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олилиния 242"/>
          <p:cNvSpPr/>
          <p:nvPr/>
        </p:nvSpPr>
        <p:spPr>
          <a:xfrm>
            <a:off x="5364137" y="3689832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Полилиния 243"/>
          <p:cNvSpPr/>
          <p:nvPr/>
        </p:nvSpPr>
        <p:spPr>
          <a:xfrm>
            <a:off x="5327769" y="3710461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олилиния 244"/>
          <p:cNvSpPr/>
          <p:nvPr/>
        </p:nvSpPr>
        <p:spPr>
          <a:xfrm>
            <a:off x="6254256" y="3710462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олилиния 245"/>
          <p:cNvSpPr/>
          <p:nvPr/>
        </p:nvSpPr>
        <p:spPr>
          <a:xfrm>
            <a:off x="6290621" y="3788070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олилиния 246"/>
          <p:cNvSpPr/>
          <p:nvPr/>
        </p:nvSpPr>
        <p:spPr>
          <a:xfrm>
            <a:off x="5326493" y="3788088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олилиния 247"/>
          <p:cNvSpPr/>
          <p:nvPr/>
        </p:nvSpPr>
        <p:spPr>
          <a:xfrm>
            <a:off x="5327769" y="3812329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олилиния 248"/>
          <p:cNvSpPr/>
          <p:nvPr/>
        </p:nvSpPr>
        <p:spPr>
          <a:xfrm>
            <a:off x="6254258" y="3812347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олилиния 249"/>
          <p:cNvSpPr/>
          <p:nvPr/>
        </p:nvSpPr>
        <p:spPr>
          <a:xfrm>
            <a:off x="6233622" y="3889946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олилиния 250"/>
          <p:cNvSpPr/>
          <p:nvPr/>
        </p:nvSpPr>
        <p:spPr>
          <a:xfrm>
            <a:off x="5364135" y="3889947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олилиния 251"/>
          <p:cNvSpPr/>
          <p:nvPr/>
        </p:nvSpPr>
        <p:spPr>
          <a:xfrm>
            <a:off x="5898937" y="4224630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олилиния 252"/>
          <p:cNvSpPr/>
          <p:nvPr/>
        </p:nvSpPr>
        <p:spPr>
          <a:xfrm>
            <a:off x="5698821" y="4224632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олилиния 253"/>
          <p:cNvSpPr/>
          <p:nvPr/>
        </p:nvSpPr>
        <p:spPr>
          <a:xfrm>
            <a:off x="5719454" y="4245265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олилиния 256"/>
          <p:cNvSpPr/>
          <p:nvPr/>
        </p:nvSpPr>
        <p:spPr>
          <a:xfrm>
            <a:off x="5821338" y="4245266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олилиния 259"/>
          <p:cNvSpPr/>
          <p:nvPr/>
        </p:nvSpPr>
        <p:spPr>
          <a:xfrm>
            <a:off x="5797061" y="4281629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4"/>
          <p:cNvGrpSpPr/>
          <p:nvPr/>
        </p:nvGrpSpPr>
        <p:grpSpPr>
          <a:xfrm>
            <a:off x="5216118" y="3810427"/>
            <a:ext cx="965406" cy="965404"/>
            <a:chOff x="4089869" y="3064835"/>
            <a:chExt cx="965406" cy="965404"/>
          </a:xfrm>
        </p:grpSpPr>
        <p:sp>
          <p:nvSpPr>
            <p:cNvPr id="135" name="Полилиния 134"/>
            <p:cNvSpPr/>
            <p:nvPr/>
          </p:nvSpPr>
          <p:spPr>
            <a:xfrm>
              <a:off x="4560455" y="3064835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4482828" y="3066110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4584696" y="3066111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4662314" y="3102477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4462198" y="3102478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4572584" y="3316004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4341039" y="3064949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4997001" y="3437163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4127513" y="3437164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4091145" y="3457793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5017632" y="3457794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5053997" y="3535402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4089869" y="3535420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4148144" y="3547537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4089983" y="3123108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4091145" y="3559661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5017634" y="3559679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4996998" y="3637278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4127511" y="3637279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4662313" y="3971962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4462197" y="3971964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4482830" y="3992597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4584714" y="3992598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4560437" y="4028961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4338991" y="3311024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4336820" y="317486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2</a:t>
              </a: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3703009" y="3914778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3,1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3,1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pic>
        <p:nvPicPr>
          <p:cNvPr id="263" name="Picture 4" descr="http://delegationtravel.com.tr/Cms_Data/Contents/tr-com-delegationtravel/Folders/Hizmetler_cf/~contents/LLK2WXMWSRJALM5W/08-Bireysel-Grup-KapaliTurlar_ikon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3" t="11239" r="7885" b="10860"/>
          <a:stretch/>
        </p:blipFill>
        <p:spPr bwMode="auto">
          <a:xfrm>
            <a:off x="4159324" y="3209710"/>
            <a:ext cx="739701" cy="675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TextBox 263"/>
          <p:cNvSpPr txBox="1"/>
          <p:nvPr/>
        </p:nvSpPr>
        <p:spPr>
          <a:xfrm>
            <a:off x="4986220" y="5029249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>
            <a:off x="4089869" y="4464681"/>
            <a:ext cx="964128" cy="0"/>
          </a:xfrm>
          <a:prstGeom prst="line">
            <a:avLst/>
          </a:prstGeom>
          <a:ln w="1905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65"/>
          <p:cNvGrpSpPr/>
          <p:nvPr/>
        </p:nvGrpSpPr>
        <p:grpSpPr>
          <a:xfrm>
            <a:off x="2300847" y="3489627"/>
            <a:ext cx="593297" cy="584775"/>
            <a:chOff x="1554546" y="5167143"/>
            <a:chExt cx="593297" cy="584775"/>
          </a:xfrm>
        </p:grpSpPr>
        <p:sp>
          <p:nvSpPr>
            <p:cNvPr id="267" name="TextBox 266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E3E42"/>
                  </a:solidFill>
                </a:rPr>
                <a:t>0,1</a:t>
              </a:r>
            </a:p>
            <a:p>
              <a:pPr algn="ctr"/>
              <a:r>
                <a:rPr lang="ru-RU" sz="1400" dirty="0" smtClean="0">
                  <a:solidFill>
                    <a:srgbClr val="2E3E42"/>
                  </a:solidFill>
                </a:rPr>
                <a:t>0,1</a:t>
              </a:r>
              <a:endParaRPr lang="ru-RU" sz="1400" dirty="0">
                <a:solidFill>
                  <a:srgbClr val="2E3E42"/>
                </a:solidFill>
              </a:endParaRPr>
            </a:p>
          </p:txBody>
        </p:sp>
        <p:cxnSp>
          <p:nvCxnSpPr>
            <p:cNvPr id="268" name="Прямая соединительная линия 267"/>
            <p:cNvCxnSpPr>
              <a:stCxn id="267" idx="1"/>
              <a:endCxn id="267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68"/>
          <p:cNvGrpSpPr/>
          <p:nvPr/>
        </p:nvGrpSpPr>
        <p:grpSpPr>
          <a:xfrm>
            <a:off x="6290621" y="4774553"/>
            <a:ext cx="593297" cy="584775"/>
            <a:chOff x="1554546" y="5167143"/>
            <a:chExt cx="593297" cy="584775"/>
          </a:xfrm>
        </p:grpSpPr>
        <p:sp>
          <p:nvSpPr>
            <p:cNvPr id="270" name="TextBox 269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2E3E42"/>
                  </a:solidFill>
                </a:rPr>
                <a:t>3,0</a:t>
              </a:r>
            </a:p>
            <a:p>
              <a:pPr algn="ctr"/>
              <a:r>
                <a:rPr lang="ru-RU" sz="1400" dirty="0" smtClean="0">
                  <a:solidFill>
                    <a:srgbClr val="2E3E42"/>
                  </a:solidFill>
                </a:rPr>
                <a:t>3,0</a:t>
              </a:r>
              <a:endParaRPr lang="ru-RU" sz="1400" dirty="0">
                <a:solidFill>
                  <a:srgbClr val="2E3E42"/>
                </a:solidFill>
              </a:endParaRPr>
            </a:p>
          </p:txBody>
        </p:sp>
        <p:cxnSp>
          <p:nvCxnSpPr>
            <p:cNvPr id="271" name="Прямая соединительная линия 270"/>
            <p:cNvCxnSpPr>
              <a:stCxn id="270" idx="1"/>
              <a:endCxn id="270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256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«Содействие экономическому развитию города Твери» на 2019-2024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1732" y="1315642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Создание условий для роста экономического потенциала города Твери</a:t>
            </a:r>
            <a:endParaRPr lang="ru-RU" sz="1400" dirty="0" smtClean="0"/>
          </a:p>
        </p:txBody>
      </p:sp>
      <p:pic>
        <p:nvPicPr>
          <p:cNvPr id="1026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24464" y="4268151"/>
            <a:ext cx="24384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Подпрограмма</a:t>
            </a:r>
          </a:p>
          <a:p>
            <a:r>
              <a:rPr lang="ru-RU" sz="1400" dirty="0" smtClean="0"/>
              <a:t>«Развитие </a:t>
            </a:r>
            <a:r>
              <a:rPr lang="ru-RU" sz="1400" dirty="0"/>
              <a:t>потребительского рынка и услуг на территории города </a:t>
            </a:r>
            <a:r>
              <a:rPr lang="ru-RU" sz="1400" dirty="0" smtClean="0"/>
              <a:t>Твери»</a:t>
            </a:r>
          </a:p>
          <a:p>
            <a:r>
              <a:rPr lang="ru-RU" sz="1400" i="1" dirty="0" smtClean="0"/>
              <a:t>без финансирования</a:t>
            </a:r>
            <a:endParaRPr lang="ru-RU" sz="14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2466" y="4375872"/>
            <a:ext cx="2441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Подпрограмма</a:t>
            </a:r>
          </a:p>
          <a:p>
            <a:pPr algn="r"/>
            <a:r>
              <a:rPr lang="ru-RU" sz="1400" dirty="0" smtClean="0"/>
              <a:t>«Содействие</a:t>
            </a:r>
            <a:r>
              <a:rPr lang="ru-RU" sz="1400" dirty="0"/>
              <a:t> развитию </a:t>
            </a:r>
            <a:endParaRPr lang="ru-RU" sz="1400" dirty="0" smtClean="0"/>
          </a:p>
          <a:p>
            <a:pPr algn="r"/>
            <a:r>
              <a:rPr lang="ru-RU" sz="1400" dirty="0" smtClean="0"/>
              <a:t>экономического</a:t>
            </a:r>
            <a:r>
              <a:rPr lang="ru-RU" sz="1400" dirty="0"/>
              <a:t> </a:t>
            </a:r>
            <a:r>
              <a:rPr lang="ru-RU" sz="1400" dirty="0" smtClean="0"/>
              <a:t>потенциала»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7197" y="2339852"/>
            <a:ext cx="3117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Подпрограмма</a:t>
            </a:r>
          </a:p>
          <a:p>
            <a:pPr algn="ctr"/>
            <a:r>
              <a:rPr lang="ru-RU" sz="1400" dirty="0" smtClean="0"/>
              <a:t>«Малое </a:t>
            </a:r>
            <a:r>
              <a:rPr lang="ru-RU" sz="1400" dirty="0"/>
              <a:t>и среднее </a:t>
            </a:r>
            <a:r>
              <a:rPr lang="ru-RU" sz="1400" dirty="0" smtClean="0"/>
              <a:t>предпринимательство»</a:t>
            </a:r>
            <a:endParaRPr lang="ru-RU" sz="1400" dirty="0"/>
          </a:p>
        </p:txBody>
      </p:sp>
      <p:pic>
        <p:nvPicPr>
          <p:cNvPr id="38" name="Picture 6" descr="https://www.arielsoftwares.com/img/economica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86" y="4053946"/>
            <a:ext cx="649661" cy="649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3223142" y="34529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15789" y="4266008"/>
            <a:ext cx="965406" cy="965404"/>
            <a:chOff x="2815789" y="4266008"/>
            <a:chExt cx="965406" cy="965404"/>
          </a:xfrm>
        </p:grpSpPr>
        <p:sp>
          <p:nvSpPr>
            <p:cNvPr id="31" name="Полилиния 30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sp>
        <p:nvSpPr>
          <p:cNvPr id="63" name="Полилиния 62"/>
          <p:cNvSpPr/>
          <p:nvPr/>
        </p:nvSpPr>
        <p:spPr>
          <a:xfrm>
            <a:off x="4563084" y="3039528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4485457" y="3040803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4587325" y="3040804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4664943" y="3077170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4464827" y="3077171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4575213" y="3290697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4343668" y="3039642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2E3E42"/>
              </a:gs>
              <a:gs pos="78000">
                <a:srgbClr val="80A0A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4999630" y="3411856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4130142" y="3411857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4093774" y="3432486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020261" y="3432487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 73"/>
          <p:cNvSpPr/>
          <p:nvPr/>
        </p:nvSpPr>
        <p:spPr>
          <a:xfrm>
            <a:off x="5056626" y="3510095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4092498" y="3510113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4150773" y="3522230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2E3E42"/>
              </a:gs>
              <a:gs pos="78000">
                <a:srgbClr val="80A0A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4092612" y="3097801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4093774" y="3534354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5020263" y="3534372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4999627" y="3611971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4130140" y="3611972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4664942" y="3946655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4464826" y="3946657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4485459" y="3967290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4587343" y="3967291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4563066" y="4003654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4341620" y="3285717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89" name="Полилиния 88"/>
          <p:cNvSpPr/>
          <p:nvPr/>
        </p:nvSpPr>
        <p:spPr>
          <a:xfrm>
            <a:off x="5766758" y="4269711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5689131" y="4270986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5790999" y="4270987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 91"/>
          <p:cNvSpPr/>
          <p:nvPr/>
        </p:nvSpPr>
        <p:spPr>
          <a:xfrm>
            <a:off x="5868617" y="4307353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 92"/>
          <p:cNvSpPr/>
          <p:nvPr/>
        </p:nvSpPr>
        <p:spPr>
          <a:xfrm>
            <a:off x="5668501" y="4307354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5778887" y="4520880"/>
            <a:ext cx="482577" cy="655958"/>
          </a:xfrm>
          <a:custGeom>
            <a:avLst/>
            <a:gdLst>
              <a:gd name="connsiteX0" fmla="*/ 606999 w 1404570"/>
              <a:gd name="connsiteY0" fmla="*/ 66860 h 1909211"/>
              <a:gd name="connsiteX1" fmla="*/ 669642 w 1404570"/>
              <a:gd name="connsiteY1" fmla="*/ 81334 h 1909211"/>
              <a:gd name="connsiteX2" fmla="*/ 1164962 w 1404570"/>
              <a:gd name="connsiteY2" fmla="*/ 297113 h 1909211"/>
              <a:gd name="connsiteX3" fmla="*/ 1235292 w 1404570"/>
              <a:gd name="connsiteY3" fmla="*/ 352641 h 1909211"/>
              <a:gd name="connsiteX4" fmla="*/ 1295340 w 1404570"/>
              <a:gd name="connsiteY4" fmla="*/ 412689 h 1909211"/>
              <a:gd name="connsiteX5" fmla="*/ 1341740 w 1404570"/>
              <a:gd name="connsiteY5" fmla="*/ 473498 h 1909211"/>
              <a:gd name="connsiteX6" fmla="*/ 1397649 w 1404570"/>
              <a:gd name="connsiteY6" fmla="*/ 604991 h 1909211"/>
              <a:gd name="connsiteX7" fmla="*/ 1401185 w 1404570"/>
              <a:gd name="connsiteY7" fmla="*/ 638574 h 1909211"/>
              <a:gd name="connsiteX8" fmla="*/ 1404570 w 1404570"/>
              <a:gd name="connsiteY8" fmla="*/ 673892 h 1909211"/>
              <a:gd name="connsiteX9" fmla="*/ 1401183 w 1404570"/>
              <a:gd name="connsiteY9" fmla="*/ 709233 h 1909211"/>
              <a:gd name="connsiteX10" fmla="*/ 1397649 w 1404570"/>
              <a:gd name="connsiteY10" fmla="*/ 742795 h 1909211"/>
              <a:gd name="connsiteX11" fmla="*/ 1341740 w 1404570"/>
              <a:gd name="connsiteY11" fmla="*/ 874288 h 1909211"/>
              <a:gd name="connsiteX12" fmla="*/ 1295346 w 1404570"/>
              <a:gd name="connsiteY12" fmla="*/ 935089 h 1909211"/>
              <a:gd name="connsiteX13" fmla="*/ 1235283 w 1404570"/>
              <a:gd name="connsiteY13" fmla="*/ 995152 h 1909211"/>
              <a:gd name="connsiteX14" fmla="*/ 1235278 w 1404570"/>
              <a:gd name="connsiteY14" fmla="*/ 995156 h 1909211"/>
              <a:gd name="connsiteX15" fmla="*/ 321224 w 1404570"/>
              <a:gd name="connsiteY15" fmla="*/ 1909211 h 1909211"/>
              <a:gd name="connsiteX16" fmla="*/ 376744 w 1404570"/>
              <a:gd name="connsiteY16" fmla="*/ 1838890 h 1909211"/>
              <a:gd name="connsiteX17" fmla="*/ 592523 w 1404570"/>
              <a:gd name="connsiteY17" fmla="*/ 1343570 h 1909211"/>
              <a:gd name="connsiteX18" fmla="*/ 606998 w 1404570"/>
              <a:gd name="connsiteY18" fmla="*/ 1280927 h 1909211"/>
              <a:gd name="connsiteX19" fmla="*/ 606999 w 1404570"/>
              <a:gd name="connsiteY19" fmla="*/ 1280927 h 1909211"/>
              <a:gd name="connsiteX20" fmla="*/ 620901 w 1404570"/>
              <a:gd name="connsiteY20" fmla="*/ 1220758 h 1909211"/>
              <a:gd name="connsiteX21" fmla="*/ 673859 w 1404570"/>
              <a:gd name="connsiteY21" fmla="*/ 673893 h 1909211"/>
              <a:gd name="connsiteX22" fmla="*/ 673859 w 1404570"/>
              <a:gd name="connsiteY22" fmla="*/ 673892 h 1909211"/>
              <a:gd name="connsiteX23" fmla="*/ 673859 w 1404570"/>
              <a:gd name="connsiteY23" fmla="*/ 673891 h 1909211"/>
              <a:gd name="connsiteX24" fmla="*/ 660168 w 1404570"/>
              <a:gd name="connsiteY24" fmla="*/ 390749 h 1909211"/>
              <a:gd name="connsiteX25" fmla="*/ 620901 w 1404570"/>
              <a:gd name="connsiteY25" fmla="*/ 127028 h 1909211"/>
              <a:gd name="connsiteX26" fmla="*/ 0 w 1404570"/>
              <a:gd name="connsiteY26" fmla="*/ 0 h 1909211"/>
              <a:gd name="connsiteX27" fmla="*/ 283108 w 1404570"/>
              <a:gd name="connsiteY27" fmla="*/ 13689 h 1909211"/>
              <a:gd name="connsiteX28" fmla="*/ 546829 w 1404570"/>
              <a:gd name="connsiteY28" fmla="*/ 52956 h 1909211"/>
              <a:gd name="connsiteX29" fmla="*/ 606998 w 1404570"/>
              <a:gd name="connsiteY29" fmla="*/ 66859 h 1909211"/>
              <a:gd name="connsiteX30" fmla="*/ 620900 w 1404570"/>
              <a:gd name="connsiteY30" fmla="*/ 127027 h 1909211"/>
              <a:gd name="connsiteX31" fmla="*/ 660167 w 1404570"/>
              <a:gd name="connsiteY31" fmla="*/ 390748 h 1909211"/>
              <a:gd name="connsiteX32" fmla="*/ 673858 w 1404570"/>
              <a:gd name="connsiteY32" fmla="*/ 673890 h 1909211"/>
              <a:gd name="connsiteX33" fmla="*/ 660167 w 1404570"/>
              <a:gd name="connsiteY33" fmla="*/ 538078 h 1909211"/>
              <a:gd name="connsiteX34" fmla="*/ 135776 w 1404570"/>
              <a:gd name="connsiteY34" fmla="*/ 13687 h 190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04570" h="1909211">
                <a:moveTo>
                  <a:pt x="606999" y="66860"/>
                </a:moveTo>
                <a:lnTo>
                  <a:pt x="669642" y="81334"/>
                </a:lnTo>
                <a:cubicBezTo>
                  <a:pt x="868712" y="133206"/>
                  <a:pt x="1038723" y="207484"/>
                  <a:pt x="1164962" y="297113"/>
                </a:cubicBezTo>
                <a:lnTo>
                  <a:pt x="1235292" y="352641"/>
                </a:lnTo>
                <a:lnTo>
                  <a:pt x="1295340" y="412689"/>
                </a:lnTo>
                <a:lnTo>
                  <a:pt x="1341740" y="473498"/>
                </a:lnTo>
                <a:cubicBezTo>
                  <a:pt x="1369106" y="515701"/>
                  <a:pt x="1388057" y="559683"/>
                  <a:pt x="1397649" y="604991"/>
                </a:cubicBezTo>
                <a:lnTo>
                  <a:pt x="1401185" y="638574"/>
                </a:lnTo>
                <a:lnTo>
                  <a:pt x="1404570" y="673892"/>
                </a:lnTo>
                <a:lnTo>
                  <a:pt x="1401183" y="709233"/>
                </a:lnTo>
                <a:lnTo>
                  <a:pt x="1397649" y="742795"/>
                </a:lnTo>
                <a:cubicBezTo>
                  <a:pt x="1388057" y="788103"/>
                  <a:pt x="1369106" y="832085"/>
                  <a:pt x="1341740" y="874288"/>
                </a:cubicBezTo>
                <a:lnTo>
                  <a:pt x="1295346" y="935089"/>
                </a:lnTo>
                <a:lnTo>
                  <a:pt x="1235283" y="995152"/>
                </a:lnTo>
                <a:lnTo>
                  <a:pt x="1235278" y="995156"/>
                </a:lnTo>
                <a:lnTo>
                  <a:pt x="321224" y="1909211"/>
                </a:lnTo>
                <a:lnTo>
                  <a:pt x="376744" y="1838890"/>
                </a:lnTo>
                <a:cubicBezTo>
                  <a:pt x="466373" y="1712651"/>
                  <a:pt x="540652" y="1542640"/>
                  <a:pt x="592523" y="1343570"/>
                </a:cubicBezTo>
                <a:lnTo>
                  <a:pt x="606998" y="1280927"/>
                </a:lnTo>
                <a:lnTo>
                  <a:pt x="606999" y="1280927"/>
                </a:lnTo>
                <a:lnTo>
                  <a:pt x="620901" y="1220758"/>
                </a:lnTo>
                <a:cubicBezTo>
                  <a:pt x="655002" y="1052674"/>
                  <a:pt x="673859" y="867875"/>
                  <a:pt x="673859" y="673893"/>
                </a:cubicBezTo>
                <a:lnTo>
                  <a:pt x="673859" y="673892"/>
                </a:lnTo>
                <a:lnTo>
                  <a:pt x="673859" y="673891"/>
                </a:lnTo>
                <a:lnTo>
                  <a:pt x="660168" y="390749"/>
                </a:lnTo>
                <a:cubicBezTo>
                  <a:pt x="651191" y="299291"/>
                  <a:pt x="637952" y="211070"/>
                  <a:pt x="620901" y="127028"/>
                </a:cubicBezTo>
                <a:close/>
                <a:moveTo>
                  <a:pt x="0" y="0"/>
                </a:moveTo>
                <a:lnTo>
                  <a:pt x="283108" y="13689"/>
                </a:lnTo>
                <a:cubicBezTo>
                  <a:pt x="374566" y="22666"/>
                  <a:pt x="462787" y="35906"/>
                  <a:pt x="546829" y="52956"/>
                </a:cubicBezTo>
                <a:lnTo>
                  <a:pt x="606998" y="66859"/>
                </a:lnTo>
                <a:lnTo>
                  <a:pt x="620900" y="127027"/>
                </a:lnTo>
                <a:cubicBezTo>
                  <a:pt x="637951" y="211069"/>
                  <a:pt x="651190" y="299290"/>
                  <a:pt x="660167" y="390748"/>
                </a:cubicBezTo>
                <a:lnTo>
                  <a:pt x="673858" y="673890"/>
                </a:lnTo>
                <a:lnTo>
                  <a:pt x="660167" y="538078"/>
                </a:lnTo>
                <a:cubicBezTo>
                  <a:pt x="606306" y="274864"/>
                  <a:pt x="398990" y="67549"/>
                  <a:pt x="135776" y="13687"/>
                </a:cubicBez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5547342" y="4269825"/>
            <a:ext cx="655963" cy="482574"/>
          </a:xfrm>
          <a:custGeom>
            <a:avLst/>
            <a:gdLst>
              <a:gd name="connsiteX0" fmla="*/ 673892 w 1909220"/>
              <a:gd name="connsiteY0" fmla="*/ 0 h 1404565"/>
              <a:gd name="connsiteX1" fmla="*/ 709180 w 1909220"/>
              <a:gd name="connsiteY1" fmla="*/ 3382 h 1404565"/>
              <a:gd name="connsiteX2" fmla="*/ 742795 w 1909220"/>
              <a:gd name="connsiteY2" fmla="*/ 6921 h 1404565"/>
              <a:gd name="connsiteX3" fmla="*/ 874288 w 1909220"/>
              <a:gd name="connsiteY3" fmla="*/ 62830 h 1404565"/>
              <a:gd name="connsiteX4" fmla="*/ 935093 w 1909220"/>
              <a:gd name="connsiteY4" fmla="*/ 109227 h 1404565"/>
              <a:gd name="connsiteX5" fmla="*/ 995149 w 1909220"/>
              <a:gd name="connsiteY5" fmla="*/ 169282 h 1404565"/>
              <a:gd name="connsiteX6" fmla="*/ 995153 w 1909220"/>
              <a:gd name="connsiteY6" fmla="*/ 169287 h 1404565"/>
              <a:gd name="connsiteX7" fmla="*/ 1909220 w 1909220"/>
              <a:gd name="connsiteY7" fmla="*/ 1083354 h 1404565"/>
              <a:gd name="connsiteX8" fmla="*/ 1838890 w 1909220"/>
              <a:gd name="connsiteY8" fmla="*/ 1027826 h 1404565"/>
              <a:gd name="connsiteX9" fmla="*/ 1343570 w 1909220"/>
              <a:gd name="connsiteY9" fmla="*/ 812047 h 1404565"/>
              <a:gd name="connsiteX10" fmla="*/ 1280927 w 1909220"/>
              <a:gd name="connsiteY10" fmla="*/ 797573 h 1404565"/>
              <a:gd name="connsiteX11" fmla="*/ 1280927 w 1909220"/>
              <a:gd name="connsiteY11" fmla="*/ 797572 h 1404565"/>
              <a:gd name="connsiteX12" fmla="*/ 1220758 w 1909220"/>
              <a:gd name="connsiteY12" fmla="*/ 783669 h 1404565"/>
              <a:gd name="connsiteX13" fmla="*/ 957037 w 1909220"/>
              <a:gd name="connsiteY13" fmla="*/ 744402 h 1404565"/>
              <a:gd name="connsiteX14" fmla="*/ 673929 w 1909220"/>
              <a:gd name="connsiteY14" fmla="*/ 730713 h 1404565"/>
              <a:gd name="connsiteX15" fmla="*/ 673892 w 1909220"/>
              <a:gd name="connsiteY15" fmla="*/ 730709 h 1404565"/>
              <a:gd name="connsiteX16" fmla="*/ 673853 w 1909220"/>
              <a:gd name="connsiteY16" fmla="*/ 730713 h 1404565"/>
              <a:gd name="connsiteX17" fmla="*/ 673851 w 1909220"/>
              <a:gd name="connsiteY17" fmla="*/ 730713 h 1404565"/>
              <a:gd name="connsiteX18" fmla="*/ 538078 w 1909220"/>
              <a:gd name="connsiteY18" fmla="*/ 744400 h 1404565"/>
              <a:gd name="connsiteX19" fmla="*/ 13687 w 1909220"/>
              <a:gd name="connsiteY19" fmla="*/ 1268791 h 1404565"/>
              <a:gd name="connsiteX20" fmla="*/ 0 w 1909220"/>
              <a:gd name="connsiteY20" fmla="*/ 1404565 h 1404565"/>
              <a:gd name="connsiteX21" fmla="*/ 13689 w 1909220"/>
              <a:gd name="connsiteY21" fmla="*/ 1121461 h 1404565"/>
              <a:gd name="connsiteX22" fmla="*/ 52956 w 1909220"/>
              <a:gd name="connsiteY22" fmla="*/ 857740 h 1404565"/>
              <a:gd name="connsiteX23" fmla="*/ 66859 w 1909220"/>
              <a:gd name="connsiteY23" fmla="*/ 797572 h 1404565"/>
              <a:gd name="connsiteX24" fmla="*/ 66860 w 1909220"/>
              <a:gd name="connsiteY24" fmla="*/ 797572 h 1404565"/>
              <a:gd name="connsiteX25" fmla="*/ 81334 w 1909220"/>
              <a:gd name="connsiteY25" fmla="*/ 734928 h 1404565"/>
              <a:gd name="connsiteX26" fmla="*/ 297113 w 1909220"/>
              <a:gd name="connsiteY26" fmla="*/ 239608 h 1404565"/>
              <a:gd name="connsiteX27" fmla="*/ 352642 w 1909220"/>
              <a:gd name="connsiteY27" fmla="*/ 169277 h 1404565"/>
              <a:gd name="connsiteX28" fmla="*/ 412689 w 1909220"/>
              <a:gd name="connsiteY28" fmla="*/ 109230 h 1404565"/>
              <a:gd name="connsiteX29" fmla="*/ 473498 w 1909220"/>
              <a:gd name="connsiteY29" fmla="*/ 62830 h 1404565"/>
              <a:gd name="connsiteX30" fmla="*/ 604991 w 1909220"/>
              <a:gd name="connsiteY30" fmla="*/ 6921 h 1404565"/>
              <a:gd name="connsiteX31" fmla="*/ 638627 w 1909220"/>
              <a:gd name="connsiteY31" fmla="*/ 3380 h 14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09220" h="1404565">
                <a:moveTo>
                  <a:pt x="673892" y="0"/>
                </a:moveTo>
                <a:lnTo>
                  <a:pt x="709180" y="3382"/>
                </a:lnTo>
                <a:lnTo>
                  <a:pt x="742795" y="6921"/>
                </a:lnTo>
                <a:cubicBezTo>
                  <a:pt x="788104" y="16513"/>
                  <a:pt x="832085" y="35464"/>
                  <a:pt x="874288" y="62830"/>
                </a:cubicBezTo>
                <a:lnTo>
                  <a:pt x="935093" y="109227"/>
                </a:lnTo>
                <a:lnTo>
                  <a:pt x="995149" y="169282"/>
                </a:lnTo>
                <a:lnTo>
                  <a:pt x="995153" y="169287"/>
                </a:lnTo>
                <a:lnTo>
                  <a:pt x="1909220" y="1083354"/>
                </a:lnTo>
                <a:lnTo>
                  <a:pt x="1838890" y="1027826"/>
                </a:lnTo>
                <a:cubicBezTo>
                  <a:pt x="1712651" y="938197"/>
                  <a:pt x="1542640" y="863919"/>
                  <a:pt x="1343570" y="812047"/>
                </a:cubicBezTo>
                <a:lnTo>
                  <a:pt x="1280927" y="797573"/>
                </a:lnTo>
                <a:lnTo>
                  <a:pt x="1280927" y="797572"/>
                </a:lnTo>
                <a:lnTo>
                  <a:pt x="1220758" y="783669"/>
                </a:lnTo>
                <a:cubicBezTo>
                  <a:pt x="1136716" y="766619"/>
                  <a:pt x="1048495" y="753379"/>
                  <a:pt x="957037" y="744402"/>
                </a:cubicBezTo>
                <a:lnTo>
                  <a:pt x="673929" y="730713"/>
                </a:lnTo>
                <a:lnTo>
                  <a:pt x="673892" y="730709"/>
                </a:lnTo>
                <a:lnTo>
                  <a:pt x="673853" y="730713"/>
                </a:lnTo>
                <a:lnTo>
                  <a:pt x="673851" y="730713"/>
                </a:lnTo>
                <a:lnTo>
                  <a:pt x="538078" y="744400"/>
                </a:lnTo>
                <a:cubicBezTo>
                  <a:pt x="274864" y="798262"/>
                  <a:pt x="67549" y="1005577"/>
                  <a:pt x="13687" y="1268791"/>
                </a:cubicBezTo>
                <a:lnTo>
                  <a:pt x="0" y="1404565"/>
                </a:lnTo>
                <a:lnTo>
                  <a:pt x="13689" y="1121461"/>
                </a:lnTo>
                <a:cubicBezTo>
                  <a:pt x="22666" y="1030003"/>
                  <a:pt x="35906" y="941782"/>
                  <a:pt x="52956" y="857740"/>
                </a:cubicBezTo>
                <a:lnTo>
                  <a:pt x="66859" y="797572"/>
                </a:lnTo>
                <a:lnTo>
                  <a:pt x="66860" y="797572"/>
                </a:lnTo>
                <a:lnTo>
                  <a:pt x="81334" y="734928"/>
                </a:lnTo>
                <a:cubicBezTo>
                  <a:pt x="133206" y="535858"/>
                  <a:pt x="207484" y="365847"/>
                  <a:pt x="297113" y="239608"/>
                </a:cubicBezTo>
                <a:lnTo>
                  <a:pt x="352642" y="169277"/>
                </a:lnTo>
                <a:lnTo>
                  <a:pt x="412689" y="109230"/>
                </a:lnTo>
                <a:lnTo>
                  <a:pt x="473498" y="62830"/>
                </a:lnTo>
                <a:cubicBezTo>
                  <a:pt x="515701" y="35464"/>
                  <a:pt x="559683" y="16513"/>
                  <a:pt x="604991" y="6921"/>
                </a:cubicBezTo>
                <a:lnTo>
                  <a:pt x="638627" y="3380"/>
                </a:lnTo>
                <a:close/>
              </a:path>
            </a:pathLst>
          </a:custGeom>
          <a:gradFill flip="none" rotWithShape="1">
            <a:gsLst>
              <a:gs pos="23000">
                <a:srgbClr val="2E3E42"/>
              </a:gs>
              <a:gs pos="78000">
                <a:srgbClr val="80A0A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6203304" y="4642039"/>
            <a:ext cx="20631" cy="20631"/>
          </a:xfrm>
          <a:custGeom>
            <a:avLst/>
            <a:gdLst>
              <a:gd name="connsiteX0" fmla="*/ 0 w 60048"/>
              <a:gd name="connsiteY0" fmla="*/ 0 h 60048"/>
              <a:gd name="connsiteX1" fmla="*/ 43 w 60048"/>
              <a:gd name="connsiteY1" fmla="*/ 34 h 60048"/>
              <a:gd name="connsiteX2" fmla="*/ 59204 w 60048"/>
              <a:gd name="connsiteY2" fmla="*/ 58942 h 60048"/>
              <a:gd name="connsiteX3" fmla="*/ 60048 w 60048"/>
              <a:gd name="connsiteY3" fmla="*/ 60048 h 60048"/>
              <a:gd name="connsiteX4" fmla="*/ 0 w 60048"/>
              <a:gd name="connsiteY4" fmla="*/ 0 h 6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8" h="60048">
                <a:moveTo>
                  <a:pt x="0" y="0"/>
                </a:moveTo>
                <a:lnTo>
                  <a:pt x="43" y="34"/>
                </a:lnTo>
                <a:cubicBezTo>
                  <a:pt x="21671" y="19132"/>
                  <a:pt x="41431" y="38786"/>
                  <a:pt x="59204" y="58942"/>
                </a:cubicBezTo>
                <a:lnTo>
                  <a:pt x="60048" y="6004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5333816" y="4642040"/>
            <a:ext cx="20628" cy="20628"/>
          </a:xfrm>
          <a:custGeom>
            <a:avLst/>
            <a:gdLst>
              <a:gd name="connsiteX0" fmla="*/ 60040 w 60040"/>
              <a:gd name="connsiteY0" fmla="*/ 0 h 60040"/>
              <a:gd name="connsiteX1" fmla="*/ 0 w 60040"/>
              <a:gd name="connsiteY1" fmla="*/ 60040 h 60040"/>
              <a:gd name="connsiteX2" fmla="*/ 841 w 60040"/>
              <a:gd name="connsiteY2" fmla="*/ 58938 h 60040"/>
              <a:gd name="connsiteX3" fmla="*/ 60002 w 60040"/>
              <a:gd name="connsiteY3" fmla="*/ 30 h 60040"/>
              <a:gd name="connsiteX4" fmla="*/ 60040 w 60040"/>
              <a:gd name="connsiteY4" fmla="*/ 0 h 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0" h="60040">
                <a:moveTo>
                  <a:pt x="60040" y="0"/>
                </a:moveTo>
                <a:lnTo>
                  <a:pt x="0" y="60040"/>
                </a:lnTo>
                <a:lnTo>
                  <a:pt x="841" y="58938"/>
                </a:lnTo>
                <a:cubicBezTo>
                  <a:pt x="18614" y="38782"/>
                  <a:pt x="38374" y="19128"/>
                  <a:pt x="60002" y="30"/>
                </a:cubicBezTo>
                <a:lnTo>
                  <a:pt x="60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>
            <a:off x="5297448" y="4662669"/>
            <a:ext cx="36369" cy="77628"/>
          </a:xfrm>
          <a:custGeom>
            <a:avLst/>
            <a:gdLst>
              <a:gd name="connsiteX0" fmla="*/ 105853 w 105853"/>
              <a:gd name="connsiteY0" fmla="*/ 0 h 225942"/>
              <a:gd name="connsiteX1" fmla="*/ 59450 w 105853"/>
              <a:gd name="connsiteY1" fmla="*/ 60813 h 225942"/>
              <a:gd name="connsiteX2" fmla="*/ 3541 w 105853"/>
              <a:gd name="connsiteY2" fmla="*/ 192306 h 225942"/>
              <a:gd name="connsiteX3" fmla="*/ 0 w 105853"/>
              <a:gd name="connsiteY3" fmla="*/ 225942 h 225942"/>
              <a:gd name="connsiteX4" fmla="*/ 3336 w 105853"/>
              <a:gd name="connsiteY4" fmla="*/ 191132 h 225942"/>
              <a:gd name="connsiteX5" fmla="*/ 104081 w 105853"/>
              <a:gd name="connsiteY5" fmla="*/ 1772 h 225942"/>
              <a:gd name="connsiteX6" fmla="*/ 105853 w 105853"/>
              <a:gd name="connsiteY6" fmla="*/ 0 h 22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3" h="225942">
                <a:moveTo>
                  <a:pt x="105853" y="0"/>
                </a:moveTo>
                <a:lnTo>
                  <a:pt x="59450" y="60813"/>
                </a:lnTo>
                <a:cubicBezTo>
                  <a:pt x="32084" y="103016"/>
                  <a:pt x="13133" y="146998"/>
                  <a:pt x="3541" y="192306"/>
                </a:cubicBezTo>
                <a:lnTo>
                  <a:pt x="0" y="225942"/>
                </a:lnTo>
                <a:lnTo>
                  <a:pt x="3336" y="191132"/>
                </a:lnTo>
                <a:cubicBezTo>
                  <a:pt x="16768" y="121753"/>
                  <a:pt x="50350" y="55503"/>
                  <a:pt x="104081" y="1772"/>
                </a:cubicBezTo>
                <a:lnTo>
                  <a:pt x="1058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>
            <a:off x="6223935" y="4662670"/>
            <a:ext cx="36366" cy="77608"/>
          </a:xfrm>
          <a:custGeom>
            <a:avLst/>
            <a:gdLst>
              <a:gd name="connsiteX0" fmla="*/ 0 w 105845"/>
              <a:gd name="connsiteY0" fmla="*/ 0 h 225885"/>
              <a:gd name="connsiteX1" fmla="*/ 1768 w 105845"/>
              <a:gd name="connsiteY1" fmla="*/ 1768 h 225885"/>
              <a:gd name="connsiteX2" fmla="*/ 102513 w 105845"/>
              <a:gd name="connsiteY2" fmla="*/ 191128 h 225885"/>
              <a:gd name="connsiteX3" fmla="*/ 105845 w 105845"/>
              <a:gd name="connsiteY3" fmla="*/ 225885 h 225885"/>
              <a:gd name="connsiteX4" fmla="*/ 102309 w 105845"/>
              <a:gd name="connsiteY4" fmla="*/ 192302 h 225885"/>
              <a:gd name="connsiteX5" fmla="*/ 46400 w 105845"/>
              <a:gd name="connsiteY5" fmla="*/ 60809 h 225885"/>
              <a:gd name="connsiteX6" fmla="*/ 0 w 105845"/>
              <a:gd name="connsiteY6" fmla="*/ 0 h 22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885">
                <a:moveTo>
                  <a:pt x="0" y="0"/>
                </a:moveTo>
                <a:lnTo>
                  <a:pt x="1768" y="1768"/>
                </a:lnTo>
                <a:cubicBezTo>
                  <a:pt x="55499" y="55499"/>
                  <a:pt x="89081" y="121749"/>
                  <a:pt x="102513" y="191128"/>
                </a:cubicBezTo>
                <a:lnTo>
                  <a:pt x="105845" y="225885"/>
                </a:lnTo>
                <a:lnTo>
                  <a:pt x="102309" y="192302"/>
                </a:lnTo>
                <a:cubicBezTo>
                  <a:pt x="92717" y="146994"/>
                  <a:pt x="73766" y="103012"/>
                  <a:pt x="46400" y="6080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>
            <a:off x="6260300" y="4740278"/>
            <a:ext cx="1278" cy="24276"/>
          </a:xfrm>
          <a:custGeom>
            <a:avLst/>
            <a:gdLst>
              <a:gd name="connsiteX0" fmla="*/ 2 w 3720"/>
              <a:gd name="connsiteY0" fmla="*/ 0 h 70659"/>
              <a:gd name="connsiteX1" fmla="*/ 3720 w 3720"/>
              <a:gd name="connsiteY1" fmla="*/ 35319 h 70659"/>
              <a:gd name="connsiteX2" fmla="*/ 0 w 3720"/>
              <a:gd name="connsiteY2" fmla="*/ 70659 h 70659"/>
              <a:gd name="connsiteX3" fmla="*/ 3387 w 3720"/>
              <a:gd name="connsiteY3" fmla="*/ 35318 h 70659"/>
              <a:gd name="connsiteX4" fmla="*/ 2 w 3720"/>
              <a:gd name="connsiteY4" fmla="*/ 0 h 7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0" h="70659">
                <a:moveTo>
                  <a:pt x="2" y="0"/>
                </a:moveTo>
                <a:lnTo>
                  <a:pt x="3720" y="35319"/>
                </a:lnTo>
                <a:lnTo>
                  <a:pt x="0" y="70659"/>
                </a:lnTo>
                <a:lnTo>
                  <a:pt x="3387" y="35318"/>
                </a:lnTo>
                <a:lnTo>
                  <a:pt x="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>
            <a:off x="5296172" y="4740296"/>
            <a:ext cx="1276" cy="24240"/>
          </a:xfrm>
          <a:custGeom>
            <a:avLst/>
            <a:gdLst>
              <a:gd name="connsiteX0" fmla="*/ 3713 w 3715"/>
              <a:gd name="connsiteY0" fmla="*/ 0 h 70552"/>
              <a:gd name="connsiteX1" fmla="*/ 333 w 3715"/>
              <a:gd name="connsiteY1" fmla="*/ 35265 h 70552"/>
              <a:gd name="connsiteX2" fmla="*/ 3715 w 3715"/>
              <a:gd name="connsiteY2" fmla="*/ 70552 h 70552"/>
              <a:gd name="connsiteX3" fmla="*/ 0 w 3715"/>
              <a:gd name="connsiteY3" fmla="*/ 35266 h 70552"/>
              <a:gd name="connsiteX4" fmla="*/ 3713 w 3715"/>
              <a:gd name="connsiteY4" fmla="*/ 0 h 7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" h="70552">
                <a:moveTo>
                  <a:pt x="3713" y="0"/>
                </a:moveTo>
                <a:lnTo>
                  <a:pt x="333" y="35265"/>
                </a:lnTo>
                <a:lnTo>
                  <a:pt x="3715" y="70552"/>
                </a:lnTo>
                <a:lnTo>
                  <a:pt x="0" y="35266"/>
                </a:lnTo>
                <a:lnTo>
                  <a:pt x="371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олилиния 101"/>
          <p:cNvSpPr/>
          <p:nvPr/>
        </p:nvSpPr>
        <p:spPr>
          <a:xfrm>
            <a:off x="5354447" y="4752413"/>
            <a:ext cx="655961" cy="482588"/>
          </a:xfrm>
          <a:custGeom>
            <a:avLst/>
            <a:gdLst>
              <a:gd name="connsiteX0" fmla="*/ 628291 w 1909217"/>
              <a:gd name="connsiteY0" fmla="*/ 607035 h 1404606"/>
              <a:gd name="connsiteX1" fmla="*/ 688459 w 1909217"/>
              <a:gd name="connsiteY1" fmla="*/ 620937 h 1404606"/>
              <a:gd name="connsiteX2" fmla="*/ 952180 w 1909217"/>
              <a:gd name="connsiteY2" fmla="*/ 660204 h 1404606"/>
              <a:gd name="connsiteX3" fmla="*/ 1235322 w 1909217"/>
              <a:gd name="connsiteY3" fmla="*/ 673895 h 1404606"/>
              <a:gd name="connsiteX4" fmla="*/ 1235323 w 1909217"/>
              <a:gd name="connsiteY4" fmla="*/ 673895 h 1404606"/>
              <a:gd name="connsiteX5" fmla="*/ 1235324 w 1909217"/>
              <a:gd name="connsiteY5" fmla="*/ 673895 h 1404606"/>
              <a:gd name="connsiteX6" fmla="*/ 1782189 w 1909217"/>
              <a:gd name="connsiteY6" fmla="*/ 620937 h 1404606"/>
              <a:gd name="connsiteX7" fmla="*/ 1842358 w 1909217"/>
              <a:gd name="connsiteY7" fmla="*/ 607035 h 1404606"/>
              <a:gd name="connsiteX8" fmla="*/ 1827883 w 1909217"/>
              <a:gd name="connsiteY8" fmla="*/ 669678 h 1404606"/>
              <a:gd name="connsiteX9" fmla="*/ 1612104 w 1909217"/>
              <a:gd name="connsiteY9" fmla="*/ 1164998 h 1404606"/>
              <a:gd name="connsiteX10" fmla="*/ 1556584 w 1909217"/>
              <a:gd name="connsiteY10" fmla="*/ 1235319 h 1404606"/>
              <a:gd name="connsiteX11" fmla="*/ 1496520 w 1909217"/>
              <a:gd name="connsiteY11" fmla="*/ 1295382 h 1404606"/>
              <a:gd name="connsiteX12" fmla="*/ 1435719 w 1909217"/>
              <a:gd name="connsiteY12" fmla="*/ 1341776 h 1404606"/>
              <a:gd name="connsiteX13" fmla="*/ 1304226 w 1909217"/>
              <a:gd name="connsiteY13" fmla="*/ 1397685 h 1404606"/>
              <a:gd name="connsiteX14" fmla="*/ 1270664 w 1909217"/>
              <a:gd name="connsiteY14" fmla="*/ 1401219 h 1404606"/>
              <a:gd name="connsiteX15" fmla="*/ 1235323 w 1909217"/>
              <a:gd name="connsiteY15" fmla="*/ 1404606 h 1404606"/>
              <a:gd name="connsiteX16" fmla="*/ 1200005 w 1909217"/>
              <a:gd name="connsiteY16" fmla="*/ 1401221 h 1404606"/>
              <a:gd name="connsiteX17" fmla="*/ 1166422 w 1909217"/>
              <a:gd name="connsiteY17" fmla="*/ 1397685 h 1404606"/>
              <a:gd name="connsiteX18" fmla="*/ 1034929 w 1909217"/>
              <a:gd name="connsiteY18" fmla="*/ 1341776 h 1404606"/>
              <a:gd name="connsiteX19" fmla="*/ 974124 w 1909217"/>
              <a:gd name="connsiteY19" fmla="*/ 1295379 h 1404606"/>
              <a:gd name="connsiteX20" fmla="*/ 914069 w 1909217"/>
              <a:gd name="connsiteY20" fmla="*/ 1235324 h 1404606"/>
              <a:gd name="connsiteX21" fmla="*/ 858544 w 1909217"/>
              <a:gd name="connsiteY21" fmla="*/ 1164998 h 1404606"/>
              <a:gd name="connsiteX22" fmla="*/ 642765 w 1909217"/>
              <a:gd name="connsiteY22" fmla="*/ 669678 h 1404606"/>
              <a:gd name="connsiteX23" fmla="*/ 0 w 1909217"/>
              <a:gd name="connsiteY23" fmla="*/ 321257 h 1404606"/>
              <a:gd name="connsiteX24" fmla="*/ 70326 w 1909217"/>
              <a:gd name="connsiteY24" fmla="*/ 376781 h 1404606"/>
              <a:gd name="connsiteX25" fmla="*/ 565646 w 1909217"/>
              <a:gd name="connsiteY25" fmla="*/ 592560 h 1404606"/>
              <a:gd name="connsiteX26" fmla="*/ 628290 w 1909217"/>
              <a:gd name="connsiteY26" fmla="*/ 607035 h 1404606"/>
              <a:gd name="connsiteX27" fmla="*/ 642764 w 1909217"/>
              <a:gd name="connsiteY27" fmla="*/ 669678 h 1404606"/>
              <a:gd name="connsiteX28" fmla="*/ 858543 w 1909217"/>
              <a:gd name="connsiteY28" fmla="*/ 1164998 h 1404606"/>
              <a:gd name="connsiteX29" fmla="*/ 914068 w 1909217"/>
              <a:gd name="connsiteY29" fmla="*/ 1235324 h 1404606"/>
              <a:gd name="connsiteX30" fmla="*/ 1909217 w 1909217"/>
              <a:gd name="connsiteY30" fmla="*/ 0 h 1404606"/>
              <a:gd name="connsiteX31" fmla="*/ 1909217 w 1909217"/>
              <a:gd name="connsiteY31" fmla="*/ 1 h 1404606"/>
              <a:gd name="connsiteX32" fmla="*/ 1856259 w 1909217"/>
              <a:gd name="connsiteY32" fmla="*/ 546866 h 1404606"/>
              <a:gd name="connsiteX33" fmla="*/ 1842357 w 1909217"/>
              <a:gd name="connsiteY33" fmla="*/ 607035 h 1404606"/>
              <a:gd name="connsiteX34" fmla="*/ 1782188 w 1909217"/>
              <a:gd name="connsiteY34" fmla="*/ 620937 h 1404606"/>
              <a:gd name="connsiteX35" fmla="*/ 1235323 w 1909217"/>
              <a:gd name="connsiteY35" fmla="*/ 673895 h 1404606"/>
              <a:gd name="connsiteX36" fmla="*/ 1371135 w 1909217"/>
              <a:gd name="connsiteY36" fmla="*/ 660204 h 1404606"/>
              <a:gd name="connsiteX37" fmla="*/ 1895526 w 1909217"/>
              <a:gd name="connsiteY37" fmla="*/ 135813 h 140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9217" h="1404606">
                <a:moveTo>
                  <a:pt x="628291" y="607035"/>
                </a:moveTo>
                <a:lnTo>
                  <a:pt x="688459" y="620937"/>
                </a:lnTo>
                <a:cubicBezTo>
                  <a:pt x="772501" y="637988"/>
                  <a:pt x="860722" y="651227"/>
                  <a:pt x="952180" y="660204"/>
                </a:cubicBezTo>
                <a:lnTo>
                  <a:pt x="1235322" y="673895"/>
                </a:lnTo>
                <a:lnTo>
                  <a:pt x="1235323" y="673895"/>
                </a:lnTo>
                <a:lnTo>
                  <a:pt x="1235324" y="673895"/>
                </a:lnTo>
                <a:cubicBezTo>
                  <a:pt x="1429306" y="673895"/>
                  <a:pt x="1614105" y="655038"/>
                  <a:pt x="1782189" y="620937"/>
                </a:cubicBezTo>
                <a:lnTo>
                  <a:pt x="1842358" y="607035"/>
                </a:lnTo>
                <a:lnTo>
                  <a:pt x="1827883" y="669678"/>
                </a:lnTo>
                <a:cubicBezTo>
                  <a:pt x="1776012" y="868748"/>
                  <a:pt x="1701733" y="1038759"/>
                  <a:pt x="1612104" y="1164998"/>
                </a:cubicBezTo>
                <a:lnTo>
                  <a:pt x="1556584" y="1235319"/>
                </a:lnTo>
                <a:lnTo>
                  <a:pt x="1496520" y="1295382"/>
                </a:lnTo>
                <a:lnTo>
                  <a:pt x="1435719" y="1341776"/>
                </a:lnTo>
                <a:cubicBezTo>
                  <a:pt x="1393516" y="1369142"/>
                  <a:pt x="1349535" y="1388093"/>
                  <a:pt x="1304226" y="1397685"/>
                </a:cubicBezTo>
                <a:lnTo>
                  <a:pt x="1270664" y="1401219"/>
                </a:lnTo>
                <a:lnTo>
                  <a:pt x="1235323" y="1404606"/>
                </a:lnTo>
                <a:lnTo>
                  <a:pt x="1200005" y="1401221"/>
                </a:lnTo>
                <a:lnTo>
                  <a:pt x="1166422" y="1397685"/>
                </a:lnTo>
                <a:cubicBezTo>
                  <a:pt x="1121114" y="1388093"/>
                  <a:pt x="1077132" y="1369142"/>
                  <a:pt x="1034929" y="1341776"/>
                </a:cubicBezTo>
                <a:lnTo>
                  <a:pt x="974124" y="1295379"/>
                </a:lnTo>
                <a:lnTo>
                  <a:pt x="914069" y="1235324"/>
                </a:lnTo>
                <a:lnTo>
                  <a:pt x="858544" y="1164998"/>
                </a:lnTo>
                <a:cubicBezTo>
                  <a:pt x="768915" y="1038759"/>
                  <a:pt x="694637" y="868748"/>
                  <a:pt x="642765" y="669678"/>
                </a:cubicBezTo>
                <a:close/>
                <a:moveTo>
                  <a:pt x="0" y="321257"/>
                </a:moveTo>
                <a:lnTo>
                  <a:pt x="70326" y="376781"/>
                </a:lnTo>
                <a:cubicBezTo>
                  <a:pt x="196565" y="466410"/>
                  <a:pt x="366576" y="540688"/>
                  <a:pt x="565646" y="592560"/>
                </a:cubicBezTo>
                <a:lnTo>
                  <a:pt x="628290" y="607035"/>
                </a:lnTo>
                <a:lnTo>
                  <a:pt x="642764" y="669678"/>
                </a:lnTo>
                <a:cubicBezTo>
                  <a:pt x="694636" y="868748"/>
                  <a:pt x="768914" y="1038759"/>
                  <a:pt x="858543" y="1164998"/>
                </a:cubicBezTo>
                <a:lnTo>
                  <a:pt x="914068" y="1235324"/>
                </a:lnTo>
                <a:close/>
                <a:moveTo>
                  <a:pt x="1909217" y="0"/>
                </a:moveTo>
                <a:lnTo>
                  <a:pt x="1909217" y="1"/>
                </a:lnTo>
                <a:cubicBezTo>
                  <a:pt x="1909217" y="193983"/>
                  <a:pt x="1890360" y="378782"/>
                  <a:pt x="1856259" y="546866"/>
                </a:cubicBezTo>
                <a:lnTo>
                  <a:pt x="1842357" y="607035"/>
                </a:lnTo>
                <a:lnTo>
                  <a:pt x="1782188" y="620937"/>
                </a:lnTo>
                <a:cubicBezTo>
                  <a:pt x="1614104" y="655038"/>
                  <a:pt x="1429305" y="673895"/>
                  <a:pt x="1235323" y="673895"/>
                </a:cubicBezTo>
                <a:lnTo>
                  <a:pt x="1371135" y="660204"/>
                </a:lnTo>
                <a:cubicBezTo>
                  <a:pt x="1634349" y="606343"/>
                  <a:pt x="1841665" y="399027"/>
                  <a:pt x="1895526" y="135813"/>
                </a:cubicBezTo>
                <a:close/>
              </a:path>
            </a:pathLst>
          </a:custGeom>
          <a:gradFill flip="none" rotWithShape="1">
            <a:gsLst>
              <a:gs pos="23000">
                <a:srgbClr val="2E3E42"/>
              </a:gs>
              <a:gs pos="78000">
                <a:srgbClr val="80A0A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олилиния 102"/>
          <p:cNvSpPr/>
          <p:nvPr/>
        </p:nvSpPr>
        <p:spPr>
          <a:xfrm>
            <a:off x="5296286" y="4327984"/>
            <a:ext cx="482588" cy="655961"/>
          </a:xfrm>
          <a:custGeom>
            <a:avLst/>
            <a:gdLst>
              <a:gd name="connsiteX0" fmla="*/ 730713 w 1404603"/>
              <a:gd name="connsiteY0" fmla="*/ 1235364 h 1909222"/>
              <a:gd name="connsiteX1" fmla="*/ 744400 w 1404603"/>
              <a:gd name="connsiteY1" fmla="*/ 1371140 h 1909222"/>
              <a:gd name="connsiteX2" fmla="*/ 1268791 w 1404603"/>
              <a:gd name="connsiteY2" fmla="*/ 1895531 h 1909222"/>
              <a:gd name="connsiteX3" fmla="*/ 1404603 w 1404603"/>
              <a:gd name="connsiteY3" fmla="*/ 1909222 h 1909222"/>
              <a:gd name="connsiteX4" fmla="*/ 1121461 w 1404603"/>
              <a:gd name="connsiteY4" fmla="*/ 1895531 h 1909222"/>
              <a:gd name="connsiteX5" fmla="*/ 857740 w 1404603"/>
              <a:gd name="connsiteY5" fmla="*/ 1856264 h 1909222"/>
              <a:gd name="connsiteX6" fmla="*/ 797572 w 1404603"/>
              <a:gd name="connsiteY6" fmla="*/ 1842362 h 1909222"/>
              <a:gd name="connsiteX7" fmla="*/ 783669 w 1404603"/>
              <a:gd name="connsiteY7" fmla="*/ 1782193 h 1909222"/>
              <a:gd name="connsiteX8" fmla="*/ 744402 w 1404603"/>
              <a:gd name="connsiteY8" fmla="*/ 1518472 h 1909222"/>
              <a:gd name="connsiteX9" fmla="*/ 797572 w 1404603"/>
              <a:gd name="connsiteY9" fmla="*/ 628296 h 1909222"/>
              <a:gd name="connsiteX10" fmla="*/ 783669 w 1404603"/>
              <a:gd name="connsiteY10" fmla="*/ 688464 h 1909222"/>
              <a:gd name="connsiteX11" fmla="*/ 744402 w 1404603"/>
              <a:gd name="connsiteY11" fmla="*/ 952185 h 1909222"/>
              <a:gd name="connsiteX12" fmla="*/ 730713 w 1404603"/>
              <a:gd name="connsiteY12" fmla="*/ 1235289 h 1909222"/>
              <a:gd name="connsiteX13" fmla="*/ 730709 w 1404603"/>
              <a:gd name="connsiteY13" fmla="*/ 1235328 h 1909222"/>
              <a:gd name="connsiteX14" fmla="*/ 730713 w 1404603"/>
              <a:gd name="connsiteY14" fmla="*/ 1235365 h 1909222"/>
              <a:gd name="connsiteX15" fmla="*/ 744402 w 1404603"/>
              <a:gd name="connsiteY15" fmla="*/ 1518473 h 1909222"/>
              <a:gd name="connsiteX16" fmla="*/ 783669 w 1404603"/>
              <a:gd name="connsiteY16" fmla="*/ 1782194 h 1909222"/>
              <a:gd name="connsiteX17" fmla="*/ 797572 w 1404603"/>
              <a:gd name="connsiteY17" fmla="*/ 1842363 h 1909222"/>
              <a:gd name="connsiteX18" fmla="*/ 734928 w 1404603"/>
              <a:gd name="connsiteY18" fmla="*/ 1827888 h 1909222"/>
              <a:gd name="connsiteX19" fmla="*/ 239608 w 1404603"/>
              <a:gd name="connsiteY19" fmla="*/ 1612109 h 1909222"/>
              <a:gd name="connsiteX20" fmla="*/ 169282 w 1404603"/>
              <a:gd name="connsiteY20" fmla="*/ 1556585 h 1909222"/>
              <a:gd name="connsiteX21" fmla="*/ 109227 w 1404603"/>
              <a:gd name="connsiteY21" fmla="*/ 1496529 h 1909222"/>
              <a:gd name="connsiteX22" fmla="*/ 62830 w 1404603"/>
              <a:gd name="connsiteY22" fmla="*/ 1435724 h 1909222"/>
              <a:gd name="connsiteX23" fmla="*/ 6921 w 1404603"/>
              <a:gd name="connsiteY23" fmla="*/ 1304231 h 1909222"/>
              <a:gd name="connsiteX24" fmla="*/ 3382 w 1404603"/>
              <a:gd name="connsiteY24" fmla="*/ 1270615 h 1909222"/>
              <a:gd name="connsiteX25" fmla="*/ 0 w 1404603"/>
              <a:gd name="connsiteY25" fmla="*/ 1235328 h 1909222"/>
              <a:gd name="connsiteX26" fmla="*/ 3380 w 1404603"/>
              <a:gd name="connsiteY26" fmla="*/ 1200063 h 1909222"/>
              <a:gd name="connsiteX27" fmla="*/ 6921 w 1404603"/>
              <a:gd name="connsiteY27" fmla="*/ 1166427 h 1909222"/>
              <a:gd name="connsiteX28" fmla="*/ 62830 w 1404603"/>
              <a:gd name="connsiteY28" fmla="*/ 1034934 h 1909222"/>
              <a:gd name="connsiteX29" fmla="*/ 109233 w 1404603"/>
              <a:gd name="connsiteY29" fmla="*/ 974121 h 1909222"/>
              <a:gd name="connsiteX30" fmla="*/ 169273 w 1404603"/>
              <a:gd name="connsiteY30" fmla="*/ 914081 h 1909222"/>
              <a:gd name="connsiteX31" fmla="*/ 239608 w 1404603"/>
              <a:gd name="connsiteY31" fmla="*/ 858549 h 1909222"/>
              <a:gd name="connsiteX32" fmla="*/ 734928 w 1404603"/>
              <a:gd name="connsiteY32" fmla="*/ 642770 h 1909222"/>
              <a:gd name="connsiteX33" fmla="*/ 1083355 w 1404603"/>
              <a:gd name="connsiteY33" fmla="*/ 0 h 1909222"/>
              <a:gd name="connsiteX34" fmla="*/ 1027826 w 1404603"/>
              <a:gd name="connsiteY34" fmla="*/ 70331 h 1909222"/>
              <a:gd name="connsiteX35" fmla="*/ 812047 w 1404603"/>
              <a:gd name="connsiteY35" fmla="*/ 565651 h 1909222"/>
              <a:gd name="connsiteX36" fmla="*/ 797573 w 1404603"/>
              <a:gd name="connsiteY36" fmla="*/ 628295 h 1909222"/>
              <a:gd name="connsiteX37" fmla="*/ 734929 w 1404603"/>
              <a:gd name="connsiteY37" fmla="*/ 642769 h 1909222"/>
              <a:gd name="connsiteX38" fmla="*/ 239609 w 1404603"/>
              <a:gd name="connsiteY38" fmla="*/ 858548 h 1909222"/>
              <a:gd name="connsiteX39" fmla="*/ 169274 w 1404603"/>
              <a:gd name="connsiteY39" fmla="*/ 914080 h 190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04603" h="1909222">
                <a:moveTo>
                  <a:pt x="730713" y="1235364"/>
                </a:moveTo>
                <a:lnTo>
                  <a:pt x="744400" y="1371140"/>
                </a:lnTo>
                <a:cubicBezTo>
                  <a:pt x="798262" y="1634354"/>
                  <a:pt x="1005577" y="1841670"/>
                  <a:pt x="1268791" y="1895531"/>
                </a:cubicBezTo>
                <a:lnTo>
                  <a:pt x="1404603" y="1909222"/>
                </a:lnTo>
                <a:lnTo>
                  <a:pt x="1121461" y="1895531"/>
                </a:lnTo>
                <a:cubicBezTo>
                  <a:pt x="1030003" y="1886554"/>
                  <a:pt x="941782" y="1873315"/>
                  <a:pt x="857740" y="1856264"/>
                </a:cubicBezTo>
                <a:lnTo>
                  <a:pt x="797572" y="1842362"/>
                </a:lnTo>
                <a:lnTo>
                  <a:pt x="783669" y="1782193"/>
                </a:lnTo>
                <a:cubicBezTo>
                  <a:pt x="766619" y="1698151"/>
                  <a:pt x="753379" y="1609930"/>
                  <a:pt x="744402" y="1518472"/>
                </a:cubicBezTo>
                <a:close/>
                <a:moveTo>
                  <a:pt x="797572" y="628296"/>
                </a:moveTo>
                <a:lnTo>
                  <a:pt x="783669" y="688464"/>
                </a:lnTo>
                <a:cubicBezTo>
                  <a:pt x="766619" y="772506"/>
                  <a:pt x="753379" y="860727"/>
                  <a:pt x="744402" y="952185"/>
                </a:cubicBezTo>
                <a:lnTo>
                  <a:pt x="730713" y="1235289"/>
                </a:lnTo>
                <a:lnTo>
                  <a:pt x="730709" y="1235328"/>
                </a:lnTo>
                <a:lnTo>
                  <a:pt x="730713" y="1235365"/>
                </a:lnTo>
                <a:lnTo>
                  <a:pt x="744402" y="1518473"/>
                </a:lnTo>
                <a:cubicBezTo>
                  <a:pt x="753379" y="1609931"/>
                  <a:pt x="766619" y="1698152"/>
                  <a:pt x="783669" y="1782194"/>
                </a:cubicBezTo>
                <a:lnTo>
                  <a:pt x="797572" y="1842363"/>
                </a:lnTo>
                <a:lnTo>
                  <a:pt x="734928" y="1827888"/>
                </a:lnTo>
                <a:cubicBezTo>
                  <a:pt x="535858" y="1776016"/>
                  <a:pt x="365847" y="1701738"/>
                  <a:pt x="239608" y="1612109"/>
                </a:cubicBezTo>
                <a:lnTo>
                  <a:pt x="169282" y="1556585"/>
                </a:lnTo>
                <a:lnTo>
                  <a:pt x="109227" y="1496529"/>
                </a:lnTo>
                <a:lnTo>
                  <a:pt x="62830" y="1435724"/>
                </a:lnTo>
                <a:cubicBezTo>
                  <a:pt x="35464" y="1393521"/>
                  <a:pt x="16513" y="1349539"/>
                  <a:pt x="6921" y="1304231"/>
                </a:cubicBezTo>
                <a:lnTo>
                  <a:pt x="3382" y="1270615"/>
                </a:lnTo>
                <a:lnTo>
                  <a:pt x="0" y="1235328"/>
                </a:lnTo>
                <a:lnTo>
                  <a:pt x="3380" y="1200063"/>
                </a:lnTo>
                <a:lnTo>
                  <a:pt x="6921" y="1166427"/>
                </a:lnTo>
                <a:cubicBezTo>
                  <a:pt x="16513" y="1121119"/>
                  <a:pt x="35464" y="1077137"/>
                  <a:pt x="62830" y="1034934"/>
                </a:cubicBezTo>
                <a:lnTo>
                  <a:pt x="109233" y="974121"/>
                </a:lnTo>
                <a:lnTo>
                  <a:pt x="169273" y="914081"/>
                </a:lnTo>
                <a:lnTo>
                  <a:pt x="239608" y="858549"/>
                </a:lnTo>
                <a:cubicBezTo>
                  <a:pt x="365847" y="768920"/>
                  <a:pt x="535858" y="694642"/>
                  <a:pt x="734928" y="642770"/>
                </a:cubicBezTo>
                <a:close/>
                <a:moveTo>
                  <a:pt x="1083355" y="0"/>
                </a:moveTo>
                <a:lnTo>
                  <a:pt x="1027826" y="70331"/>
                </a:lnTo>
                <a:cubicBezTo>
                  <a:pt x="938197" y="196570"/>
                  <a:pt x="863919" y="366581"/>
                  <a:pt x="812047" y="565651"/>
                </a:cubicBezTo>
                <a:lnTo>
                  <a:pt x="797573" y="628295"/>
                </a:lnTo>
                <a:lnTo>
                  <a:pt x="734929" y="642769"/>
                </a:lnTo>
                <a:cubicBezTo>
                  <a:pt x="535859" y="694641"/>
                  <a:pt x="365848" y="768919"/>
                  <a:pt x="239609" y="858548"/>
                </a:cubicBezTo>
                <a:lnTo>
                  <a:pt x="169274" y="914080"/>
                </a:lnTo>
                <a:close/>
              </a:path>
            </a:pathLst>
          </a:cu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78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олилиния 103"/>
          <p:cNvSpPr/>
          <p:nvPr/>
        </p:nvSpPr>
        <p:spPr>
          <a:xfrm>
            <a:off x="5297448" y="4764537"/>
            <a:ext cx="36366" cy="77619"/>
          </a:xfrm>
          <a:custGeom>
            <a:avLst/>
            <a:gdLst>
              <a:gd name="connsiteX0" fmla="*/ 0 w 105845"/>
              <a:gd name="connsiteY0" fmla="*/ 0 h 225914"/>
              <a:gd name="connsiteX1" fmla="*/ 3539 w 105845"/>
              <a:gd name="connsiteY1" fmla="*/ 33616 h 225914"/>
              <a:gd name="connsiteX2" fmla="*/ 59448 w 105845"/>
              <a:gd name="connsiteY2" fmla="*/ 165109 h 225914"/>
              <a:gd name="connsiteX3" fmla="*/ 105845 w 105845"/>
              <a:gd name="connsiteY3" fmla="*/ 225914 h 225914"/>
              <a:gd name="connsiteX4" fmla="*/ 104079 w 105845"/>
              <a:gd name="connsiteY4" fmla="*/ 224148 h 225914"/>
              <a:gd name="connsiteX5" fmla="*/ 3334 w 105845"/>
              <a:gd name="connsiteY5" fmla="*/ 34788 h 225914"/>
              <a:gd name="connsiteX6" fmla="*/ 0 w 105845"/>
              <a:gd name="connsiteY6" fmla="*/ 0 h 22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45" h="225914">
                <a:moveTo>
                  <a:pt x="0" y="0"/>
                </a:moveTo>
                <a:lnTo>
                  <a:pt x="3539" y="33616"/>
                </a:lnTo>
                <a:cubicBezTo>
                  <a:pt x="13131" y="78924"/>
                  <a:pt x="32082" y="122906"/>
                  <a:pt x="59448" y="165109"/>
                </a:cubicBezTo>
                <a:lnTo>
                  <a:pt x="105845" y="225914"/>
                </a:lnTo>
                <a:lnTo>
                  <a:pt x="104079" y="224148"/>
                </a:lnTo>
                <a:cubicBezTo>
                  <a:pt x="50348" y="170417"/>
                  <a:pt x="16766" y="104168"/>
                  <a:pt x="3334" y="347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олилиния 104"/>
          <p:cNvSpPr/>
          <p:nvPr/>
        </p:nvSpPr>
        <p:spPr>
          <a:xfrm>
            <a:off x="6223937" y="4764555"/>
            <a:ext cx="36363" cy="77599"/>
          </a:xfrm>
          <a:custGeom>
            <a:avLst/>
            <a:gdLst>
              <a:gd name="connsiteX0" fmla="*/ 105837 w 105837"/>
              <a:gd name="connsiteY0" fmla="*/ 0 h 225856"/>
              <a:gd name="connsiteX1" fmla="*/ 102507 w 105837"/>
              <a:gd name="connsiteY1" fmla="*/ 34734 h 225856"/>
              <a:gd name="connsiteX2" fmla="*/ 1762 w 105837"/>
              <a:gd name="connsiteY2" fmla="*/ 224094 h 225856"/>
              <a:gd name="connsiteX3" fmla="*/ 0 w 105837"/>
              <a:gd name="connsiteY3" fmla="*/ 225856 h 225856"/>
              <a:gd name="connsiteX4" fmla="*/ 46394 w 105837"/>
              <a:gd name="connsiteY4" fmla="*/ 165055 h 225856"/>
              <a:gd name="connsiteX5" fmla="*/ 102303 w 105837"/>
              <a:gd name="connsiteY5" fmla="*/ 33562 h 225856"/>
              <a:gd name="connsiteX6" fmla="*/ 105837 w 105837"/>
              <a:gd name="connsiteY6" fmla="*/ 0 h 22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37" h="225856">
                <a:moveTo>
                  <a:pt x="105837" y="0"/>
                </a:moveTo>
                <a:lnTo>
                  <a:pt x="102507" y="34734"/>
                </a:lnTo>
                <a:cubicBezTo>
                  <a:pt x="89075" y="104114"/>
                  <a:pt x="55493" y="170363"/>
                  <a:pt x="1762" y="224094"/>
                </a:cubicBezTo>
                <a:lnTo>
                  <a:pt x="0" y="225856"/>
                </a:lnTo>
                <a:lnTo>
                  <a:pt x="46394" y="165055"/>
                </a:lnTo>
                <a:cubicBezTo>
                  <a:pt x="73760" y="122852"/>
                  <a:pt x="92711" y="78870"/>
                  <a:pt x="102303" y="33562"/>
                </a:cubicBezTo>
                <a:lnTo>
                  <a:pt x="1058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олилиния 105"/>
          <p:cNvSpPr/>
          <p:nvPr/>
        </p:nvSpPr>
        <p:spPr>
          <a:xfrm>
            <a:off x="6203301" y="4842154"/>
            <a:ext cx="20636" cy="20636"/>
          </a:xfrm>
          <a:custGeom>
            <a:avLst/>
            <a:gdLst>
              <a:gd name="connsiteX0" fmla="*/ 60063 w 60063"/>
              <a:gd name="connsiteY0" fmla="*/ 0 h 60063"/>
              <a:gd name="connsiteX1" fmla="*/ 59213 w 60063"/>
              <a:gd name="connsiteY1" fmla="*/ 1114 h 60063"/>
              <a:gd name="connsiteX2" fmla="*/ 52 w 60063"/>
              <a:gd name="connsiteY2" fmla="*/ 60022 h 60063"/>
              <a:gd name="connsiteX3" fmla="*/ 0 w 60063"/>
              <a:gd name="connsiteY3" fmla="*/ 60063 h 60063"/>
              <a:gd name="connsiteX4" fmla="*/ 60063 w 60063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3" h="60063">
                <a:moveTo>
                  <a:pt x="60063" y="0"/>
                </a:moveTo>
                <a:lnTo>
                  <a:pt x="59213" y="1114"/>
                </a:lnTo>
                <a:cubicBezTo>
                  <a:pt x="41440" y="21270"/>
                  <a:pt x="21680" y="40925"/>
                  <a:pt x="52" y="60022"/>
                </a:cubicBezTo>
                <a:lnTo>
                  <a:pt x="0" y="60063"/>
                </a:lnTo>
                <a:lnTo>
                  <a:pt x="600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олилиния 106"/>
          <p:cNvSpPr/>
          <p:nvPr/>
        </p:nvSpPr>
        <p:spPr>
          <a:xfrm>
            <a:off x="5333814" y="4842155"/>
            <a:ext cx="20633" cy="20634"/>
          </a:xfrm>
          <a:custGeom>
            <a:avLst/>
            <a:gdLst>
              <a:gd name="connsiteX0" fmla="*/ 0 w 60055"/>
              <a:gd name="connsiteY0" fmla="*/ 0 h 60056"/>
              <a:gd name="connsiteX1" fmla="*/ 60055 w 60055"/>
              <a:gd name="connsiteY1" fmla="*/ 60056 h 60056"/>
              <a:gd name="connsiteX2" fmla="*/ 60008 w 60055"/>
              <a:gd name="connsiteY2" fmla="*/ 60018 h 60056"/>
              <a:gd name="connsiteX3" fmla="*/ 847 w 60055"/>
              <a:gd name="connsiteY3" fmla="*/ 1110 h 60056"/>
              <a:gd name="connsiteX4" fmla="*/ 0 w 60055"/>
              <a:gd name="connsiteY4" fmla="*/ 0 h 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6">
                <a:moveTo>
                  <a:pt x="0" y="0"/>
                </a:moveTo>
                <a:lnTo>
                  <a:pt x="60055" y="60056"/>
                </a:lnTo>
                <a:lnTo>
                  <a:pt x="60008" y="60018"/>
                </a:lnTo>
                <a:cubicBezTo>
                  <a:pt x="38380" y="40921"/>
                  <a:pt x="18620" y="21266"/>
                  <a:pt x="847" y="11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олилиния 107"/>
          <p:cNvSpPr/>
          <p:nvPr/>
        </p:nvSpPr>
        <p:spPr>
          <a:xfrm>
            <a:off x="5868616" y="5176838"/>
            <a:ext cx="20636" cy="20636"/>
          </a:xfrm>
          <a:custGeom>
            <a:avLst/>
            <a:gdLst>
              <a:gd name="connsiteX0" fmla="*/ 60064 w 60064"/>
              <a:gd name="connsiteY0" fmla="*/ 0 h 60063"/>
              <a:gd name="connsiteX1" fmla="*/ 60022 w 60064"/>
              <a:gd name="connsiteY1" fmla="*/ 52 h 60063"/>
              <a:gd name="connsiteX2" fmla="*/ 1114 w 60064"/>
              <a:gd name="connsiteY2" fmla="*/ 59213 h 60063"/>
              <a:gd name="connsiteX3" fmla="*/ 0 w 60064"/>
              <a:gd name="connsiteY3" fmla="*/ 60063 h 60063"/>
              <a:gd name="connsiteX4" fmla="*/ 60064 w 60064"/>
              <a:gd name="connsiteY4" fmla="*/ 0 h 6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4" h="60063">
                <a:moveTo>
                  <a:pt x="60064" y="0"/>
                </a:moveTo>
                <a:lnTo>
                  <a:pt x="60022" y="52"/>
                </a:lnTo>
                <a:cubicBezTo>
                  <a:pt x="40925" y="21680"/>
                  <a:pt x="21270" y="41440"/>
                  <a:pt x="1114" y="59213"/>
                </a:cubicBezTo>
                <a:lnTo>
                  <a:pt x="0" y="60063"/>
                </a:lnTo>
                <a:lnTo>
                  <a:pt x="6006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олилиния 108"/>
          <p:cNvSpPr/>
          <p:nvPr/>
        </p:nvSpPr>
        <p:spPr>
          <a:xfrm>
            <a:off x="5668500" y="5176840"/>
            <a:ext cx="20633" cy="20633"/>
          </a:xfrm>
          <a:custGeom>
            <a:avLst/>
            <a:gdLst>
              <a:gd name="connsiteX0" fmla="*/ 0 w 60055"/>
              <a:gd name="connsiteY0" fmla="*/ 0 h 60055"/>
              <a:gd name="connsiteX1" fmla="*/ 60055 w 60055"/>
              <a:gd name="connsiteY1" fmla="*/ 60055 h 60055"/>
              <a:gd name="connsiteX2" fmla="*/ 58945 w 60055"/>
              <a:gd name="connsiteY2" fmla="*/ 59208 h 60055"/>
              <a:gd name="connsiteX3" fmla="*/ 37 w 60055"/>
              <a:gd name="connsiteY3" fmla="*/ 47 h 60055"/>
              <a:gd name="connsiteX4" fmla="*/ 0 w 60055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5" h="60055">
                <a:moveTo>
                  <a:pt x="0" y="0"/>
                </a:moveTo>
                <a:lnTo>
                  <a:pt x="60055" y="60055"/>
                </a:lnTo>
                <a:lnTo>
                  <a:pt x="58945" y="59208"/>
                </a:lnTo>
                <a:cubicBezTo>
                  <a:pt x="38790" y="41435"/>
                  <a:pt x="19135" y="21675"/>
                  <a:pt x="37" y="4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 109"/>
          <p:cNvSpPr/>
          <p:nvPr/>
        </p:nvSpPr>
        <p:spPr>
          <a:xfrm>
            <a:off x="5689133" y="5197473"/>
            <a:ext cx="77608" cy="36365"/>
          </a:xfrm>
          <a:custGeom>
            <a:avLst/>
            <a:gdLst>
              <a:gd name="connsiteX0" fmla="*/ 0 w 225881"/>
              <a:gd name="connsiteY0" fmla="*/ 0 h 105842"/>
              <a:gd name="connsiteX1" fmla="*/ 60805 w 225881"/>
              <a:gd name="connsiteY1" fmla="*/ 46397 h 105842"/>
              <a:gd name="connsiteX2" fmla="*/ 192298 w 225881"/>
              <a:gd name="connsiteY2" fmla="*/ 102306 h 105842"/>
              <a:gd name="connsiteX3" fmla="*/ 225881 w 225881"/>
              <a:gd name="connsiteY3" fmla="*/ 105842 h 105842"/>
              <a:gd name="connsiteX4" fmla="*/ 191124 w 225881"/>
              <a:gd name="connsiteY4" fmla="*/ 102510 h 105842"/>
              <a:gd name="connsiteX5" fmla="*/ 1765 w 225881"/>
              <a:gd name="connsiteY5" fmla="*/ 1765 h 105842"/>
              <a:gd name="connsiteX6" fmla="*/ 0 w 225881"/>
              <a:gd name="connsiteY6" fmla="*/ 0 h 1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81" h="105842">
                <a:moveTo>
                  <a:pt x="0" y="0"/>
                </a:moveTo>
                <a:lnTo>
                  <a:pt x="60805" y="46397"/>
                </a:lnTo>
                <a:cubicBezTo>
                  <a:pt x="103008" y="73763"/>
                  <a:pt x="146990" y="92714"/>
                  <a:pt x="192298" y="102306"/>
                </a:cubicBezTo>
                <a:lnTo>
                  <a:pt x="225881" y="105842"/>
                </a:lnTo>
                <a:lnTo>
                  <a:pt x="191124" y="102510"/>
                </a:lnTo>
                <a:cubicBezTo>
                  <a:pt x="121745" y="89078"/>
                  <a:pt x="55496" y="55496"/>
                  <a:pt x="1765" y="176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5791017" y="5197474"/>
            <a:ext cx="77599" cy="36363"/>
          </a:xfrm>
          <a:custGeom>
            <a:avLst/>
            <a:gdLst>
              <a:gd name="connsiteX0" fmla="*/ 225856 w 225856"/>
              <a:gd name="connsiteY0" fmla="*/ 0 h 105837"/>
              <a:gd name="connsiteX1" fmla="*/ 224094 w 225856"/>
              <a:gd name="connsiteY1" fmla="*/ 1762 h 105837"/>
              <a:gd name="connsiteX2" fmla="*/ 34734 w 225856"/>
              <a:gd name="connsiteY2" fmla="*/ 102507 h 105837"/>
              <a:gd name="connsiteX3" fmla="*/ 0 w 225856"/>
              <a:gd name="connsiteY3" fmla="*/ 105837 h 105837"/>
              <a:gd name="connsiteX4" fmla="*/ 33562 w 225856"/>
              <a:gd name="connsiteY4" fmla="*/ 102303 h 105837"/>
              <a:gd name="connsiteX5" fmla="*/ 165055 w 225856"/>
              <a:gd name="connsiteY5" fmla="*/ 46394 h 105837"/>
              <a:gd name="connsiteX6" fmla="*/ 225856 w 225856"/>
              <a:gd name="connsiteY6" fmla="*/ 0 h 10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6" h="105837">
                <a:moveTo>
                  <a:pt x="225856" y="0"/>
                </a:moveTo>
                <a:lnTo>
                  <a:pt x="224094" y="1762"/>
                </a:lnTo>
                <a:cubicBezTo>
                  <a:pt x="170363" y="55493"/>
                  <a:pt x="104114" y="89075"/>
                  <a:pt x="34734" y="102507"/>
                </a:cubicBezTo>
                <a:lnTo>
                  <a:pt x="0" y="105837"/>
                </a:lnTo>
                <a:lnTo>
                  <a:pt x="33562" y="102303"/>
                </a:lnTo>
                <a:cubicBezTo>
                  <a:pt x="78871" y="92711"/>
                  <a:pt x="122852" y="73760"/>
                  <a:pt x="165055" y="46394"/>
                </a:cubicBezTo>
                <a:lnTo>
                  <a:pt x="22585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 111"/>
          <p:cNvSpPr/>
          <p:nvPr/>
        </p:nvSpPr>
        <p:spPr>
          <a:xfrm>
            <a:off x="5766740" y="5233837"/>
            <a:ext cx="24276" cy="1278"/>
          </a:xfrm>
          <a:custGeom>
            <a:avLst/>
            <a:gdLst>
              <a:gd name="connsiteX0" fmla="*/ 70659 w 70659"/>
              <a:gd name="connsiteY0" fmla="*/ 0 h 3720"/>
              <a:gd name="connsiteX1" fmla="*/ 35319 w 70659"/>
              <a:gd name="connsiteY1" fmla="*/ 3720 h 3720"/>
              <a:gd name="connsiteX2" fmla="*/ 0 w 70659"/>
              <a:gd name="connsiteY2" fmla="*/ 2 h 3720"/>
              <a:gd name="connsiteX3" fmla="*/ 35318 w 70659"/>
              <a:gd name="connsiteY3" fmla="*/ 3387 h 3720"/>
              <a:gd name="connsiteX4" fmla="*/ 70659 w 70659"/>
              <a:gd name="connsiteY4" fmla="*/ 0 h 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59" h="3720">
                <a:moveTo>
                  <a:pt x="70659" y="0"/>
                </a:moveTo>
                <a:lnTo>
                  <a:pt x="35319" y="3720"/>
                </a:lnTo>
                <a:lnTo>
                  <a:pt x="0" y="2"/>
                </a:lnTo>
                <a:lnTo>
                  <a:pt x="35318" y="3387"/>
                </a:lnTo>
                <a:lnTo>
                  <a:pt x="706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олилиния 112"/>
          <p:cNvSpPr/>
          <p:nvPr/>
        </p:nvSpPr>
        <p:spPr>
          <a:xfrm>
            <a:off x="5545294" y="4515900"/>
            <a:ext cx="466017" cy="466017"/>
          </a:xfrm>
          <a:custGeom>
            <a:avLst/>
            <a:gdLst>
              <a:gd name="connsiteX0" fmla="*/ 0 w 946546"/>
              <a:gd name="connsiteY0" fmla="*/ 473273 h 946546"/>
              <a:gd name="connsiteX1" fmla="*/ 473273 w 946546"/>
              <a:gd name="connsiteY1" fmla="*/ 0 h 946546"/>
              <a:gd name="connsiteX2" fmla="*/ 946546 w 946546"/>
              <a:gd name="connsiteY2" fmla="*/ 473273 h 946546"/>
              <a:gd name="connsiteX3" fmla="*/ 473273 w 946546"/>
              <a:gd name="connsiteY3" fmla="*/ 946546 h 946546"/>
              <a:gd name="connsiteX4" fmla="*/ 0 w 946546"/>
              <a:gd name="connsiteY4" fmla="*/ 473273 h 9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546" h="946546">
                <a:moveTo>
                  <a:pt x="0" y="473273"/>
                </a:moveTo>
                <a:cubicBezTo>
                  <a:pt x="0" y="211892"/>
                  <a:pt x="211892" y="0"/>
                  <a:pt x="473273" y="0"/>
                </a:cubicBezTo>
                <a:cubicBezTo>
                  <a:pt x="734654" y="0"/>
                  <a:pt x="946546" y="211892"/>
                  <a:pt x="946546" y="473273"/>
                </a:cubicBezTo>
                <a:cubicBezTo>
                  <a:pt x="946546" y="734654"/>
                  <a:pt x="734654" y="946546"/>
                  <a:pt x="473273" y="946546"/>
                </a:cubicBezTo>
                <a:cubicBezTo>
                  <a:pt x="211892" y="946546"/>
                  <a:pt x="0" y="734654"/>
                  <a:pt x="0" y="4732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208" tIns="160208" rIns="160208" bIns="16020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700" kern="1200"/>
          </a:p>
        </p:txBody>
      </p:sp>
      <p:sp>
        <p:nvSpPr>
          <p:cNvPr id="140" name="TextBox 139"/>
          <p:cNvSpPr txBox="1"/>
          <p:nvPr/>
        </p:nvSpPr>
        <p:spPr>
          <a:xfrm>
            <a:off x="4339449" y="31495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rgbClr val="147472"/>
                    </a:gs>
                    <a:gs pos="77000">
                      <a:srgbClr val="1A9A97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2E3E42"/>
                    </a:gs>
                    <a:gs pos="77000">
                      <a:srgbClr val="80A0A8"/>
                    </a:gs>
                  </a:gsLst>
                  <a:lin ang="2700000" scaled="1"/>
                  <a:tileRect/>
                </a:gradFill>
              </a:rPr>
              <a:t>2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551508" y="4380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4000" b="1">
                <a:gradFill flip="none" rotWithShape="1">
                  <a:gsLst>
                    <a:gs pos="18000">
                      <a:srgbClr val="147472"/>
                    </a:gs>
                    <a:gs pos="77000">
                      <a:srgbClr val="1A9A97"/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ru-RU" dirty="0">
                <a:gradFill flip="none" rotWithShape="1">
                  <a:gsLst>
                    <a:gs pos="18000">
                      <a:srgbClr val="2E3E42"/>
                    </a:gs>
                    <a:gs pos="77000">
                      <a:srgbClr val="80A0A8"/>
                    </a:gs>
                  </a:gsLst>
                  <a:lin ang="2700000" scaled="1"/>
                  <a:tileRect/>
                </a:gradFill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703009" y="479933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3,2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3,2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sp>
        <p:nvSpPr>
          <p:cNvPr id="115" name="Полилиния 1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17" name="Picture 2" descr="Герб города Тв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17"/>
          <p:cNvSpPr txBox="1"/>
          <p:nvPr/>
        </p:nvSpPr>
        <p:spPr>
          <a:xfrm>
            <a:off x="5497268" y="5760534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92498" y="5349240"/>
            <a:ext cx="927763" cy="0"/>
          </a:xfrm>
          <a:prstGeom prst="line">
            <a:avLst/>
          </a:prstGeom>
          <a:ln w="1905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83</a:t>
            </a:fld>
            <a:endParaRPr lang="ru-RU" dirty="0"/>
          </a:p>
        </p:txBody>
      </p:sp>
      <p:grpSp>
        <p:nvGrpSpPr>
          <p:cNvPr id="5" name="Группа 6"/>
          <p:cNvGrpSpPr/>
          <p:nvPr/>
        </p:nvGrpSpPr>
        <p:grpSpPr>
          <a:xfrm>
            <a:off x="1554546" y="5167143"/>
            <a:ext cx="593297" cy="584775"/>
            <a:chOff x="1554546" y="5167143"/>
            <a:chExt cx="593297" cy="584775"/>
          </a:xfrm>
        </p:grpSpPr>
        <p:sp>
          <p:nvSpPr>
            <p:cNvPr id="122" name="TextBox 121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0,2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0,2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24" name="Прямая соединительная линия 123"/>
            <p:cNvCxnSpPr>
              <a:stCxn id="122" idx="1"/>
              <a:endCxn id="122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25"/>
          <p:cNvGrpSpPr/>
          <p:nvPr/>
        </p:nvGrpSpPr>
        <p:grpSpPr>
          <a:xfrm>
            <a:off x="5846649" y="2446291"/>
            <a:ext cx="593297" cy="584775"/>
            <a:chOff x="1554546" y="5167143"/>
            <a:chExt cx="593297" cy="584775"/>
          </a:xfrm>
        </p:grpSpPr>
        <p:sp>
          <p:nvSpPr>
            <p:cNvPr id="127" name="TextBox 126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3,0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3,0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28" name="Прямая соединительная линия 127"/>
            <p:cNvCxnSpPr>
              <a:stCxn id="127" idx="1"/>
              <a:endCxn id="127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16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олилиния 9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9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84</a:t>
            </a:fld>
            <a:endParaRPr lang="ru-RU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«Управление муниципальной собственностью» 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938252" y="1201011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Цель муниципальной программы: </a:t>
            </a:r>
          </a:p>
          <a:p>
            <a:r>
              <a:rPr lang="ru-RU" sz="1400" dirty="0"/>
              <a:t>Повышение эффективности использования муниципального имущества города </a:t>
            </a:r>
            <a:r>
              <a:rPr lang="ru-RU" sz="1400" dirty="0" smtClean="0"/>
              <a:t>Твери</a:t>
            </a:r>
          </a:p>
        </p:txBody>
      </p:sp>
      <p:pic>
        <p:nvPicPr>
          <p:cNvPr id="210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Прямоугольник 210"/>
          <p:cNvSpPr/>
          <p:nvPr/>
        </p:nvSpPr>
        <p:spPr>
          <a:xfrm>
            <a:off x="6163967" y="4172671"/>
            <a:ext cx="2276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Подпрограмма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Управление земельными ресурсами города Твери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12" name="Прямоугольник 211"/>
          <p:cNvSpPr/>
          <p:nvPr/>
        </p:nvSpPr>
        <p:spPr>
          <a:xfrm>
            <a:off x="708802" y="2502712"/>
            <a:ext cx="2259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Подпрограмма</a:t>
            </a:r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Управление имуществом города Твери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grpSp>
        <p:nvGrpSpPr>
          <p:cNvPr id="3" name="Группа 212"/>
          <p:cNvGrpSpPr/>
          <p:nvPr/>
        </p:nvGrpSpPr>
        <p:grpSpPr>
          <a:xfrm>
            <a:off x="4106881" y="3153301"/>
            <a:ext cx="930238" cy="749839"/>
            <a:chOff x="8372465" y="2162433"/>
            <a:chExt cx="736345" cy="593547"/>
          </a:xfrm>
        </p:grpSpPr>
        <p:sp>
          <p:nvSpPr>
            <p:cNvPr id="214" name="Дуга 213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8506072"/>
                <a:gd name="adj2" fmla="val 21150911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5" y="2505839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36" y="2506250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198" y="2162433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8" name="Дуга 217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3608630"/>
                <a:gd name="adj2" fmla="val 72751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Дуга 218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1210022"/>
                <a:gd name="adj2" fmla="val 139903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0" name="Овал 219"/>
          <p:cNvSpPr/>
          <p:nvPr/>
        </p:nvSpPr>
        <p:spPr>
          <a:xfrm>
            <a:off x="3203718" y="2534125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TextBox 220"/>
          <p:cNvSpPr txBox="1"/>
          <p:nvPr/>
        </p:nvSpPr>
        <p:spPr>
          <a:xfrm>
            <a:off x="3683585" y="3964353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7,9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8,8</a:t>
            </a:r>
          </a:p>
          <a:p>
            <a:pPr algn="ctr"/>
            <a:r>
              <a:rPr lang="ru-RU" sz="1600" dirty="0" smtClean="0"/>
              <a:t>утверждено</a:t>
            </a:r>
            <a:endParaRPr lang="ru-RU" sz="1600" dirty="0"/>
          </a:p>
        </p:txBody>
      </p:sp>
      <p:grpSp>
        <p:nvGrpSpPr>
          <p:cNvPr id="4" name="Группа 221"/>
          <p:cNvGrpSpPr/>
          <p:nvPr/>
        </p:nvGrpSpPr>
        <p:grpSpPr>
          <a:xfrm>
            <a:off x="3139026" y="2444506"/>
            <a:ext cx="965406" cy="965404"/>
            <a:chOff x="2815789" y="4266008"/>
            <a:chExt cx="965406" cy="965404"/>
          </a:xfrm>
        </p:grpSpPr>
        <p:sp>
          <p:nvSpPr>
            <p:cNvPr id="223" name="Полилиния 222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grpSp>
        <p:nvGrpSpPr>
          <p:cNvPr id="5" name="Группа 248"/>
          <p:cNvGrpSpPr/>
          <p:nvPr/>
        </p:nvGrpSpPr>
        <p:grpSpPr>
          <a:xfrm>
            <a:off x="5092245" y="3964353"/>
            <a:ext cx="965406" cy="965404"/>
            <a:chOff x="2815789" y="4266008"/>
            <a:chExt cx="965406" cy="965404"/>
          </a:xfrm>
        </p:grpSpPr>
        <p:sp>
          <p:nvSpPr>
            <p:cNvPr id="250" name="Полилиния 249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Полилиния 258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Полилиния 259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Полилиния 260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олилиния 261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Полилиния 262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Полилиния 263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Полилиния 264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Полилиния 265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олилиния 266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Полилиния 268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олилиния 269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Полилиния 271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олилиния 272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2</a:t>
              </a:r>
              <a:endParaRPr lang="ru-RU" dirty="0">
                <a:gradFill flip="none" rotWithShape="1">
                  <a:gsLst>
                    <a:gs pos="18000">
                      <a:srgbClr val="2E3E42"/>
                    </a:gs>
                    <a:gs pos="77000">
                      <a:srgbClr val="80A0A8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276" name="TextBox 275"/>
          <p:cNvSpPr txBox="1"/>
          <p:nvPr/>
        </p:nvSpPr>
        <p:spPr>
          <a:xfrm>
            <a:off x="4985668" y="5053250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277" name="Прямая соединительная линия 276"/>
          <p:cNvCxnSpPr/>
          <p:nvPr/>
        </p:nvCxnSpPr>
        <p:spPr>
          <a:xfrm>
            <a:off x="4126014" y="4498696"/>
            <a:ext cx="788842" cy="0"/>
          </a:xfrm>
          <a:prstGeom prst="line">
            <a:avLst/>
          </a:prstGeom>
          <a:ln w="1905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77"/>
          <p:cNvGrpSpPr/>
          <p:nvPr/>
        </p:nvGrpSpPr>
        <p:grpSpPr>
          <a:xfrm>
            <a:off x="2338514" y="3241376"/>
            <a:ext cx="593297" cy="584775"/>
            <a:chOff x="1554546" y="5167143"/>
            <a:chExt cx="593297" cy="584775"/>
          </a:xfrm>
        </p:grpSpPr>
        <p:sp>
          <p:nvSpPr>
            <p:cNvPr id="279" name="TextBox 278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5,8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6,7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80" name="Прямая соединительная линия 279"/>
            <p:cNvCxnSpPr>
              <a:stCxn id="279" idx="1"/>
              <a:endCxn id="279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80"/>
          <p:cNvGrpSpPr/>
          <p:nvPr/>
        </p:nvGrpSpPr>
        <p:grpSpPr>
          <a:xfrm>
            <a:off x="6246596" y="4884998"/>
            <a:ext cx="593297" cy="584775"/>
            <a:chOff x="1554546" y="5167143"/>
            <a:chExt cx="593297" cy="584775"/>
          </a:xfrm>
        </p:grpSpPr>
        <p:sp>
          <p:nvSpPr>
            <p:cNvPr id="282" name="TextBox 281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2,1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2,1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83" name="Прямая соединительная линия 282"/>
            <p:cNvCxnSpPr>
              <a:stCxn id="282" idx="1"/>
              <a:endCxn id="282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52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23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85</a:t>
            </a:fld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Муниципальная программа  города Твери</a:t>
            </a:r>
          </a:p>
          <a:p>
            <a:pPr algn="ctr"/>
            <a:r>
              <a:rPr lang="ru-RU" b="1" dirty="0" smtClean="0">
                <a:solidFill>
                  <a:srgbClr val="23586A"/>
                </a:solidFill>
              </a:rPr>
              <a:t>«Развитие информационных ресурсов города Твери» </a:t>
            </a:r>
            <a:r>
              <a:rPr lang="ru-RU" b="1" dirty="0">
                <a:solidFill>
                  <a:srgbClr val="23586A"/>
                </a:solidFill>
              </a:rPr>
              <a:t>на </a:t>
            </a:r>
            <a:r>
              <a:rPr lang="ru-RU" b="1" dirty="0" smtClean="0">
                <a:solidFill>
                  <a:srgbClr val="23586A"/>
                </a:solidFill>
              </a:rPr>
              <a:t>2021-2026 </a:t>
            </a:r>
            <a:r>
              <a:rPr lang="ru-RU" b="1" dirty="0">
                <a:solidFill>
                  <a:srgbClr val="23586A"/>
                </a:solidFill>
              </a:rPr>
              <a:t>годы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93632" y="965944"/>
            <a:ext cx="8082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Цели муниципальной программы: </a:t>
            </a:r>
          </a:p>
          <a:p>
            <a:r>
              <a:rPr lang="ru-RU" sz="1400" dirty="0" smtClean="0"/>
              <a:t>Совершенствование </a:t>
            </a:r>
            <a:r>
              <a:rPr lang="ru-RU" sz="1400" dirty="0"/>
              <a:t>информационно-технической и телекоммуникационной инфраструктуры органов местного самоуправления города Твери и обеспечение ее надежного </a:t>
            </a:r>
            <a:r>
              <a:rPr lang="ru-RU" sz="1400" dirty="0" smtClean="0"/>
              <a:t>функционирования</a:t>
            </a:r>
            <a:endParaRPr lang="ru-RU" sz="1400" dirty="0"/>
          </a:p>
        </p:txBody>
      </p:sp>
      <p:pic>
        <p:nvPicPr>
          <p:cNvPr id="109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5" y="127901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https://iiuccsecorner.files.wordpress.com/2017/04/computer-network-on-the-web_318-394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8" y="4025560"/>
            <a:ext cx="833321" cy="833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16793" y="3985472"/>
            <a:ext cx="28381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22272F"/>
                </a:solidFill>
              </a:rPr>
              <a:t>Задача</a:t>
            </a:r>
          </a:p>
          <a:p>
            <a:pPr algn="r"/>
            <a:r>
              <a:rPr lang="ru-RU" sz="1400" dirty="0" smtClean="0">
                <a:solidFill>
                  <a:srgbClr val="22272F"/>
                </a:solidFill>
              </a:rPr>
              <a:t>Повышение </a:t>
            </a:r>
            <a:r>
              <a:rPr lang="ru-RU" sz="1400" dirty="0">
                <a:solidFill>
                  <a:srgbClr val="22272F"/>
                </a:solidFill>
              </a:rPr>
              <a:t>эффективности работы структурных подразделений за </a:t>
            </a:r>
            <a:r>
              <a:rPr lang="ru-RU" sz="1400" dirty="0" smtClean="0">
                <a:solidFill>
                  <a:srgbClr val="22272F"/>
                </a:solidFill>
              </a:rPr>
              <a:t>счёт </a:t>
            </a:r>
            <a:r>
              <a:rPr lang="ru-RU" sz="1400" dirty="0">
                <a:solidFill>
                  <a:srgbClr val="22272F"/>
                </a:solidFill>
              </a:rPr>
              <a:t>внедрения и развития информационных систем в деятельность сотрудников подразделений</a:t>
            </a:r>
            <a:endParaRPr 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588576" y="1712601"/>
            <a:ext cx="6157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2272F"/>
                </a:solidFill>
              </a:rPr>
              <a:t>Задача</a:t>
            </a:r>
          </a:p>
          <a:p>
            <a:pPr algn="ctr"/>
            <a:r>
              <a:rPr lang="ru-RU" sz="1400" dirty="0">
                <a:solidFill>
                  <a:srgbClr val="22272F"/>
                </a:solidFill>
              </a:rPr>
              <a:t>Обеспечение работы сотрудников структурных подразделений Администрации города Твери за счет предоставления доступа к информационным базам данных, а также за счет обеспечения безопасности информации в локально-вычислительной сети, в том числе при обработке персональных данных</a:t>
            </a:r>
            <a:endParaRPr lang="ru-RU" sz="14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221885" y="3967290"/>
            <a:ext cx="3049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2272F"/>
                </a:solidFill>
              </a:rPr>
              <a:t>Задача</a:t>
            </a:r>
          </a:p>
          <a:p>
            <a:r>
              <a:rPr lang="ru-RU" sz="1400" dirty="0" smtClean="0">
                <a:solidFill>
                  <a:srgbClr val="22272F"/>
                </a:solidFill>
              </a:rPr>
              <a:t>Повышение </a:t>
            </a:r>
            <a:r>
              <a:rPr lang="ru-RU" sz="1400" dirty="0">
                <a:solidFill>
                  <a:srgbClr val="22272F"/>
                </a:solidFill>
              </a:rPr>
              <a:t>эффективности функционирования информационной системы Тверской городской Думы и сегментов информационных систем структурных подразделений </a:t>
            </a:r>
            <a:r>
              <a:rPr lang="ru-RU" sz="1400" dirty="0" smtClean="0">
                <a:solidFill>
                  <a:srgbClr val="22272F"/>
                </a:solidFill>
              </a:rPr>
              <a:t>Администрации </a:t>
            </a:r>
            <a:r>
              <a:rPr lang="ru-RU" sz="1400" dirty="0">
                <a:solidFill>
                  <a:srgbClr val="22272F"/>
                </a:solidFill>
              </a:rPr>
              <a:t>города</a:t>
            </a:r>
            <a:endParaRPr lang="ru-RU" sz="1400" dirty="0"/>
          </a:p>
        </p:txBody>
      </p:sp>
      <p:sp>
        <p:nvSpPr>
          <p:cNvPr id="114" name="Овал 113"/>
          <p:cNvSpPr/>
          <p:nvPr/>
        </p:nvSpPr>
        <p:spPr>
          <a:xfrm>
            <a:off x="3223142" y="3452929"/>
            <a:ext cx="2625702" cy="2625702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4563084" y="3039528"/>
            <a:ext cx="24240" cy="1276"/>
          </a:xfrm>
          <a:custGeom>
            <a:avLst/>
            <a:gdLst>
              <a:gd name="connsiteX0" fmla="*/ 35266 w 70553"/>
              <a:gd name="connsiteY0" fmla="*/ 0 h 3715"/>
              <a:gd name="connsiteX1" fmla="*/ 70553 w 70553"/>
              <a:gd name="connsiteY1" fmla="*/ 3715 h 3715"/>
              <a:gd name="connsiteX2" fmla="*/ 35265 w 70553"/>
              <a:gd name="connsiteY2" fmla="*/ 333 h 3715"/>
              <a:gd name="connsiteX3" fmla="*/ 0 w 70553"/>
              <a:gd name="connsiteY3" fmla="*/ 3713 h 3715"/>
              <a:gd name="connsiteX4" fmla="*/ 35266 w 70553"/>
              <a:gd name="connsiteY4" fmla="*/ 0 h 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53" h="3715">
                <a:moveTo>
                  <a:pt x="35266" y="0"/>
                </a:moveTo>
                <a:lnTo>
                  <a:pt x="70553" y="3715"/>
                </a:lnTo>
                <a:lnTo>
                  <a:pt x="35265" y="333"/>
                </a:lnTo>
                <a:lnTo>
                  <a:pt x="0" y="3713"/>
                </a:lnTo>
                <a:lnTo>
                  <a:pt x="352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>
            <a:off x="4485457" y="3040803"/>
            <a:ext cx="77627" cy="36367"/>
          </a:xfrm>
          <a:custGeom>
            <a:avLst/>
            <a:gdLst>
              <a:gd name="connsiteX0" fmla="*/ 225938 w 225938"/>
              <a:gd name="connsiteY0" fmla="*/ 0 h 105850"/>
              <a:gd name="connsiteX1" fmla="*/ 192302 w 225938"/>
              <a:gd name="connsiteY1" fmla="*/ 3541 h 105850"/>
              <a:gd name="connsiteX2" fmla="*/ 60809 w 225938"/>
              <a:gd name="connsiteY2" fmla="*/ 59450 h 105850"/>
              <a:gd name="connsiteX3" fmla="*/ 0 w 225938"/>
              <a:gd name="connsiteY3" fmla="*/ 105850 h 105850"/>
              <a:gd name="connsiteX4" fmla="*/ 1769 w 225938"/>
              <a:gd name="connsiteY4" fmla="*/ 104081 h 105850"/>
              <a:gd name="connsiteX5" fmla="*/ 191128 w 225938"/>
              <a:gd name="connsiteY5" fmla="*/ 3336 h 105850"/>
              <a:gd name="connsiteX6" fmla="*/ 225938 w 225938"/>
              <a:gd name="connsiteY6" fmla="*/ 0 h 10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38" h="105850">
                <a:moveTo>
                  <a:pt x="225938" y="0"/>
                </a:moveTo>
                <a:lnTo>
                  <a:pt x="192302" y="3541"/>
                </a:lnTo>
                <a:cubicBezTo>
                  <a:pt x="146994" y="13133"/>
                  <a:pt x="103012" y="32084"/>
                  <a:pt x="60809" y="59450"/>
                </a:cubicBezTo>
                <a:lnTo>
                  <a:pt x="0" y="105850"/>
                </a:lnTo>
                <a:lnTo>
                  <a:pt x="1769" y="104081"/>
                </a:lnTo>
                <a:cubicBezTo>
                  <a:pt x="55500" y="50350"/>
                  <a:pt x="121749" y="16768"/>
                  <a:pt x="191128" y="3336"/>
                </a:cubicBezTo>
                <a:lnTo>
                  <a:pt x="22593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4587325" y="3040804"/>
            <a:ext cx="77619" cy="36366"/>
          </a:xfrm>
          <a:custGeom>
            <a:avLst/>
            <a:gdLst>
              <a:gd name="connsiteX0" fmla="*/ 0 w 225913"/>
              <a:gd name="connsiteY0" fmla="*/ 0 h 105845"/>
              <a:gd name="connsiteX1" fmla="*/ 34787 w 225913"/>
              <a:gd name="connsiteY1" fmla="*/ 3334 h 105845"/>
              <a:gd name="connsiteX2" fmla="*/ 224147 w 225913"/>
              <a:gd name="connsiteY2" fmla="*/ 104079 h 105845"/>
              <a:gd name="connsiteX3" fmla="*/ 225913 w 225913"/>
              <a:gd name="connsiteY3" fmla="*/ 105845 h 105845"/>
              <a:gd name="connsiteX4" fmla="*/ 165108 w 225913"/>
              <a:gd name="connsiteY4" fmla="*/ 59448 h 105845"/>
              <a:gd name="connsiteX5" fmla="*/ 33615 w 225913"/>
              <a:gd name="connsiteY5" fmla="*/ 3539 h 105845"/>
              <a:gd name="connsiteX6" fmla="*/ 0 w 225913"/>
              <a:gd name="connsiteY6" fmla="*/ 0 h 10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913" h="105845">
                <a:moveTo>
                  <a:pt x="0" y="0"/>
                </a:moveTo>
                <a:lnTo>
                  <a:pt x="34787" y="3334"/>
                </a:lnTo>
                <a:cubicBezTo>
                  <a:pt x="104167" y="16766"/>
                  <a:pt x="170416" y="50348"/>
                  <a:pt x="224147" y="104079"/>
                </a:cubicBezTo>
                <a:lnTo>
                  <a:pt x="225913" y="105845"/>
                </a:lnTo>
                <a:lnTo>
                  <a:pt x="165108" y="59448"/>
                </a:lnTo>
                <a:cubicBezTo>
                  <a:pt x="122905" y="32082"/>
                  <a:pt x="78924" y="13131"/>
                  <a:pt x="33615" y="353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4664943" y="3077170"/>
            <a:ext cx="20634" cy="20633"/>
          </a:xfrm>
          <a:custGeom>
            <a:avLst/>
            <a:gdLst>
              <a:gd name="connsiteX0" fmla="*/ 0 w 60056"/>
              <a:gd name="connsiteY0" fmla="*/ 0 h 60055"/>
              <a:gd name="connsiteX1" fmla="*/ 1110 w 60056"/>
              <a:gd name="connsiteY1" fmla="*/ 847 h 60055"/>
              <a:gd name="connsiteX2" fmla="*/ 60018 w 60056"/>
              <a:gd name="connsiteY2" fmla="*/ 60008 h 60055"/>
              <a:gd name="connsiteX3" fmla="*/ 60056 w 60056"/>
              <a:gd name="connsiteY3" fmla="*/ 60055 h 60055"/>
              <a:gd name="connsiteX4" fmla="*/ 0 w 60056"/>
              <a:gd name="connsiteY4" fmla="*/ 0 h 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56" h="60055">
                <a:moveTo>
                  <a:pt x="0" y="0"/>
                </a:moveTo>
                <a:lnTo>
                  <a:pt x="1110" y="847"/>
                </a:lnTo>
                <a:cubicBezTo>
                  <a:pt x="21266" y="18620"/>
                  <a:pt x="40921" y="38380"/>
                  <a:pt x="60018" y="60008"/>
                </a:cubicBezTo>
                <a:lnTo>
                  <a:pt x="60056" y="6005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4464827" y="3077171"/>
            <a:ext cx="20631" cy="20631"/>
          </a:xfrm>
          <a:custGeom>
            <a:avLst/>
            <a:gdLst>
              <a:gd name="connsiteX0" fmla="*/ 60047 w 60047"/>
              <a:gd name="connsiteY0" fmla="*/ 0 h 60047"/>
              <a:gd name="connsiteX1" fmla="*/ 0 w 60047"/>
              <a:gd name="connsiteY1" fmla="*/ 60047 h 60047"/>
              <a:gd name="connsiteX2" fmla="*/ 33 w 60047"/>
              <a:gd name="connsiteY2" fmla="*/ 60005 h 60047"/>
              <a:gd name="connsiteX3" fmla="*/ 58941 w 60047"/>
              <a:gd name="connsiteY3" fmla="*/ 844 h 60047"/>
              <a:gd name="connsiteX4" fmla="*/ 60047 w 60047"/>
              <a:gd name="connsiteY4" fmla="*/ 0 h 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47" h="60047">
                <a:moveTo>
                  <a:pt x="60047" y="0"/>
                </a:moveTo>
                <a:lnTo>
                  <a:pt x="0" y="60047"/>
                </a:lnTo>
                <a:lnTo>
                  <a:pt x="33" y="60005"/>
                </a:lnTo>
                <a:cubicBezTo>
                  <a:pt x="19131" y="38377"/>
                  <a:pt x="38786" y="18617"/>
                  <a:pt x="58941" y="844"/>
                </a:cubicBezTo>
                <a:lnTo>
                  <a:pt x="600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TextBox 204"/>
          <p:cNvSpPr txBox="1"/>
          <p:nvPr/>
        </p:nvSpPr>
        <p:spPr>
          <a:xfrm>
            <a:off x="3703009" y="4883157"/>
            <a:ext cx="1689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исполнено</a:t>
            </a:r>
            <a:endParaRPr lang="ru-RU" sz="1600" dirty="0"/>
          </a:p>
          <a:p>
            <a:pPr algn="ctr"/>
            <a:r>
              <a:rPr lang="ru-RU" b="1" dirty="0" smtClean="0">
                <a:solidFill>
                  <a:srgbClr val="2E3E42"/>
                </a:solidFill>
              </a:rPr>
              <a:t>31,2</a:t>
            </a:r>
          </a:p>
          <a:p>
            <a:pPr algn="ctr"/>
            <a:r>
              <a:rPr lang="ru-RU" sz="1400" dirty="0" smtClean="0">
                <a:solidFill>
                  <a:srgbClr val="2E3E42"/>
                </a:solidFill>
              </a:rPr>
              <a:t>31,7</a:t>
            </a:r>
            <a:endParaRPr lang="ru-RU" sz="1400" dirty="0">
              <a:solidFill>
                <a:srgbClr val="2E3E42"/>
              </a:solidFill>
            </a:endParaRPr>
          </a:p>
          <a:p>
            <a:pPr algn="ctr"/>
            <a:r>
              <a:rPr lang="ru-RU" sz="1600" dirty="0"/>
              <a:t>утверждено</a:t>
            </a:r>
          </a:p>
        </p:txBody>
      </p:sp>
      <p:grpSp>
        <p:nvGrpSpPr>
          <p:cNvPr id="3" name="Группа 205"/>
          <p:cNvGrpSpPr/>
          <p:nvPr/>
        </p:nvGrpSpPr>
        <p:grpSpPr>
          <a:xfrm>
            <a:off x="2815789" y="4266008"/>
            <a:ext cx="965406" cy="965404"/>
            <a:chOff x="2815789" y="4266008"/>
            <a:chExt cx="965406" cy="965404"/>
          </a:xfrm>
        </p:grpSpPr>
        <p:sp>
          <p:nvSpPr>
            <p:cNvPr id="207" name="Полилиния 206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1</a:t>
              </a:r>
            </a:p>
          </p:txBody>
        </p:sp>
      </p:grpSp>
      <p:grpSp>
        <p:nvGrpSpPr>
          <p:cNvPr id="4" name="Группа 232"/>
          <p:cNvGrpSpPr/>
          <p:nvPr/>
        </p:nvGrpSpPr>
        <p:grpSpPr>
          <a:xfrm>
            <a:off x="4069065" y="3008186"/>
            <a:ext cx="965406" cy="965404"/>
            <a:chOff x="2815789" y="4266008"/>
            <a:chExt cx="965406" cy="965404"/>
          </a:xfrm>
        </p:grpSpPr>
        <p:sp>
          <p:nvSpPr>
            <p:cNvPr id="234" name="Полилиния 233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 smtClean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2</a:t>
              </a:r>
              <a:endParaRPr lang="ru-RU" dirty="0">
                <a:gradFill flip="none" rotWithShape="1">
                  <a:gsLst>
                    <a:gs pos="18000">
                      <a:srgbClr val="2E3E42"/>
                    </a:gs>
                    <a:gs pos="77000">
                      <a:srgbClr val="80A0A8"/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5" name="Группа 259"/>
          <p:cNvGrpSpPr/>
          <p:nvPr/>
        </p:nvGrpSpPr>
        <p:grpSpPr>
          <a:xfrm>
            <a:off x="5251659" y="4237549"/>
            <a:ext cx="965406" cy="965404"/>
            <a:chOff x="2815789" y="4266008"/>
            <a:chExt cx="965406" cy="965404"/>
          </a:xfrm>
        </p:grpSpPr>
        <p:sp>
          <p:nvSpPr>
            <p:cNvPr id="261" name="Полилиния 260"/>
            <p:cNvSpPr/>
            <p:nvPr/>
          </p:nvSpPr>
          <p:spPr>
            <a:xfrm>
              <a:off x="3286375" y="4266008"/>
              <a:ext cx="24240" cy="1276"/>
            </a:xfrm>
            <a:custGeom>
              <a:avLst/>
              <a:gdLst>
                <a:gd name="connsiteX0" fmla="*/ 35266 w 70553"/>
                <a:gd name="connsiteY0" fmla="*/ 0 h 3715"/>
                <a:gd name="connsiteX1" fmla="*/ 70553 w 70553"/>
                <a:gd name="connsiteY1" fmla="*/ 3715 h 3715"/>
                <a:gd name="connsiteX2" fmla="*/ 35265 w 70553"/>
                <a:gd name="connsiteY2" fmla="*/ 333 h 3715"/>
                <a:gd name="connsiteX3" fmla="*/ 0 w 70553"/>
                <a:gd name="connsiteY3" fmla="*/ 3713 h 3715"/>
                <a:gd name="connsiteX4" fmla="*/ 35266 w 70553"/>
                <a:gd name="connsiteY4" fmla="*/ 0 h 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53" h="3715">
                  <a:moveTo>
                    <a:pt x="35266" y="0"/>
                  </a:moveTo>
                  <a:lnTo>
                    <a:pt x="70553" y="3715"/>
                  </a:lnTo>
                  <a:lnTo>
                    <a:pt x="35265" y="333"/>
                  </a:lnTo>
                  <a:lnTo>
                    <a:pt x="0" y="3713"/>
                  </a:lnTo>
                  <a:lnTo>
                    <a:pt x="3526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олилиния 261"/>
            <p:cNvSpPr/>
            <p:nvPr/>
          </p:nvSpPr>
          <p:spPr>
            <a:xfrm>
              <a:off x="3208748" y="4267283"/>
              <a:ext cx="77627" cy="36367"/>
            </a:xfrm>
            <a:custGeom>
              <a:avLst/>
              <a:gdLst>
                <a:gd name="connsiteX0" fmla="*/ 225938 w 225938"/>
                <a:gd name="connsiteY0" fmla="*/ 0 h 105850"/>
                <a:gd name="connsiteX1" fmla="*/ 192302 w 225938"/>
                <a:gd name="connsiteY1" fmla="*/ 3541 h 105850"/>
                <a:gd name="connsiteX2" fmla="*/ 60809 w 225938"/>
                <a:gd name="connsiteY2" fmla="*/ 59450 h 105850"/>
                <a:gd name="connsiteX3" fmla="*/ 0 w 225938"/>
                <a:gd name="connsiteY3" fmla="*/ 105850 h 105850"/>
                <a:gd name="connsiteX4" fmla="*/ 1769 w 225938"/>
                <a:gd name="connsiteY4" fmla="*/ 104081 h 105850"/>
                <a:gd name="connsiteX5" fmla="*/ 191128 w 225938"/>
                <a:gd name="connsiteY5" fmla="*/ 3336 h 105850"/>
                <a:gd name="connsiteX6" fmla="*/ 225938 w 225938"/>
                <a:gd name="connsiteY6" fmla="*/ 0 h 10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38" h="105850">
                  <a:moveTo>
                    <a:pt x="225938" y="0"/>
                  </a:moveTo>
                  <a:lnTo>
                    <a:pt x="192302" y="3541"/>
                  </a:lnTo>
                  <a:cubicBezTo>
                    <a:pt x="146994" y="13133"/>
                    <a:pt x="103012" y="32084"/>
                    <a:pt x="60809" y="59450"/>
                  </a:cubicBezTo>
                  <a:lnTo>
                    <a:pt x="0" y="105850"/>
                  </a:lnTo>
                  <a:lnTo>
                    <a:pt x="1769" y="104081"/>
                  </a:lnTo>
                  <a:cubicBezTo>
                    <a:pt x="55500" y="50350"/>
                    <a:pt x="121749" y="16768"/>
                    <a:pt x="191128" y="3336"/>
                  </a:cubicBezTo>
                  <a:lnTo>
                    <a:pt x="22593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Полилиния 262"/>
            <p:cNvSpPr/>
            <p:nvPr/>
          </p:nvSpPr>
          <p:spPr>
            <a:xfrm>
              <a:off x="3310616" y="4267284"/>
              <a:ext cx="77619" cy="36366"/>
            </a:xfrm>
            <a:custGeom>
              <a:avLst/>
              <a:gdLst>
                <a:gd name="connsiteX0" fmla="*/ 0 w 225913"/>
                <a:gd name="connsiteY0" fmla="*/ 0 h 105845"/>
                <a:gd name="connsiteX1" fmla="*/ 34787 w 225913"/>
                <a:gd name="connsiteY1" fmla="*/ 3334 h 105845"/>
                <a:gd name="connsiteX2" fmla="*/ 224147 w 225913"/>
                <a:gd name="connsiteY2" fmla="*/ 104079 h 105845"/>
                <a:gd name="connsiteX3" fmla="*/ 225913 w 225913"/>
                <a:gd name="connsiteY3" fmla="*/ 105845 h 105845"/>
                <a:gd name="connsiteX4" fmla="*/ 165108 w 225913"/>
                <a:gd name="connsiteY4" fmla="*/ 59448 h 105845"/>
                <a:gd name="connsiteX5" fmla="*/ 33615 w 225913"/>
                <a:gd name="connsiteY5" fmla="*/ 3539 h 105845"/>
                <a:gd name="connsiteX6" fmla="*/ 0 w 225913"/>
                <a:gd name="connsiteY6" fmla="*/ 0 h 10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13" h="105845">
                  <a:moveTo>
                    <a:pt x="0" y="0"/>
                  </a:moveTo>
                  <a:lnTo>
                    <a:pt x="34787" y="3334"/>
                  </a:lnTo>
                  <a:cubicBezTo>
                    <a:pt x="104167" y="16766"/>
                    <a:pt x="170416" y="50348"/>
                    <a:pt x="224147" y="104079"/>
                  </a:cubicBezTo>
                  <a:lnTo>
                    <a:pt x="225913" y="105845"/>
                  </a:lnTo>
                  <a:lnTo>
                    <a:pt x="165108" y="59448"/>
                  </a:lnTo>
                  <a:cubicBezTo>
                    <a:pt x="122905" y="32082"/>
                    <a:pt x="78924" y="13131"/>
                    <a:pt x="33615" y="353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Полилиния 263"/>
            <p:cNvSpPr/>
            <p:nvPr/>
          </p:nvSpPr>
          <p:spPr>
            <a:xfrm>
              <a:off x="3388234" y="4303650"/>
              <a:ext cx="20634" cy="20633"/>
            </a:xfrm>
            <a:custGeom>
              <a:avLst/>
              <a:gdLst>
                <a:gd name="connsiteX0" fmla="*/ 0 w 60056"/>
                <a:gd name="connsiteY0" fmla="*/ 0 h 60055"/>
                <a:gd name="connsiteX1" fmla="*/ 1110 w 60056"/>
                <a:gd name="connsiteY1" fmla="*/ 847 h 60055"/>
                <a:gd name="connsiteX2" fmla="*/ 60018 w 60056"/>
                <a:gd name="connsiteY2" fmla="*/ 60008 h 60055"/>
                <a:gd name="connsiteX3" fmla="*/ 60056 w 60056"/>
                <a:gd name="connsiteY3" fmla="*/ 60055 h 60055"/>
                <a:gd name="connsiteX4" fmla="*/ 0 w 60056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6" h="60055">
                  <a:moveTo>
                    <a:pt x="0" y="0"/>
                  </a:moveTo>
                  <a:lnTo>
                    <a:pt x="1110" y="847"/>
                  </a:lnTo>
                  <a:cubicBezTo>
                    <a:pt x="21266" y="18620"/>
                    <a:pt x="40921" y="38380"/>
                    <a:pt x="60018" y="60008"/>
                  </a:cubicBezTo>
                  <a:lnTo>
                    <a:pt x="60056" y="6005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Полилиния 264"/>
            <p:cNvSpPr/>
            <p:nvPr/>
          </p:nvSpPr>
          <p:spPr>
            <a:xfrm>
              <a:off x="3188118" y="4303651"/>
              <a:ext cx="20631" cy="20631"/>
            </a:xfrm>
            <a:custGeom>
              <a:avLst/>
              <a:gdLst>
                <a:gd name="connsiteX0" fmla="*/ 60047 w 60047"/>
                <a:gd name="connsiteY0" fmla="*/ 0 h 60047"/>
                <a:gd name="connsiteX1" fmla="*/ 0 w 60047"/>
                <a:gd name="connsiteY1" fmla="*/ 60047 h 60047"/>
                <a:gd name="connsiteX2" fmla="*/ 33 w 60047"/>
                <a:gd name="connsiteY2" fmla="*/ 60005 h 60047"/>
                <a:gd name="connsiteX3" fmla="*/ 58941 w 60047"/>
                <a:gd name="connsiteY3" fmla="*/ 844 h 60047"/>
                <a:gd name="connsiteX4" fmla="*/ 60047 w 60047"/>
                <a:gd name="connsiteY4" fmla="*/ 0 h 6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7" h="60047">
                  <a:moveTo>
                    <a:pt x="60047" y="0"/>
                  </a:moveTo>
                  <a:lnTo>
                    <a:pt x="0" y="60047"/>
                  </a:lnTo>
                  <a:lnTo>
                    <a:pt x="33" y="60005"/>
                  </a:lnTo>
                  <a:cubicBezTo>
                    <a:pt x="19131" y="38377"/>
                    <a:pt x="38786" y="18617"/>
                    <a:pt x="58941" y="844"/>
                  </a:cubicBezTo>
                  <a:lnTo>
                    <a:pt x="6004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Полилиния 265"/>
            <p:cNvSpPr/>
            <p:nvPr/>
          </p:nvSpPr>
          <p:spPr>
            <a:xfrm>
              <a:off x="3298504" y="4517177"/>
              <a:ext cx="482577" cy="655958"/>
            </a:xfrm>
            <a:custGeom>
              <a:avLst/>
              <a:gdLst>
                <a:gd name="connsiteX0" fmla="*/ 606999 w 1404570"/>
                <a:gd name="connsiteY0" fmla="*/ 66860 h 1909211"/>
                <a:gd name="connsiteX1" fmla="*/ 669642 w 1404570"/>
                <a:gd name="connsiteY1" fmla="*/ 81334 h 1909211"/>
                <a:gd name="connsiteX2" fmla="*/ 1164962 w 1404570"/>
                <a:gd name="connsiteY2" fmla="*/ 297113 h 1909211"/>
                <a:gd name="connsiteX3" fmla="*/ 1235292 w 1404570"/>
                <a:gd name="connsiteY3" fmla="*/ 352641 h 1909211"/>
                <a:gd name="connsiteX4" fmla="*/ 1295340 w 1404570"/>
                <a:gd name="connsiteY4" fmla="*/ 412689 h 1909211"/>
                <a:gd name="connsiteX5" fmla="*/ 1341740 w 1404570"/>
                <a:gd name="connsiteY5" fmla="*/ 473498 h 1909211"/>
                <a:gd name="connsiteX6" fmla="*/ 1397649 w 1404570"/>
                <a:gd name="connsiteY6" fmla="*/ 604991 h 1909211"/>
                <a:gd name="connsiteX7" fmla="*/ 1401185 w 1404570"/>
                <a:gd name="connsiteY7" fmla="*/ 638574 h 1909211"/>
                <a:gd name="connsiteX8" fmla="*/ 1404570 w 1404570"/>
                <a:gd name="connsiteY8" fmla="*/ 673892 h 1909211"/>
                <a:gd name="connsiteX9" fmla="*/ 1401183 w 1404570"/>
                <a:gd name="connsiteY9" fmla="*/ 709233 h 1909211"/>
                <a:gd name="connsiteX10" fmla="*/ 1397649 w 1404570"/>
                <a:gd name="connsiteY10" fmla="*/ 742795 h 1909211"/>
                <a:gd name="connsiteX11" fmla="*/ 1341740 w 1404570"/>
                <a:gd name="connsiteY11" fmla="*/ 874288 h 1909211"/>
                <a:gd name="connsiteX12" fmla="*/ 1295346 w 1404570"/>
                <a:gd name="connsiteY12" fmla="*/ 935089 h 1909211"/>
                <a:gd name="connsiteX13" fmla="*/ 1235283 w 1404570"/>
                <a:gd name="connsiteY13" fmla="*/ 995152 h 1909211"/>
                <a:gd name="connsiteX14" fmla="*/ 1235278 w 1404570"/>
                <a:gd name="connsiteY14" fmla="*/ 995156 h 1909211"/>
                <a:gd name="connsiteX15" fmla="*/ 321224 w 1404570"/>
                <a:gd name="connsiteY15" fmla="*/ 1909211 h 1909211"/>
                <a:gd name="connsiteX16" fmla="*/ 376744 w 1404570"/>
                <a:gd name="connsiteY16" fmla="*/ 1838890 h 1909211"/>
                <a:gd name="connsiteX17" fmla="*/ 592523 w 1404570"/>
                <a:gd name="connsiteY17" fmla="*/ 1343570 h 1909211"/>
                <a:gd name="connsiteX18" fmla="*/ 606998 w 1404570"/>
                <a:gd name="connsiteY18" fmla="*/ 1280927 h 1909211"/>
                <a:gd name="connsiteX19" fmla="*/ 606999 w 1404570"/>
                <a:gd name="connsiteY19" fmla="*/ 1280927 h 1909211"/>
                <a:gd name="connsiteX20" fmla="*/ 620901 w 1404570"/>
                <a:gd name="connsiteY20" fmla="*/ 1220758 h 1909211"/>
                <a:gd name="connsiteX21" fmla="*/ 673859 w 1404570"/>
                <a:gd name="connsiteY21" fmla="*/ 673893 h 1909211"/>
                <a:gd name="connsiteX22" fmla="*/ 673859 w 1404570"/>
                <a:gd name="connsiteY22" fmla="*/ 673892 h 1909211"/>
                <a:gd name="connsiteX23" fmla="*/ 673859 w 1404570"/>
                <a:gd name="connsiteY23" fmla="*/ 673891 h 1909211"/>
                <a:gd name="connsiteX24" fmla="*/ 660168 w 1404570"/>
                <a:gd name="connsiteY24" fmla="*/ 390749 h 1909211"/>
                <a:gd name="connsiteX25" fmla="*/ 620901 w 1404570"/>
                <a:gd name="connsiteY25" fmla="*/ 127028 h 1909211"/>
                <a:gd name="connsiteX26" fmla="*/ 0 w 1404570"/>
                <a:gd name="connsiteY26" fmla="*/ 0 h 1909211"/>
                <a:gd name="connsiteX27" fmla="*/ 283108 w 1404570"/>
                <a:gd name="connsiteY27" fmla="*/ 13689 h 1909211"/>
                <a:gd name="connsiteX28" fmla="*/ 546829 w 1404570"/>
                <a:gd name="connsiteY28" fmla="*/ 52956 h 1909211"/>
                <a:gd name="connsiteX29" fmla="*/ 606998 w 1404570"/>
                <a:gd name="connsiteY29" fmla="*/ 66859 h 1909211"/>
                <a:gd name="connsiteX30" fmla="*/ 620900 w 1404570"/>
                <a:gd name="connsiteY30" fmla="*/ 127027 h 1909211"/>
                <a:gd name="connsiteX31" fmla="*/ 660167 w 1404570"/>
                <a:gd name="connsiteY31" fmla="*/ 390748 h 1909211"/>
                <a:gd name="connsiteX32" fmla="*/ 673858 w 1404570"/>
                <a:gd name="connsiteY32" fmla="*/ 673890 h 1909211"/>
                <a:gd name="connsiteX33" fmla="*/ 660167 w 1404570"/>
                <a:gd name="connsiteY33" fmla="*/ 538078 h 1909211"/>
                <a:gd name="connsiteX34" fmla="*/ 135776 w 1404570"/>
                <a:gd name="connsiteY34" fmla="*/ 13687 h 190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04570" h="1909211">
                  <a:moveTo>
                    <a:pt x="606999" y="66860"/>
                  </a:moveTo>
                  <a:lnTo>
                    <a:pt x="669642" y="81334"/>
                  </a:lnTo>
                  <a:cubicBezTo>
                    <a:pt x="868712" y="133206"/>
                    <a:pt x="1038723" y="207484"/>
                    <a:pt x="1164962" y="297113"/>
                  </a:cubicBezTo>
                  <a:lnTo>
                    <a:pt x="1235292" y="352641"/>
                  </a:lnTo>
                  <a:lnTo>
                    <a:pt x="1295340" y="412689"/>
                  </a:lnTo>
                  <a:lnTo>
                    <a:pt x="1341740" y="473498"/>
                  </a:lnTo>
                  <a:cubicBezTo>
                    <a:pt x="1369106" y="515701"/>
                    <a:pt x="1388057" y="559683"/>
                    <a:pt x="1397649" y="604991"/>
                  </a:cubicBezTo>
                  <a:lnTo>
                    <a:pt x="1401185" y="638574"/>
                  </a:lnTo>
                  <a:lnTo>
                    <a:pt x="1404570" y="673892"/>
                  </a:lnTo>
                  <a:lnTo>
                    <a:pt x="1401183" y="709233"/>
                  </a:lnTo>
                  <a:lnTo>
                    <a:pt x="1397649" y="742795"/>
                  </a:lnTo>
                  <a:cubicBezTo>
                    <a:pt x="1388057" y="788103"/>
                    <a:pt x="1369106" y="832085"/>
                    <a:pt x="1341740" y="874288"/>
                  </a:cubicBezTo>
                  <a:lnTo>
                    <a:pt x="1295346" y="935089"/>
                  </a:lnTo>
                  <a:lnTo>
                    <a:pt x="1235283" y="995152"/>
                  </a:lnTo>
                  <a:lnTo>
                    <a:pt x="1235278" y="995156"/>
                  </a:lnTo>
                  <a:lnTo>
                    <a:pt x="321224" y="1909211"/>
                  </a:lnTo>
                  <a:lnTo>
                    <a:pt x="376744" y="1838890"/>
                  </a:lnTo>
                  <a:cubicBezTo>
                    <a:pt x="466373" y="1712651"/>
                    <a:pt x="540652" y="1542640"/>
                    <a:pt x="592523" y="1343570"/>
                  </a:cubicBezTo>
                  <a:lnTo>
                    <a:pt x="606998" y="1280927"/>
                  </a:lnTo>
                  <a:lnTo>
                    <a:pt x="606999" y="1280927"/>
                  </a:lnTo>
                  <a:lnTo>
                    <a:pt x="620901" y="1220758"/>
                  </a:lnTo>
                  <a:cubicBezTo>
                    <a:pt x="655002" y="1052674"/>
                    <a:pt x="673859" y="867875"/>
                    <a:pt x="673859" y="673893"/>
                  </a:cubicBezTo>
                  <a:lnTo>
                    <a:pt x="673859" y="673892"/>
                  </a:lnTo>
                  <a:lnTo>
                    <a:pt x="673859" y="673891"/>
                  </a:lnTo>
                  <a:lnTo>
                    <a:pt x="660168" y="390749"/>
                  </a:lnTo>
                  <a:cubicBezTo>
                    <a:pt x="651191" y="299291"/>
                    <a:pt x="637952" y="211070"/>
                    <a:pt x="620901" y="127028"/>
                  </a:cubicBezTo>
                  <a:close/>
                  <a:moveTo>
                    <a:pt x="0" y="0"/>
                  </a:moveTo>
                  <a:lnTo>
                    <a:pt x="283108" y="13689"/>
                  </a:lnTo>
                  <a:cubicBezTo>
                    <a:pt x="374566" y="22666"/>
                    <a:pt x="462787" y="35906"/>
                    <a:pt x="546829" y="52956"/>
                  </a:cubicBezTo>
                  <a:lnTo>
                    <a:pt x="606998" y="66859"/>
                  </a:lnTo>
                  <a:lnTo>
                    <a:pt x="620900" y="127027"/>
                  </a:lnTo>
                  <a:cubicBezTo>
                    <a:pt x="637951" y="211069"/>
                    <a:pt x="651190" y="299290"/>
                    <a:pt x="660167" y="390748"/>
                  </a:cubicBezTo>
                  <a:lnTo>
                    <a:pt x="673858" y="673890"/>
                  </a:lnTo>
                  <a:lnTo>
                    <a:pt x="660167" y="538078"/>
                  </a:lnTo>
                  <a:cubicBezTo>
                    <a:pt x="606306" y="274864"/>
                    <a:pt x="398990" y="67549"/>
                    <a:pt x="135776" y="13687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олилиния 266"/>
            <p:cNvSpPr/>
            <p:nvPr/>
          </p:nvSpPr>
          <p:spPr>
            <a:xfrm>
              <a:off x="3066959" y="4266122"/>
              <a:ext cx="655963" cy="482574"/>
            </a:xfrm>
            <a:custGeom>
              <a:avLst/>
              <a:gdLst>
                <a:gd name="connsiteX0" fmla="*/ 673892 w 1909220"/>
                <a:gd name="connsiteY0" fmla="*/ 0 h 1404565"/>
                <a:gd name="connsiteX1" fmla="*/ 709180 w 1909220"/>
                <a:gd name="connsiteY1" fmla="*/ 3382 h 1404565"/>
                <a:gd name="connsiteX2" fmla="*/ 742795 w 1909220"/>
                <a:gd name="connsiteY2" fmla="*/ 6921 h 1404565"/>
                <a:gd name="connsiteX3" fmla="*/ 874288 w 1909220"/>
                <a:gd name="connsiteY3" fmla="*/ 62830 h 1404565"/>
                <a:gd name="connsiteX4" fmla="*/ 935093 w 1909220"/>
                <a:gd name="connsiteY4" fmla="*/ 109227 h 1404565"/>
                <a:gd name="connsiteX5" fmla="*/ 995149 w 1909220"/>
                <a:gd name="connsiteY5" fmla="*/ 169282 h 1404565"/>
                <a:gd name="connsiteX6" fmla="*/ 995153 w 1909220"/>
                <a:gd name="connsiteY6" fmla="*/ 169287 h 1404565"/>
                <a:gd name="connsiteX7" fmla="*/ 1909220 w 1909220"/>
                <a:gd name="connsiteY7" fmla="*/ 1083354 h 1404565"/>
                <a:gd name="connsiteX8" fmla="*/ 1838890 w 1909220"/>
                <a:gd name="connsiteY8" fmla="*/ 1027826 h 1404565"/>
                <a:gd name="connsiteX9" fmla="*/ 1343570 w 1909220"/>
                <a:gd name="connsiteY9" fmla="*/ 812047 h 1404565"/>
                <a:gd name="connsiteX10" fmla="*/ 1280927 w 1909220"/>
                <a:gd name="connsiteY10" fmla="*/ 797573 h 1404565"/>
                <a:gd name="connsiteX11" fmla="*/ 1280927 w 1909220"/>
                <a:gd name="connsiteY11" fmla="*/ 797572 h 1404565"/>
                <a:gd name="connsiteX12" fmla="*/ 1220758 w 1909220"/>
                <a:gd name="connsiteY12" fmla="*/ 783669 h 1404565"/>
                <a:gd name="connsiteX13" fmla="*/ 957037 w 1909220"/>
                <a:gd name="connsiteY13" fmla="*/ 744402 h 1404565"/>
                <a:gd name="connsiteX14" fmla="*/ 673929 w 1909220"/>
                <a:gd name="connsiteY14" fmla="*/ 730713 h 1404565"/>
                <a:gd name="connsiteX15" fmla="*/ 673892 w 1909220"/>
                <a:gd name="connsiteY15" fmla="*/ 730709 h 1404565"/>
                <a:gd name="connsiteX16" fmla="*/ 673853 w 1909220"/>
                <a:gd name="connsiteY16" fmla="*/ 730713 h 1404565"/>
                <a:gd name="connsiteX17" fmla="*/ 673851 w 1909220"/>
                <a:gd name="connsiteY17" fmla="*/ 730713 h 1404565"/>
                <a:gd name="connsiteX18" fmla="*/ 538078 w 1909220"/>
                <a:gd name="connsiteY18" fmla="*/ 744400 h 1404565"/>
                <a:gd name="connsiteX19" fmla="*/ 13687 w 1909220"/>
                <a:gd name="connsiteY19" fmla="*/ 1268791 h 1404565"/>
                <a:gd name="connsiteX20" fmla="*/ 0 w 1909220"/>
                <a:gd name="connsiteY20" fmla="*/ 1404565 h 1404565"/>
                <a:gd name="connsiteX21" fmla="*/ 13689 w 1909220"/>
                <a:gd name="connsiteY21" fmla="*/ 1121461 h 1404565"/>
                <a:gd name="connsiteX22" fmla="*/ 52956 w 1909220"/>
                <a:gd name="connsiteY22" fmla="*/ 857740 h 1404565"/>
                <a:gd name="connsiteX23" fmla="*/ 66859 w 1909220"/>
                <a:gd name="connsiteY23" fmla="*/ 797572 h 1404565"/>
                <a:gd name="connsiteX24" fmla="*/ 66860 w 1909220"/>
                <a:gd name="connsiteY24" fmla="*/ 797572 h 1404565"/>
                <a:gd name="connsiteX25" fmla="*/ 81334 w 1909220"/>
                <a:gd name="connsiteY25" fmla="*/ 734928 h 1404565"/>
                <a:gd name="connsiteX26" fmla="*/ 297113 w 1909220"/>
                <a:gd name="connsiteY26" fmla="*/ 239608 h 1404565"/>
                <a:gd name="connsiteX27" fmla="*/ 352642 w 1909220"/>
                <a:gd name="connsiteY27" fmla="*/ 169277 h 1404565"/>
                <a:gd name="connsiteX28" fmla="*/ 412689 w 1909220"/>
                <a:gd name="connsiteY28" fmla="*/ 109230 h 1404565"/>
                <a:gd name="connsiteX29" fmla="*/ 473498 w 1909220"/>
                <a:gd name="connsiteY29" fmla="*/ 62830 h 1404565"/>
                <a:gd name="connsiteX30" fmla="*/ 604991 w 1909220"/>
                <a:gd name="connsiteY30" fmla="*/ 6921 h 1404565"/>
                <a:gd name="connsiteX31" fmla="*/ 638627 w 1909220"/>
                <a:gd name="connsiteY31" fmla="*/ 3380 h 140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09220" h="1404565">
                  <a:moveTo>
                    <a:pt x="673892" y="0"/>
                  </a:moveTo>
                  <a:lnTo>
                    <a:pt x="709180" y="3382"/>
                  </a:lnTo>
                  <a:lnTo>
                    <a:pt x="742795" y="6921"/>
                  </a:lnTo>
                  <a:cubicBezTo>
                    <a:pt x="788104" y="16513"/>
                    <a:pt x="832085" y="35464"/>
                    <a:pt x="874288" y="62830"/>
                  </a:cubicBezTo>
                  <a:lnTo>
                    <a:pt x="935093" y="109227"/>
                  </a:lnTo>
                  <a:lnTo>
                    <a:pt x="995149" y="169282"/>
                  </a:lnTo>
                  <a:lnTo>
                    <a:pt x="995153" y="169287"/>
                  </a:lnTo>
                  <a:lnTo>
                    <a:pt x="1909220" y="1083354"/>
                  </a:lnTo>
                  <a:lnTo>
                    <a:pt x="1838890" y="1027826"/>
                  </a:lnTo>
                  <a:cubicBezTo>
                    <a:pt x="1712651" y="938197"/>
                    <a:pt x="1542640" y="863919"/>
                    <a:pt x="1343570" y="812047"/>
                  </a:cubicBezTo>
                  <a:lnTo>
                    <a:pt x="1280927" y="797573"/>
                  </a:lnTo>
                  <a:lnTo>
                    <a:pt x="1280927" y="797572"/>
                  </a:lnTo>
                  <a:lnTo>
                    <a:pt x="1220758" y="783669"/>
                  </a:lnTo>
                  <a:cubicBezTo>
                    <a:pt x="1136716" y="766619"/>
                    <a:pt x="1048495" y="753379"/>
                    <a:pt x="957037" y="744402"/>
                  </a:cubicBezTo>
                  <a:lnTo>
                    <a:pt x="673929" y="730713"/>
                  </a:lnTo>
                  <a:lnTo>
                    <a:pt x="673892" y="730709"/>
                  </a:lnTo>
                  <a:lnTo>
                    <a:pt x="673853" y="730713"/>
                  </a:lnTo>
                  <a:lnTo>
                    <a:pt x="673851" y="730713"/>
                  </a:lnTo>
                  <a:lnTo>
                    <a:pt x="538078" y="744400"/>
                  </a:lnTo>
                  <a:cubicBezTo>
                    <a:pt x="274864" y="798262"/>
                    <a:pt x="67549" y="1005577"/>
                    <a:pt x="13687" y="1268791"/>
                  </a:cubicBezTo>
                  <a:lnTo>
                    <a:pt x="0" y="1404565"/>
                  </a:lnTo>
                  <a:lnTo>
                    <a:pt x="13689" y="1121461"/>
                  </a:lnTo>
                  <a:cubicBezTo>
                    <a:pt x="22666" y="1030003"/>
                    <a:pt x="35906" y="941782"/>
                    <a:pt x="52956" y="857740"/>
                  </a:cubicBezTo>
                  <a:lnTo>
                    <a:pt x="66859" y="797572"/>
                  </a:lnTo>
                  <a:lnTo>
                    <a:pt x="66860" y="797572"/>
                  </a:lnTo>
                  <a:lnTo>
                    <a:pt x="81334" y="734928"/>
                  </a:lnTo>
                  <a:cubicBezTo>
                    <a:pt x="133206" y="535858"/>
                    <a:pt x="207484" y="365847"/>
                    <a:pt x="297113" y="239608"/>
                  </a:cubicBezTo>
                  <a:lnTo>
                    <a:pt x="352642" y="169277"/>
                  </a:lnTo>
                  <a:lnTo>
                    <a:pt x="412689" y="109230"/>
                  </a:lnTo>
                  <a:lnTo>
                    <a:pt x="473498" y="62830"/>
                  </a:lnTo>
                  <a:cubicBezTo>
                    <a:pt x="515701" y="35464"/>
                    <a:pt x="559683" y="16513"/>
                    <a:pt x="604991" y="6921"/>
                  </a:cubicBezTo>
                  <a:lnTo>
                    <a:pt x="638627" y="338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3722921" y="4638336"/>
              <a:ext cx="20631" cy="20631"/>
            </a:xfrm>
            <a:custGeom>
              <a:avLst/>
              <a:gdLst>
                <a:gd name="connsiteX0" fmla="*/ 0 w 60048"/>
                <a:gd name="connsiteY0" fmla="*/ 0 h 60048"/>
                <a:gd name="connsiteX1" fmla="*/ 43 w 60048"/>
                <a:gd name="connsiteY1" fmla="*/ 34 h 60048"/>
                <a:gd name="connsiteX2" fmla="*/ 59204 w 60048"/>
                <a:gd name="connsiteY2" fmla="*/ 58942 h 60048"/>
                <a:gd name="connsiteX3" fmla="*/ 60048 w 60048"/>
                <a:gd name="connsiteY3" fmla="*/ 60048 h 60048"/>
                <a:gd name="connsiteX4" fmla="*/ 0 w 60048"/>
                <a:gd name="connsiteY4" fmla="*/ 0 h 6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8" h="60048">
                  <a:moveTo>
                    <a:pt x="0" y="0"/>
                  </a:moveTo>
                  <a:lnTo>
                    <a:pt x="43" y="34"/>
                  </a:lnTo>
                  <a:cubicBezTo>
                    <a:pt x="21671" y="19132"/>
                    <a:pt x="41431" y="38786"/>
                    <a:pt x="59204" y="58942"/>
                  </a:cubicBezTo>
                  <a:lnTo>
                    <a:pt x="60048" y="6004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Полилиния 268"/>
            <p:cNvSpPr/>
            <p:nvPr/>
          </p:nvSpPr>
          <p:spPr>
            <a:xfrm>
              <a:off x="2853433" y="4638337"/>
              <a:ext cx="20628" cy="20628"/>
            </a:xfrm>
            <a:custGeom>
              <a:avLst/>
              <a:gdLst>
                <a:gd name="connsiteX0" fmla="*/ 60040 w 60040"/>
                <a:gd name="connsiteY0" fmla="*/ 0 h 60040"/>
                <a:gd name="connsiteX1" fmla="*/ 0 w 60040"/>
                <a:gd name="connsiteY1" fmla="*/ 60040 h 60040"/>
                <a:gd name="connsiteX2" fmla="*/ 841 w 60040"/>
                <a:gd name="connsiteY2" fmla="*/ 58938 h 60040"/>
                <a:gd name="connsiteX3" fmla="*/ 60002 w 60040"/>
                <a:gd name="connsiteY3" fmla="*/ 30 h 60040"/>
                <a:gd name="connsiteX4" fmla="*/ 60040 w 60040"/>
                <a:gd name="connsiteY4" fmla="*/ 0 h 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40" h="60040">
                  <a:moveTo>
                    <a:pt x="60040" y="0"/>
                  </a:moveTo>
                  <a:lnTo>
                    <a:pt x="0" y="60040"/>
                  </a:lnTo>
                  <a:lnTo>
                    <a:pt x="841" y="58938"/>
                  </a:lnTo>
                  <a:cubicBezTo>
                    <a:pt x="18614" y="38782"/>
                    <a:pt x="38374" y="19128"/>
                    <a:pt x="60002" y="30"/>
                  </a:cubicBezTo>
                  <a:lnTo>
                    <a:pt x="600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олилиния 269"/>
            <p:cNvSpPr/>
            <p:nvPr/>
          </p:nvSpPr>
          <p:spPr>
            <a:xfrm>
              <a:off x="2817065" y="4658966"/>
              <a:ext cx="36369" cy="77628"/>
            </a:xfrm>
            <a:custGeom>
              <a:avLst/>
              <a:gdLst>
                <a:gd name="connsiteX0" fmla="*/ 105853 w 105853"/>
                <a:gd name="connsiteY0" fmla="*/ 0 h 225942"/>
                <a:gd name="connsiteX1" fmla="*/ 59450 w 105853"/>
                <a:gd name="connsiteY1" fmla="*/ 60813 h 225942"/>
                <a:gd name="connsiteX2" fmla="*/ 3541 w 105853"/>
                <a:gd name="connsiteY2" fmla="*/ 192306 h 225942"/>
                <a:gd name="connsiteX3" fmla="*/ 0 w 105853"/>
                <a:gd name="connsiteY3" fmla="*/ 225942 h 225942"/>
                <a:gd name="connsiteX4" fmla="*/ 3336 w 105853"/>
                <a:gd name="connsiteY4" fmla="*/ 191132 h 225942"/>
                <a:gd name="connsiteX5" fmla="*/ 104081 w 105853"/>
                <a:gd name="connsiteY5" fmla="*/ 1772 h 225942"/>
                <a:gd name="connsiteX6" fmla="*/ 105853 w 105853"/>
                <a:gd name="connsiteY6" fmla="*/ 0 h 22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53" h="225942">
                  <a:moveTo>
                    <a:pt x="105853" y="0"/>
                  </a:moveTo>
                  <a:lnTo>
                    <a:pt x="59450" y="60813"/>
                  </a:lnTo>
                  <a:cubicBezTo>
                    <a:pt x="32084" y="103016"/>
                    <a:pt x="13133" y="146998"/>
                    <a:pt x="3541" y="192306"/>
                  </a:cubicBezTo>
                  <a:lnTo>
                    <a:pt x="0" y="225942"/>
                  </a:lnTo>
                  <a:lnTo>
                    <a:pt x="3336" y="191132"/>
                  </a:lnTo>
                  <a:cubicBezTo>
                    <a:pt x="16768" y="121753"/>
                    <a:pt x="50350" y="55503"/>
                    <a:pt x="104081" y="1772"/>
                  </a:cubicBezTo>
                  <a:lnTo>
                    <a:pt x="10585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3743552" y="4658967"/>
              <a:ext cx="36366" cy="77608"/>
            </a:xfrm>
            <a:custGeom>
              <a:avLst/>
              <a:gdLst>
                <a:gd name="connsiteX0" fmla="*/ 0 w 105845"/>
                <a:gd name="connsiteY0" fmla="*/ 0 h 225885"/>
                <a:gd name="connsiteX1" fmla="*/ 1768 w 105845"/>
                <a:gd name="connsiteY1" fmla="*/ 1768 h 225885"/>
                <a:gd name="connsiteX2" fmla="*/ 102513 w 105845"/>
                <a:gd name="connsiteY2" fmla="*/ 191128 h 225885"/>
                <a:gd name="connsiteX3" fmla="*/ 105845 w 105845"/>
                <a:gd name="connsiteY3" fmla="*/ 225885 h 225885"/>
                <a:gd name="connsiteX4" fmla="*/ 102309 w 105845"/>
                <a:gd name="connsiteY4" fmla="*/ 192302 h 225885"/>
                <a:gd name="connsiteX5" fmla="*/ 46400 w 105845"/>
                <a:gd name="connsiteY5" fmla="*/ 60809 h 225885"/>
                <a:gd name="connsiteX6" fmla="*/ 0 w 105845"/>
                <a:gd name="connsiteY6" fmla="*/ 0 h 22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885">
                  <a:moveTo>
                    <a:pt x="0" y="0"/>
                  </a:moveTo>
                  <a:lnTo>
                    <a:pt x="1768" y="1768"/>
                  </a:lnTo>
                  <a:cubicBezTo>
                    <a:pt x="55499" y="55499"/>
                    <a:pt x="89081" y="121749"/>
                    <a:pt x="102513" y="191128"/>
                  </a:cubicBezTo>
                  <a:lnTo>
                    <a:pt x="105845" y="225885"/>
                  </a:lnTo>
                  <a:lnTo>
                    <a:pt x="102309" y="192302"/>
                  </a:lnTo>
                  <a:cubicBezTo>
                    <a:pt x="92717" y="146994"/>
                    <a:pt x="73766" y="103012"/>
                    <a:pt x="46400" y="608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Полилиния 271"/>
            <p:cNvSpPr/>
            <p:nvPr/>
          </p:nvSpPr>
          <p:spPr>
            <a:xfrm>
              <a:off x="3779917" y="4736575"/>
              <a:ext cx="1278" cy="24276"/>
            </a:xfrm>
            <a:custGeom>
              <a:avLst/>
              <a:gdLst>
                <a:gd name="connsiteX0" fmla="*/ 2 w 3720"/>
                <a:gd name="connsiteY0" fmla="*/ 0 h 70659"/>
                <a:gd name="connsiteX1" fmla="*/ 3720 w 3720"/>
                <a:gd name="connsiteY1" fmla="*/ 35319 h 70659"/>
                <a:gd name="connsiteX2" fmla="*/ 0 w 3720"/>
                <a:gd name="connsiteY2" fmla="*/ 70659 h 70659"/>
                <a:gd name="connsiteX3" fmla="*/ 3387 w 3720"/>
                <a:gd name="connsiteY3" fmla="*/ 35318 h 70659"/>
                <a:gd name="connsiteX4" fmla="*/ 2 w 3720"/>
                <a:gd name="connsiteY4" fmla="*/ 0 h 7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" h="70659">
                  <a:moveTo>
                    <a:pt x="2" y="0"/>
                  </a:moveTo>
                  <a:lnTo>
                    <a:pt x="3720" y="35319"/>
                  </a:lnTo>
                  <a:lnTo>
                    <a:pt x="0" y="70659"/>
                  </a:lnTo>
                  <a:lnTo>
                    <a:pt x="3387" y="35318"/>
                  </a:lnTo>
                  <a:lnTo>
                    <a:pt x="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олилиния 272"/>
            <p:cNvSpPr/>
            <p:nvPr/>
          </p:nvSpPr>
          <p:spPr>
            <a:xfrm>
              <a:off x="2815789" y="4736593"/>
              <a:ext cx="1276" cy="24240"/>
            </a:xfrm>
            <a:custGeom>
              <a:avLst/>
              <a:gdLst>
                <a:gd name="connsiteX0" fmla="*/ 3713 w 3715"/>
                <a:gd name="connsiteY0" fmla="*/ 0 h 70552"/>
                <a:gd name="connsiteX1" fmla="*/ 333 w 3715"/>
                <a:gd name="connsiteY1" fmla="*/ 35265 h 70552"/>
                <a:gd name="connsiteX2" fmla="*/ 3715 w 3715"/>
                <a:gd name="connsiteY2" fmla="*/ 70552 h 70552"/>
                <a:gd name="connsiteX3" fmla="*/ 0 w 3715"/>
                <a:gd name="connsiteY3" fmla="*/ 35266 h 70552"/>
                <a:gd name="connsiteX4" fmla="*/ 3713 w 3715"/>
                <a:gd name="connsiteY4" fmla="*/ 0 h 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" h="70552">
                  <a:moveTo>
                    <a:pt x="3713" y="0"/>
                  </a:moveTo>
                  <a:lnTo>
                    <a:pt x="333" y="35265"/>
                  </a:lnTo>
                  <a:lnTo>
                    <a:pt x="3715" y="70552"/>
                  </a:lnTo>
                  <a:lnTo>
                    <a:pt x="0" y="35266"/>
                  </a:lnTo>
                  <a:lnTo>
                    <a:pt x="371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>
              <a:off x="2874064" y="4748710"/>
              <a:ext cx="655961" cy="482588"/>
            </a:xfrm>
            <a:custGeom>
              <a:avLst/>
              <a:gdLst>
                <a:gd name="connsiteX0" fmla="*/ 628291 w 1909217"/>
                <a:gd name="connsiteY0" fmla="*/ 607035 h 1404606"/>
                <a:gd name="connsiteX1" fmla="*/ 688459 w 1909217"/>
                <a:gd name="connsiteY1" fmla="*/ 620937 h 1404606"/>
                <a:gd name="connsiteX2" fmla="*/ 952180 w 1909217"/>
                <a:gd name="connsiteY2" fmla="*/ 660204 h 1404606"/>
                <a:gd name="connsiteX3" fmla="*/ 1235322 w 1909217"/>
                <a:gd name="connsiteY3" fmla="*/ 673895 h 1404606"/>
                <a:gd name="connsiteX4" fmla="*/ 1235323 w 1909217"/>
                <a:gd name="connsiteY4" fmla="*/ 673895 h 1404606"/>
                <a:gd name="connsiteX5" fmla="*/ 1235324 w 1909217"/>
                <a:gd name="connsiteY5" fmla="*/ 673895 h 1404606"/>
                <a:gd name="connsiteX6" fmla="*/ 1782189 w 1909217"/>
                <a:gd name="connsiteY6" fmla="*/ 620937 h 1404606"/>
                <a:gd name="connsiteX7" fmla="*/ 1842358 w 1909217"/>
                <a:gd name="connsiteY7" fmla="*/ 607035 h 1404606"/>
                <a:gd name="connsiteX8" fmla="*/ 1827883 w 1909217"/>
                <a:gd name="connsiteY8" fmla="*/ 669678 h 1404606"/>
                <a:gd name="connsiteX9" fmla="*/ 1612104 w 1909217"/>
                <a:gd name="connsiteY9" fmla="*/ 1164998 h 1404606"/>
                <a:gd name="connsiteX10" fmla="*/ 1556584 w 1909217"/>
                <a:gd name="connsiteY10" fmla="*/ 1235319 h 1404606"/>
                <a:gd name="connsiteX11" fmla="*/ 1496520 w 1909217"/>
                <a:gd name="connsiteY11" fmla="*/ 1295382 h 1404606"/>
                <a:gd name="connsiteX12" fmla="*/ 1435719 w 1909217"/>
                <a:gd name="connsiteY12" fmla="*/ 1341776 h 1404606"/>
                <a:gd name="connsiteX13" fmla="*/ 1304226 w 1909217"/>
                <a:gd name="connsiteY13" fmla="*/ 1397685 h 1404606"/>
                <a:gd name="connsiteX14" fmla="*/ 1270664 w 1909217"/>
                <a:gd name="connsiteY14" fmla="*/ 1401219 h 1404606"/>
                <a:gd name="connsiteX15" fmla="*/ 1235323 w 1909217"/>
                <a:gd name="connsiteY15" fmla="*/ 1404606 h 1404606"/>
                <a:gd name="connsiteX16" fmla="*/ 1200005 w 1909217"/>
                <a:gd name="connsiteY16" fmla="*/ 1401221 h 1404606"/>
                <a:gd name="connsiteX17" fmla="*/ 1166422 w 1909217"/>
                <a:gd name="connsiteY17" fmla="*/ 1397685 h 1404606"/>
                <a:gd name="connsiteX18" fmla="*/ 1034929 w 1909217"/>
                <a:gd name="connsiteY18" fmla="*/ 1341776 h 1404606"/>
                <a:gd name="connsiteX19" fmla="*/ 974124 w 1909217"/>
                <a:gd name="connsiteY19" fmla="*/ 1295379 h 1404606"/>
                <a:gd name="connsiteX20" fmla="*/ 914069 w 1909217"/>
                <a:gd name="connsiteY20" fmla="*/ 1235324 h 1404606"/>
                <a:gd name="connsiteX21" fmla="*/ 858544 w 1909217"/>
                <a:gd name="connsiteY21" fmla="*/ 1164998 h 1404606"/>
                <a:gd name="connsiteX22" fmla="*/ 642765 w 1909217"/>
                <a:gd name="connsiteY22" fmla="*/ 669678 h 1404606"/>
                <a:gd name="connsiteX23" fmla="*/ 0 w 1909217"/>
                <a:gd name="connsiteY23" fmla="*/ 321257 h 1404606"/>
                <a:gd name="connsiteX24" fmla="*/ 70326 w 1909217"/>
                <a:gd name="connsiteY24" fmla="*/ 376781 h 1404606"/>
                <a:gd name="connsiteX25" fmla="*/ 565646 w 1909217"/>
                <a:gd name="connsiteY25" fmla="*/ 592560 h 1404606"/>
                <a:gd name="connsiteX26" fmla="*/ 628290 w 1909217"/>
                <a:gd name="connsiteY26" fmla="*/ 607035 h 1404606"/>
                <a:gd name="connsiteX27" fmla="*/ 642764 w 1909217"/>
                <a:gd name="connsiteY27" fmla="*/ 669678 h 1404606"/>
                <a:gd name="connsiteX28" fmla="*/ 858543 w 1909217"/>
                <a:gd name="connsiteY28" fmla="*/ 1164998 h 1404606"/>
                <a:gd name="connsiteX29" fmla="*/ 914068 w 1909217"/>
                <a:gd name="connsiteY29" fmla="*/ 1235324 h 1404606"/>
                <a:gd name="connsiteX30" fmla="*/ 1909217 w 1909217"/>
                <a:gd name="connsiteY30" fmla="*/ 0 h 1404606"/>
                <a:gd name="connsiteX31" fmla="*/ 1909217 w 1909217"/>
                <a:gd name="connsiteY31" fmla="*/ 1 h 1404606"/>
                <a:gd name="connsiteX32" fmla="*/ 1856259 w 1909217"/>
                <a:gd name="connsiteY32" fmla="*/ 546866 h 1404606"/>
                <a:gd name="connsiteX33" fmla="*/ 1842357 w 1909217"/>
                <a:gd name="connsiteY33" fmla="*/ 607035 h 1404606"/>
                <a:gd name="connsiteX34" fmla="*/ 1782188 w 1909217"/>
                <a:gd name="connsiteY34" fmla="*/ 620937 h 1404606"/>
                <a:gd name="connsiteX35" fmla="*/ 1235323 w 1909217"/>
                <a:gd name="connsiteY35" fmla="*/ 673895 h 1404606"/>
                <a:gd name="connsiteX36" fmla="*/ 1371135 w 1909217"/>
                <a:gd name="connsiteY36" fmla="*/ 660204 h 1404606"/>
                <a:gd name="connsiteX37" fmla="*/ 1895526 w 1909217"/>
                <a:gd name="connsiteY37" fmla="*/ 135813 h 140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9217" h="1404606">
                  <a:moveTo>
                    <a:pt x="628291" y="607035"/>
                  </a:moveTo>
                  <a:lnTo>
                    <a:pt x="688459" y="620937"/>
                  </a:lnTo>
                  <a:cubicBezTo>
                    <a:pt x="772501" y="637988"/>
                    <a:pt x="860722" y="651227"/>
                    <a:pt x="952180" y="660204"/>
                  </a:cubicBezTo>
                  <a:lnTo>
                    <a:pt x="1235322" y="673895"/>
                  </a:lnTo>
                  <a:lnTo>
                    <a:pt x="1235323" y="673895"/>
                  </a:lnTo>
                  <a:lnTo>
                    <a:pt x="1235324" y="673895"/>
                  </a:lnTo>
                  <a:cubicBezTo>
                    <a:pt x="1429306" y="673895"/>
                    <a:pt x="1614105" y="655038"/>
                    <a:pt x="1782189" y="620937"/>
                  </a:cubicBezTo>
                  <a:lnTo>
                    <a:pt x="1842358" y="607035"/>
                  </a:lnTo>
                  <a:lnTo>
                    <a:pt x="1827883" y="669678"/>
                  </a:lnTo>
                  <a:cubicBezTo>
                    <a:pt x="1776012" y="868748"/>
                    <a:pt x="1701733" y="1038759"/>
                    <a:pt x="1612104" y="1164998"/>
                  </a:cubicBezTo>
                  <a:lnTo>
                    <a:pt x="1556584" y="1235319"/>
                  </a:lnTo>
                  <a:lnTo>
                    <a:pt x="1496520" y="1295382"/>
                  </a:lnTo>
                  <a:lnTo>
                    <a:pt x="1435719" y="1341776"/>
                  </a:lnTo>
                  <a:cubicBezTo>
                    <a:pt x="1393516" y="1369142"/>
                    <a:pt x="1349535" y="1388093"/>
                    <a:pt x="1304226" y="1397685"/>
                  </a:cubicBezTo>
                  <a:lnTo>
                    <a:pt x="1270664" y="1401219"/>
                  </a:lnTo>
                  <a:lnTo>
                    <a:pt x="1235323" y="1404606"/>
                  </a:lnTo>
                  <a:lnTo>
                    <a:pt x="1200005" y="1401221"/>
                  </a:lnTo>
                  <a:lnTo>
                    <a:pt x="1166422" y="1397685"/>
                  </a:lnTo>
                  <a:cubicBezTo>
                    <a:pt x="1121114" y="1388093"/>
                    <a:pt x="1077132" y="1369142"/>
                    <a:pt x="1034929" y="1341776"/>
                  </a:cubicBezTo>
                  <a:lnTo>
                    <a:pt x="974124" y="1295379"/>
                  </a:lnTo>
                  <a:lnTo>
                    <a:pt x="914069" y="1235324"/>
                  </a:lnTo>
                  <a:lnTo>
                    <a:pt x="858544" y="1164998"/>
                  </a:lnTo>
                  <a:cubicBezTo>
                    <a:pt x="768915" y="1038759"/>
                    <a:pt x="694637" y="868748"/>
                    <a:pt x="642765" y="669678"/>
                  </a:cubicBezTo>
                  <a:close/>
                  <a:moveTo>
                    <a:pt x="0" y="321257"/>
                  </a:moveTo>
                  <a:lnTo>
                    <a:pt x="70326" y="376781"/>
                  </a:lnTo>
                  <a:cubicBezTo>
                    <a:pt x="196565" y="466410"/>
                    <a:pt x="366576" y="540688"/>
                    <a:pt x="565646" y="592560"/>
                  </a:cubicBezTo>
                  <a:lnTo>
                    <a:pt x="628290" y="607035"/>
                  </a:lnTo>
                  <a:lnTo>
                    <a:pt x="642764" y="669678"/>
                  </a:lnTo>
                  <a:cubicBezTo>
                    <a:pt x="694636" y="868748"/>
                    <a:pt x="768914" y="1038759"/>
                    <a:pt x="858543" y="1164998"/>
                  </a:cubicBezTo>
                  <a:lnTo>
                    <a:pt x="914068" y="1235324"/>
                  </a:lnTo>
                  <a:close/>
                  <a:moveTo>
                    <a:pt x="1909217" y="0"/>
                  </a:moveTo>
                  <a:lnTo>
                    <a:pt x="1909217" y="1"/>
                  </a:lnTo>
                  <a:cubicBezTo>
                    <a:pt x="1909217" y="193983"/>
                    <a:pt x="1890360" y="378782"/>
                    <a:pt x="1856259" y="546866"/>
                  </a:cubicBezTo>
                  <a:lnTo>
                    <a:pt x="1842357" y="607035"/>
                  </a:lnTo>
                  <a:lnTo>
                    <a:pt x="1782188" y="620937"/>
                  </a:lnTo>
                  <a:cubicBezTo>
                    <a:pt x="1614104" y="655038"/>
                    <a:pt x="1429305" y="673895"/>
                    <a:pt x="1235323" y="673895"/>
                  </a:cubicBezTo>
                  <a:lnTo>
                    <a:pt x="1371135" y="660204"/>
                  </a:lnTo>
                  <a:cubicBezTo>
                    <a:pt x="1634349" y="606343"/>
                    <a:pt x="1841665" y="399027"/>
                    <a:pt x="1895526" y="135813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rgbClr val="2E3E42"/>
                </a:gs>
                <a:gs pos="78000">
                  <a:srgbClr val="80A0A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2815903" y="4324281"/>
              <a:ext cx="482588" cy="655961"/>
            </a:xfrm>
            <a:custGeom>
              <a:avLst/>
              <a:gdLst>
                <a:gd name="connsiteX0" fmla="*/ 730713 w 1404603"/>
                <a:gd name="connsiteY0" fmla="*/ 1235364 h 1909222"/>
                <a:gd name="connsiteX1" fmla="*/ 744400 w 1404603"/>
                <a:gd name="connsiteY1" fmla="*/ 1371140 h 1909222"/>
                <a:gd name="connsiteX2" fmla="*/ 1268791 w 1404603"/>
                <a:gd name="connsiteY2" fmla="*/ 1895531 h 1909222"/>
                <a:gd name="connsiteX3" fmla="*/ 1404603 w 1404603"/>
                <a:gd name="connsiteY3" fmla="*/ 1909222 h 1909222"/>
                <a:gd name="connsiteX4" fmla="*/ 1121461 w 1404603"/>
                <a:gd name="connsiteY4" fmla="*/ 1895531 h 1909222"/>
                <a:gd name="connsiteX5" fmla="*/ 857740 w 1404603"/>
                <a:gd name="connsiteY5" fmla="*/ 1856264 h 1909222"/>
                <a:gd name="connsiteX6" fmla="*/ 797572 w 1404603"/>
                <a:gd name="connsiteY6" fmla="*/ 1842362 h 1909222"/>
                <a:gd name="connsiteX7" fmla="*/ 783669 w 1404603"/>
                <a:gd name="connsiteY7" fmla="*/ 1782193 h 1909222"/>
                <a:gd name="connsiteX8" fmla="*/ 744402 w 1404603"/>
                <a:gd name="connsiteY8" fmla="*/ 1518472 h 1909222"/>
                <a:gd name="connsiteX9" fmla="*/ 797572 w 1404603"/>
                <a:gd name="connsiteY9" fmla="*/ 628296 h 1909222"/>
                <a:gd name="connsiteX10" fmla="*/ 783669 w 1404603"/>
                <a:gd name="connsiteY10" fmla="*/ 688464 h 1909222"/>
                <a:gd name="connsiteX11" fmla="*/ 744402 w 1404603"/>
                <a:gd name="connsiteY11" fmla="*/ 952185 h 1909222"/>
                <a:gd name="connsiteX12" fmla="*/ 730713 w 1404603"/>
                <a:gd name="connsiteY12" fmla="*/ 1235289 h 1909222"/>
                <a:gd name="connsiteX13" fmla="*/ 730709 w 1404603"/>
                <a:gd name="connsiteY13" fmla="*/ 1235328 h 1909222"/>
                <a:gd name="connsiteX14" fmla="*/ 730713 w 1404603"/>
                <a:gd name="connsiteY14" fmla="*/ 1235365 h 1909222"/>
                <a:gd name="connsiteX15" fmla="*/ 744402 w 1404603"/>
                <a:gd name="connsiteY15" fmla="*/ 1518473 h 1909222"/>
                <a:gd name="connsiteX16" fmla="*/ 783669 w 1404603"/>
                <a:gd name="connsiteY16" fmla="*/ 1782194 h 1909222"/>
                <a:gd name="connsiteX17" fmla="*/ 797572 w 1404603"/>
                <a:gd name="connsiteY17" fmla="*/ 1842363 h 1909222"/>
                <a:gd name="connsiteX18" fmla="*/ 734928 w 1404603"/>
                <a:gd name="connsiteY18" fmla="*/ 1827888 h 1909222"/>
                <a:gd name="connsiteX19" fmla="*/ 239608 w 1404603"/>
                <a:gd name="connsiteY19" fmla="*/ 1612109 h 1909222"/>
                <a:gd name="connsiteX20" fmla="*/ 169282 w 1404603"/>
                <a:gd name="connsiteY20" fmla="*/ 1556585 h 1909222"/>
                <a:gd name="connsiteX21" fmla="*/ 109227 w 1404603"/>
                <a:gd name="connsiteY21" fmla="*/ 1496529 h 1909222"/>
                <a:gd name="connsiteX22" fmla="*/ 62830 w 1404603"/>
                <a:gd name="connsiteY22" fmla="*/ 1435724 h 1909222"/>
                <a:gd name="connsiteX23" fmla="*/ 6921 w 1404603"/>
                <a:gd name="connsiteY23" fmla="*/ 1304231 h 1909222"/>
                <a:gd name="connsiteX24" fmla="*/ 3382 w 1404603"/>
                <a:gd name="connsiteY24" fmla="*/ 1270615 h 1909222"/>
                <a:gd name="connsiteX25" fmla="*/ 0 w 1404603"/>
                <a:gd name="connsiteY25" fmla="*/ 1235328 h 1909222"/>
                <a:gd name="connsiteX26" fmla="*/ 3380 w 1404603"/>
                <a:gd name="connsiteY26" fmla="*/ 1200063 h 1909222"/>
                <a:gd name="connsiteX27" fmla="*/ 6921 w 1404603"/>
                <a:gd name="connsiteY27" fmla="*/ 1166427 h 1909222"/>
                <a:gd name="connsiteX28" fmla="*/ 62830 w 1404603"/>
                <a:gd name="connsiteY28" fmla="*/ 1034934 h 1909222"/>
                <a:gd name="connsiteX29" fmla="*/ 109233 w 1404603"/>
                <a:gd name="connsiteY29" fmla="*/ 974121 h 1909222"/>
                <a:gd name="connsiteX30" fmla="*/ 169273 w 1404603"/>
                <a:gd name="connsiteY30" fmla="*/ 914081 h 1909222"/>
                <a:gd name="connsiteX31" fmla="*/ 239608 w 1404603"/>
                <a:gd name="connsiteY31" fmla="*/ 858549 h 1909222"/>
                <a:gd name="connsiteX32" fmla="*/ 734928 w 1404603"/>
                <a:gd name="connsiteY32" fmla="*/ 642770 h 1909222"/>
                <a:gd name="connsiteX33" fmla="*/ 1083355 w 1404603"/>
                <a:gd name="connsiteY33" fmla="*/ 0 h 1909222"/>
                <a:gd name="connsiteX34" fmla="*/ 1027826 w 1404603"/>
                <a:gd name="connsiteY34" fmla="*/ 70331 h 1909222"/>
                <a:gd name="connsiteX35" fmla="*/ 812047 w 1404603"/>
                <a:gd name="connsiteY35" fmla="*/ 565651 h 1909222"/>
                <a:gd name="connsiteX36" fmla="*/ 797573 w 1404603"/>
                <a:gd name="connsiteY36" fmla="*/ 628295 h 1909222"/>
                <a:gd name="connsiteX37" fmla="*/ 734929 w 1404603"/>
                <a:gd name="connsiteY37" fmla="*/ 642769 h 1909222"/>
                <a:gd name="connsiteX38" fmla="*/ 239609 w 1404603"/>
                <a:gd name="connsiteY38" fmla="*/ 858548 h 1909222"/>
                <a:gd name="connsiteX39" fmla="*/ 169274 w 1404603"/>
                <a:gd name="connsiteY39" fmla="*/ 914080 h 19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4603" h="1909222">
                  <a:moveTo>
                    <a:pt x="730713" y="1235364"/>
                  </a:moveTo>
                  <a:lnTo>
                    <a:pt x="744400" y="1371140"/>
                  </a:lnTo>
                  <a:cubicBezTo>
                    <a:pt x="798262" y="1634354"/>
                    <a:pt x="1005577" y="1841670"/>
                    <a:pt x="1268791" y="1895531"/>
                  </a:cubicBezTo>
                  <a:lnTo>
                    <a:pt x="1404603" y="1909222"/>
                  </a:lnTo>
                  <a:lnTo>
                    <a:pt x="1121461" y="1895531"/>
                  </a:lnTo>
                  <a:cubicBezTo>
                    <a:pt x="1030003" y="1886554"/>
                    <a:pt x="941782" y="1873315"/>
                    <a:pt x="857740" y="1856264"/>
                  </a:cubicBezTo>
                  <a:lnTo>
                    <a:pt x="797572" y="1842362"/>
                  </a:lnTo>
                  <a:lnTo>
                    <a:pt x="783669" y="1782193"/>
                  </a:lnTo>
                  <a:cubicBezTo>
                    <a:pt x="766619" y="1698151"/>
                    <a:pt x="753379" y="1609930"/>
                    <a:pt x="744402" y="1518472"/>
                  </a:cubicBezTo>
                  <a:close/>
                  <a:moveTo>
                    <a:pt x="797572" y="628296"/>
                  </a:moveTo>
                  <a:lnTo>
                    <a:pt x="783669" y="688464"/>
                  </a:lnTo>
                  <a:cubicBezTo>
                    <a:pt x="766619" y="772506"/>
                    <a:pt x="753379" y="860727"/>
                    <a:pt x="744402" y="952185"/>
                  </a:cubicBezTo>
                  <a:lnTo>
                    <a:pt x="730713" y="1235289"/>
                  </a:lnTo>
                  <a:lnTo>
                    <a:pt x="730709" y="1235328"/>
                  </a:lnTo>
                  <a:lnTo>
                    <a:pt x="730713" y="1235365"/>
                  </a:lnTo>
                  <a:lnTo>
                    <a:pt x="744402" y="1518473"/>
                  </a:lnTo>
                  <a:cubicBezTo>
                    <a:pt x="753379" y="1609931"/>
                    <a:pt x="766619" y="1698152"/>
                    <a:pt x="783669" y="1782194"/>
                  </a:cubicBezTo>
                  <a:lnTo>
                    <a:pt x="797572" y="1842363"/>
                  </a:lnTo>
                  <a:lnTo>
                    <a:pt x="734928" y="1827888"/>
                  </a:lnTo>
                  <a:cubicBezTo>
                    <a:pt x="535858" y="1776016"/>
                    <a:pt x="365847" y="1701738"/>
                    <a:pt x="239608" y="1612109"/>
                  </a:cubicBezTo>
                  <a:lnTo>
                    <a:pt x="169282" y="1556585"/>
                  </a:lnTo>
                  <a:lnTo>
                    <a:pt x="109227" y="1496529"/>
                  </a:lnTo>
                  <a:lnTo>
                    <a:pt x="62830" y="1435724"/>
                  </a:lnTo>
                  <a:cubicBezTo>
                    <a:pt x="35464" y="1393521"/>
                    <a:pt x="16513" y="1349539"/>
                    <a:pt x="6921" y="1304231"/>
                  </a:cubicBezTo>
                  <a:lnTo>
                    <a:pt x="3382" y="1270615"/>
                  </a:lnTo>
                  <a:lnTo>
                    <a:pt x="0" y="1235328"/>
                  </a:lnTo>
                  <a:lnTo>
                    <a:pt x="3380" y="1200063"/>
                  </a:lnTo>
                  <a:lnTo>
                    <a:pt x="6921" y="1166427"/>
                  </a:lnTo>
                  <a:cubicBezTo>
                    <a:pt x="16513" y="1121119"/>
                    <a:pt x="35464" y="1077137"/>
                    <a:pt x="62830" y="1034934"/>
                  </a:cubicBezTo>
                  <a:lnTo>
                    <a:pt x="109233" y="974121"/>
                  </a:lnTo>
                  <a:lnTo>
                    <a:pt x="169273" y="914081"/>
                  </a:lnTo>
                  <a:lnTo>
                    <a:pt x="239608" y="858549"/>
                  </a:lnTo>
                  <a:cubicBezTo>
                    <a:pt x="365847" y="768920"/>
                    <a:pt x="535858" y="694642"/>
                    <a:pt x="734928" y="642770"/>
                  </a:cubicBezTo>
                  <a:close/>
                  <a:moveTo>
                    <a:pt x="1083355" y="0"/>
                  </a:moveTo>
                  <a:lnTo>
                    <a:pt x="1027826" y="70331"/>
                  </a:lnTo>
                  <a:cubicBezTo>
                    <a:pt x="938197" y="196570"/>
                    <a:pt x="863919" y="366581"/>
                    <a:pt x="812047" y="565651"/>
                  </a:cubicBezTo>
                  <a:lnTo>
                    <a:pt x="797573" y="628295"/>
                  </a:lnTo>
                  <a:lnTo>
                    <a:pt x="734929" y="642769"/>
                  </a:lnTo>
                  <a:cubicBezTo>
                    <a:pt x="535859" y="694641"/>
                    <a:pt x="365848" y="768919"/>
                    <a:pt x="239609" y="858548"/>
                  </a:cubicBezTo>
                  <a:lnTo>
                    <a:pt x="169274" y="91408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2817065" y="4760834"/>
              <a:ext cx="36366" cy="77619"/>
            </a:xfrm>
            <a:custGeom>
              <a:avLst/>
              <a:gdLst>
                <a:gd name="connsiteX0" fmla="*/ 0 w 105845"/>
                <a:gd name="connsiteY0" fmla="*/ 0 h 225914"/>
                <a:gd name="connsiteX1" fmla="*/ 3539 w 105845"/>
                <a:gd name="connsiteY1" fmla="*/ 33616 h 225914"/>
                <a:gd name="connsiteX2" fmla="*/ 59448 w 105845"/>
                <a:gd name="connsiteY2" fmla="*/ 165109 h 225914"/>
                <a:gd name="connsiteX3" fmla="*/ 105845 w 105845"/>
                <a:gd name="connsiteY3" fmla="*/ 225914 h 225914"/>
                <a:gd name="connsiteX4" fmla="*/ 104079 w 105845"/>
                <a:gd name="connsiteY4" fmla="*/ 224148 h 225914"/>
                <a:gd name="connsiteX5" fmla="*/ 3334 w 105845"/>
                <a:gd name="connsiteY5" fmla="*/ 34788 h 225914"/>
                <a:gd name="connsiteX6" fmla="*/ 0 w 105845"/>
                <a:gd name="connsiteY6" fmla="*/ 0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5" h="225914">
                  <a:moveTo>
                    <a:pt x="0" y="0"/>
                  </a:moveTo>
                  <a:lnTo>
                    <a:pt x="3539" y="33616"/>
                  </a:lnTo>
                  <a:cubicBezTo>
                    <a:pt x="13131" y="78924"/>
                    <a:pt x="32082" y="122906"/>
                    <a:pt x="59448" y="165109"/>
                  </a:cubicBezTo>
                  <a:lnTo>
                    <a:pt x="105845" y="225914"/>
                  </a:lnTo>
                  <a:lnTo>
                    <a:pt x="104079" y="224148"/>
                  </a:lnTo>
                  <a:cubicBezTo>
                    <a:pt x="50348" y="170417"/>
                    <a:pt x="16766" y="104168"/>
                    <a:pt x="3334" y="34788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3743554" y="4760852"/>
              <a:ext cx="36363" cy="77599"/>
            </a:xfrm>
            <a:custGeom>
              <a:avLst/>
              <a:gdLst>
                <a:gd name="connsiteX0" fmla="*/ 105837 w 105837"/>
                <a:gd name="connsiteY0" fmla="*/ 0 h 225856"/>
                <a:gd name="connsiteX1" fmla="*/ 102507 w 105837"/>
                <a:gd name="connsiteY1" fmla="*/ 34734 h 225856"/>
                <a:gd name="connsiteX2" fmla="*/ 1762 w 105837"/>
                <a:gd name="connsiteY2" fmla="*/ 224094 h 225856"/>
                <a:gd name="connsiteX3" fmla="*/ 0 w 105837"/>
                <a:gd name="connsiteY3" fmla="*/ 225856 h 225856"/>
                <a:gd name="connsiteX4" fmla="*/ 46394 w 105837"/>
                <a:gd name="connsiteY4" fmla="*/ 165055 h 225856"/>
                <a:gd name="connsiteX5" fmla="*/ 102303 w 105837"/>
                <a:gd name="connsiteY5" fmla="*/ 33562 h 225856"/>
                <a:gd name="connsiteX6" fmla="*/ 105837 w 105837"/>
                <a:gd name="connsiteY6" fmla="*/ 0 h 22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37" h="225856">
                  <a:moveTo>
                    <a:pt x="105837" y="0"/>
                  </a:moveTo>
                  <a:lnTo>
                    <a:pt x="102507" y="34734"/>
                  </a:lnTo>
                  <a:cubicBezTo>
                    <a:pt x="89075" y="104114"/>
                    <a:pt x="55493" y="170363"/>
                    <a:pt x="1762" y="224094"/>
                  </a:cubicBezTo>
                  <a:lnTo>
                    <a:pt x="0" y="225856"/>
                  </a:lnTo>
                  <a:lnTo>
                    <a:pt x="46394" y="165055"/>
                  </a:lnTo>
                  <a:cubicBezTo>
                    <a:pt x="73760" y="122852"/>
                    <a:pt x="92711" y="78870"/>
                    <a:pt x="102303" y="33562"/>
                  </a:cubicBezTo>
                  <a:lnTo>
                    <a:pt x="1058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3722918" y="4838451"/>
              <a:ext cx="20636" cy="20636"/>
            </a:xfrm>
            <a:custGeom>
              <a:avLst/>
              <a:gdLst>
                <a:gd name="connsiteX0" fmla="*/ 60063 w 60063"/>
                <a:gd name="connsiteY0" fmla="*/ 0 h 60063"/>
                <a:gd name="connsiteX1" fmla="*/ 59213 w 60063"/>
                <a:gd name="connsiteY1" fmla="*/ 1114 h 60063"/>
                <a:gd name="connsiteX2" fmla="*/ 52 w 60063"/>
                <a:gd name="connsiteY2" fmla="*/ 60022 h 60063"/>
                <a:gd name="connsiteX3" fmla="*/ 0 w 60063"/>
                <a:gd name="connsiteY3" fmla="*/ 60063 h 60063"/>
                <a:gd name="connsiteX4" fmla="*/ 60063 w 60063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3" h="60063">
                  <a:moveTo>
                    <a:pt x="60063" y="0"/>
                  </a:moveTo>
                  <a:lnTo>
                    <a:pt x="59213" y="1114"/>
                  </a:lnTo>
                  <a:cubicBezTo>
                    <a:pt x="41440" y="21270"/>
                    <a:pt x="21680" y="40925"/>
                    <a:pt x="52" y="60022"/>
                  </a:cubicBezTo>
                  <a:lnTo>
                    <a:pt x="0" y="60063"/>
                  </a:lnTo>
                  <a:lnTo>
                    <a:pt x="6006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2853431" y="4838452"/>
              <a:ext cx="20633" cy="20634"/>
            </a:xfrm>
            <a:custGeom>
              <a:avLst/>
              <a:gdLst>
                <a:gd name="connsiteX0" fmla="*/ 0 w 60055"/>
                <a:gd name="connsiteY0" fmla="*/ 0 h 60056"/>
                <a:gd name="connsiteX1" fmla="*/ 60055 w 60055"/>
                <a:gd name="connsiteY1" fmla="*/ 60056 h 60056"/>
                <a:gd name="connsiteX2" fmla="*/ 60008 w 60055"/>
                <a:gd name="connsiteY2" fmla="*/ 60018 h 60056"/>
                <a:gd name="connsiteX3" fmla="*/ 847 w 60055"/>
                <a:gd name="connsiteY3" fmla="*/ 1110 h 60056"/>
                <a:gd name="connsiteX4" fmla="*/ 0 w 60055"/>
                <a:gd name="connsiteY4" fmla="*/ 0 h 6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6">
                  <a:moveTo>
                    <a:pt x="0" y="0"/>
                  </a:moveTo>
                  <a:lnTo>
                    <a:pt x="60055" y="60056"/>
                  </a:lnTo>
                  <a:lnTo>
                    <a:pt x="60008" y="60018"/>
                  </a:lnTo>
                  <a:cubicBezTo>
                    <a:pt x="38380" y="40921"/>
                    <a:pt x="18620" y="21266"/>
                    <a:pt x="847" y="111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олилиния 279"/>
            <p:cNvSpPr/>
            <p:nvPr/>
          </p:nvSpPr>
          <p:spPr>
            <a:xfrm>
              <a:off x="3388233" y="5173135"/>
              <a:ext cx="20636" cy="20636"/>
            </a:xfrm>
            <a:custGeom>
              <a:avLst/>
              <a:gdLst>
                <a:gd name="connsiteX0" fmla="*/ 60064 w 60064"/>
                <a:gd name="connsiteY0" fmla="*/ 0 h 60063"/>
                <a:gd name="connsiteX1" fmla="*/ 60022 w 60064"/>
                <a:gd name="connsiteY1" fmla="*/ 52 h 60063"/>
                <a:gd name="connsiteX2" fmla="*/ 1114 w 60064"/>
                <a:gd name="connsiteY2" fmla="*/ 59213 h 60063"/>
                <a:gd name="connsiteX3" fmla="*/ 0 w 60064"/>
                <a:gd name="connsiteY3" fmla="*/ 60063 h 60063"/>
                <a:gd name="connsiteX4" fmla="*/ 60064 w 60064"/>
                <a:gd name="connsiteY4" fmla="*/ 0 h 6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64" h="60063">
                  <a:moveTo>
                    <a:pt x="60064" y="0"/>
                  </a:moveTo>
                  <a:lnTo>
                    <a:pt x="60022" y="52"/>
                  </a:lnTo>
                  <a:cubicBezTo>
                    <a:pt x="40925" y="21680"/>
                    <a:pt x="21270" y="41440"/>
                    <a:pt x="1114" y="59213"/>
                  </a:cubicBezTo>
                  <a:lnTo>
                    <a:pt x="0" y="60063"/>
                  </a:lnTo>
                  <a:lnTo>
                    <a:pt x="6006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Полилиния 280"/>
            <p:cNvSpPr/>
            <p:nvPr/>
          </p:nvSpPr>
          <p:spPr>
            <a:xfrm>
              <a:off x="3188117" y="5173137"/>
              <a:ext cx="20633" cy="20633"/>
            </a:xfrm>
            <a:custGeom>
              <a:avLst/>
              <a:gdLst>
                <a:gd name="connsiteX0" fmla="*/ 0 w 60055"/>
                <a:gd name="connsiteY0" fmla="*/ 0 h 60055"/>
                <a:gd name="connsiteX1" fmla="*/ 60055 w 60055"/>
                <a:gd name="connsiteY1" fmla="*/ 60055 h 60055"/>
                <a:gd name="connsiteX2" fmla="*/ 58945 w 60055"/>
                <a:gd name="connsiteY2" fmla="*/ 59208 h 60055"/>
                <a:gd name="connsiteX3" fmla="*/ 37 w 60055"/>
                <a:gd name="connsiteY3" fmla="*/ 47 h 60055"/>
                <a:gd name="connsiteX4" fmla="*/ 0 w 60055"/>
                <a:gd name="connsiteY4" fmla="*/ 0 h 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55" h="60055">
                  <a:moveTo>
                    <a:pt x="0" y="0"/>
                  </a:moveTo>
                  <a:lnTo>
                    <a:pt x="60055" y="60055"/>
                  </a:lnTo>
                  <a:lnTo>
                    <a:pt x="58945" y="59208"/>
                  </a:lnTo>
                  <a:cubicBezTo>
                    <a:pt x="38790" y="41435"/>
                    <a:pt x="19135" y="21675"/>
                    <a:pt x="37" y="4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>
              <a:off x="3208750" y="5193770"/>
              <a:ext cx="77608" cy="36365"/>
            </a:xfrm>
            <a:custGeom>
              <a:avLst/>
              <a:gdLst>
                <a:gd name="connsiteX0" fmla="*/ 0 w 225881"/>
                <a:gd name="connsiteY0" fmla="*/ 0 h 105842"/>
                <a:gd name="connsiteX1" fmla="*/ 60805 w 225881"/>
                <a:gd name="connsiteY1" fmla="*/ 46397 h 105842"/>
                <a:gd name="connsiteX2" fmla="*/ 192298 w 225881"/>
                <a:gd name="connsiteY2" fmla="*/ 102306 h 105842"/>
                <a:gd name="connsiteX3" fmla="*/ 225881 w 225881"/>
                <a:gd name="connsiteY3" fmla="*/ 105842 h 105842"/>
                <a:gd name="connsiteX4" fmla="*/ 191124 w 225881"/>
                <a:gd name="connsiteY4" fmla="*/ 102510 h 105842"/>
                <a:gd name="connsiteX5" fmla="*/ 1765 w 225881"/>
                <a:gd name="connsiteY5" fmla="*/ 1765 h 105842"/>
                <a:gd name="connsiteX6" fmla="*/ 0 w 225881"/>
                <a:gd name="connsiteY6" fmla="*/ 0 h 1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81" h="105842">
                  <a:moveTo>
                    <a:pt x="0" y="0"/>
                  </a:moveTo>
                  <a:lnTo>
                    <a:pt x="60805" y="46397"/>
                  </a:lnTo>
                  <a:cubicBezTo>
                    <a:pt x="103008" y="73763"/>
                    <a:pt x="146990" y="92714"/>
                    <a:pt x="192298" y="102306"/>
                  </a:cubicBezTo>
                  <a:lnTo>
                    <a:pt x="225881" y="105842"/>
                  </a:lnTo>
                  <a:lnTo>
                    <a:pt x="191124" y="102510"/>
                  </a:lnTo>
                  <a:cubicBezTo>
                    <a:pt x="121745" y="89078"/>
                    <a:pt x="55496" y="55496"/>
                    <a:pt x="1765" y="176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>
              <a:off x="3310634" y="5193771"/>
              <a:ext cx="77599" cy="36363"/>
            </a:xfrm>
            <a:custGeom>
              <a:avLst/>
              <a:gdLst>
                <a:gd name="connsiteX0" fmla="*/ 225856 w 225856"/>
                <a:gd name="connsiteY0" fmla="*/ 0 h 105837"/>
                <a:gd name="connsiteX1" fmla="*/ 224094 w 225856"/>
                <a:gd name="connsiteY1" fmla="*/ 1762 h 105837"/>
                <a:gd name="connsiteX2" fmla="*/ 34734 w 225856"/>
                <a:gd name="connsiteY2" fmla="*/ 102507 h 105837"/>
                <a:gd name="connsiteX3" fmla="*/ 0 w 225856"/>
                <a:gd name="connsiteY3" fmla="*/ 105837 h 105837"/>
                <a:gd name="connsiteX4" fmla="*/ 33562 w 225856"/>
                <a:gd name="connsiteY4" fmla="*/ 102303 h 105837"/>
                <a:gd name="connsiteX5" fmla="*/ 165055 w 225856"/>
                <a:gd name="connsiteY5" fmla="*/ 46394 h 105837"/>
                <a:gd name="connsiteX6" fmla="*/ 225856 w 225856"/>
                <a:gd name="connsiteY6" fmla="*/ 0 h 1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56" h="105837">
                  <a:moveTo>
                    <a:pt x="225856" y="0"/>
                  </a:moveTo>
                  <a:lnTo>
                    <a:pt x="224094" y="1762"/>
                  </a:lnTo>
                  <a:cubicBezTo>
                    <a:pt x="170363" y="55493"/>
                    <a:pt x="104114" y="89075"/>
                    <a:pt x="34734" y="102507"/>
                  </a:cubicBezTo>
                  <a:lnTo>
                    <a:pt x="0" y="105837"/>
                  </a:lnTo>
                  <a:lnTo>
                    <a:pt x="33562" y="102303"/>
                  </a:lnTo>
                  <a:cubicBezTo>
                    <a:pt x="78871" y="92711"/>
                    <a:pt x="122852" y="73760"/>
                    <a:pt x="165055" y="46394"/>
                  </a:cubicBezTo>
                  <a:lnTo>
                    <a:pt x="22585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>
              <a:off x="3286357" y="5230134"/>
              <a:ext cx="24276" cy="1278"/>
            </a:xfrm>
            <a:custGeom>
              <a:avLst/>
              <a:gdLst>
                <a:gd name="connsiteX0" fmla="*/ 70659 w 70659"/>
                <a:gd name="connsiteY0" fmla="*/ 0 h 3720"/>
                <a:gd name="connsiteX1" fmla="*/ 35319 w 70659"/>
                <a:gd name="connsiteY1" fmla="*/ 3720 h 3720"/>
                <a:gd name="connsiteX2" fmla="*/ 0 w 70659"/>
                <a:gd name="connsiteY2" fmla="*/ 2 h 3720"/>
                <a:gd name="connsiteX3" fmla="*/ 35318 w 70659"/>
                <a:gd name="connsiteY3" fmla="*/ 3387 h 3720"/>
                <a:gd name="connsiteX4" fmla="*/ 70659 w 70659"/>
                <a:gd name="connsiteY4" fmla="*/ 0 h 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59" h="3720">
                  <a:moveTo>
                    <a:pt x="70659" y="0"/>
                  </a:moveTo>
                  <a:lnTo>
                    <a:pt x="35319" y="3720"/>
                  </a:lnTo>
                  <a:lnTo>
                    <a:pt x="0" y="2"/>
                  </a:lnTo>
                  <a:lnTo>
                    <a:pt x="35318" y="3387"/>
                  </a:lnTo>
                  <a:lnTo>
                    <a:pt x="7065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3064911" y="4512197"/>
              <a:ext cx="466017" cy="466017"/>
            </a:xfrm>
            <a:custGeom>
              <a:avLst/>
              <a:gdLst>
                <a:gd name="connsiteX0" fmla="*/ 0 w 946546"/>
                <a:gd name="connsiteY0" fmla="*/ 473273 h 946546"/>
                <a:gd name="connsiteX1" fmla="*/ 473273 w 946546"/>
                <a:gd name="connsiteY1" fmla="*/ 0 h 946546"/>
                <a:gd name="connsiteX2" fmla="*/ 946546 w 946546"/>
                <a:gd name="connsiteY2" fmla="*/ 473273 h 946546"/>
                <a:gd name="connsiteX3" fmla="*/ 473273 w 946546"/>
                <a:gd name="connsiteY3" fmla="*/ 946546 h 946546"/>
                <a:gd name="connsiteX4" fmla="*/ 0 w 946546"/>
                <a:gd name="connsiteY4" fmla="*/ 473273 h 94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546" h="946546">
                  <a:moveTo>
                    <a:pt x="0" y="473273"/>
                  </a:moveTo>
                  <a:cubicBezTo>
                    <a:pt x="0" y="211892"/>
                    <a:pt x="211892" y="0"/>
                    <a:pt x="473273" y="0"/>
                  </a:cubicBezTo>
                  <a:cubicBezTo>
                    <a:pt x="734654" y="0"/>
                    <a:pt x="946546" y="211892"/>
                    <a:pt x="946546" y="473273"/>
                  </a:cubicBezTo>
                  <a:cubicBezTo>
                    <a:pt x="946546" y="734654"/>
                    <a:pt x="734654" y="946546"/>
                    <a:pt x="473273" y="946546"/>
                  </a:cubicBezTo>
                  <a:cubicBezTo>
                    <a:pt x="211892" y="946546"/>
                    <a:pt x="0" y="734654"/>
                    <a:pt x="0" y="4732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208" tIns="160208" rIns="160208" bIns="160208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3066706" y="439126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4000" b="1">
                  <a:gradFill flip="none" rotWithShape="1">
                    <a:gsLst>
                      <a:gs pos="18000">
                        <a:srgbClr val="147472"/>
                      </a:gs>
                      <a:gs pos="77000">
                        <a:srgbClr val="1A9A97"/>
                      </a:gs>
                    </a:gsLst>
                    <a:lin ang="2700000" scaled="1"/>
                    <a:tileRect/>
                  </a:gradFill>
                </a:defRPr>
              </a:lvl1pPr>
            </a:lstStyle>
            <a:p>
              <a:r>
                <a:rPr lang="ru-RU" dirty="0">
                  <a:gradFill flip="none" rotWithShape="1">
                    <a:gsLst>
                      <a:gs pos="18000">
                        <a:srgbClr val="2E3E42"/>
                      </a:gs>
                      <a:gs pos="77000">
                        <a:srgbClr val="80A0A8"/>
                      </a:gs>
                    </a:gsLst>
                    <a:lin ang="2700000" scaled="1"/>
                    <a:tileRect/>
                  </a:gradFill>
                </a:rPr>
                <a:t>3</a:t>
              </a:r>
            </a:p>
          </p:txBody>
        </p:sp>
      </p:grpSp>
      <p:sp>
        <p:nvSpPr>
          <p:cNvPr id="287" name="TextBox 286"/>
          <p:cNvSpPr txBox="1"/>
          <p:nvPr/>
        </p:nvSpPr>
        <p:spPr>
          <a:xfrm>
            <a:off x="5170756" y="585943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 руб.</a:t>
            </a:r>
            <a:endParaRPr lang="ru-RU" sz="1400" dirty="0"/>
          </a:p>
        </p:txBody>
      </p:sp>
      <p:cxnSp>
        <p:nvCxnSpPr>
          <p:cNvPr id="288" name="Прямая соединительная линия 287"/>
          <p:cNvCxnSpPr/>
          <p:nvPr/>
        </p:nvCxnSpPr>
        <p:spPr>
          <a:xfrm>
            <a:off x="4106707" y="5433060"/>
            <a:ext cx="869487" cy="0"/>
          </a:xfrm>
          <a:prstGeom prst="line">
            <a:avLst/>
          </a:prstGeom>
          <a:ln w="1905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88"/>
          <p:cNvGrpSpPr/>
          <p:nvPr/>
        </p:nvGrpSpPr>
        <p:grpSpPr>
          <a:xfrm>
            <a:off x="2192620" y="5597858"/>
            <a:ext cx="593297" cy="584775"/>
            <a:chOff x="1554546" y="5167143"/>
            <a:chExt cx="593297" cy="584775"/>
          </a:xfrm>
        </p:grpSpPr>
        <p:sp>
          <p:nvSpPr>
            <p:cNvPr id="290" name="TextBox 289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7,6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7,6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91" name="Прямая соединительная линия 290"/>
            <p:cNvCxnSpPr>
              <a:stCxn id="290" idx="1"/>
              <a:endCxn id="290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291"/>
          <p:cNvGrpSpPr/>
          <p:nvPr/>
        </p:nvGrpSpPr>
        <p:grpSpPr>
          <a:xfrm>
            <a:off x="6245072" y="2897888"/>
            <a:ext cx="593297" cy="584775"/>
            <a:chOff x="1554546" y="5167143"/>
            <a:chExt cx="593297" cy="584775"/>
          </a:xfrm>
        </p:grpSpPr>
        <p:sp>
          <p:nvSpPr>
            <p:cNvPr id="293" name="TextBox 292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3,6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3,6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94" name="Прямая соединительная линия 293"/>
            <p:cNvCxnSpPr>
              <a:stCxn id="293" idx="1"/>
              <a:endCxn id="293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94"/>
          <p:cNvGrpSpPr/>
          <p:nvPr/>
        </p:nvGrpSpPr>
        <p:grpSpPr>
          <a:xfrm>
            <a:off x="6328711" y="5784068"/>
            <a:ext cx="593297" cy="584775"/>
            <a:chOff x="1554546" y="5167143"/>
            <a:chExt cx="593297" cy="584775"/>
          </a:xfrm>
        </p:grpSpPr>
        <p:sp>
          <p:nvSpPr>
            <p:cNvPr id="296" name="TextBox 295"/>
            <p:cNvSpPr txBox="1"/>
            <p:nvPr/>
          </p:nvSpPr>
          <p:spPr>
            <a:xfrm>
              <a:off x="1554546" y="5167143"/>
              <a:ext cx="593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20,0</a:t>
              </a:r>
            </a:p>
            <a:p>
              <a:pPr algn="ctr"/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</a:rPr>
                <a:t>20,5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97" name="Прямая соединительная линия 296"/>
            <p:cNvCxnSpPr>
              <a:stCxn id="296" idx="1"/>
              <a:endCxn id="296" idx="3"/>
            </p:cNvCxnSpPr>
            <p:nvPr/>
          </p:nvCxnSpPr>
          <p:spPr>
            <a:xfrm>
              <a:off x="1554546" y="5459531"/>
              <a:ext cx="593297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730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уга 7"/>
          <p:cNvSpPr>
            <a:spLocks noChangeAspect="1"/>
          </p:cNvSpPr>
          <p:nvPr/>
        </p:nvSpPr>
        <p:spPr>
          <a:xfrm rot="5400000">
            <a:off x="-1777591" y="1947450"/>
            <a:ext cx="3780000" cy="3780000"/>
          </a:xfrm>
          <a:prstGeom prst="arc">
            <a:avLst>
              <a:gd name="adj1" fmla="val 10803698"/>
              <a:gd name="adj2" fmla="val 21277815"/>
            </a:avLst>
          </a:prstGeom>
          <a:ln w="381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>
            <a:spLocks noChangeAspect="1"/>
          </p:cNvSpPr>
          <p:nvPr/>
        </p:nvSpPr>
        <p:spPr>
          <a:xfrm rot="5400000">
            <a:off x="-1416748" y="2307450"/>
            <a:ext cx="3060000" cy="3060000"/>
          </a:xfrm>
          <a:prstGeom prst="arc">
            <a:avLst>
              <a:gd name="adj1" fmla="val 10797415"/>
              <a:gd name="adj2" fmla="val 20907658"/>
            </a:avLst>
          </a:prstGeom>
          <a:ln w="381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>
            <a:spLocks noChangeAspect="1"/>
          </p:cNvSpPr>
          <p:nvPr/>
        </p:nvSpPr>
        <p:spPr>
          <a:xfrm rot="5400000">
            <a:off x="-565246" y="3155723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3001" y="1774596"/>
            <a:ext cx="34884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96,9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3001" y="2167522"/>
            <a:ext cx="31932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88,7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Эффективность реализации муниципальных программ </a:t>
            </a:r>
            <a:br>
              <a:rPr lang="ru-RU" b="1" dirty="0">
                <a:solidFill>
                  <a:srgbClr val="23586A"/>
                </a:solidFill>
              </a:rPr>
            </a:br>
            <a:r>
              <a:rPr lang="ru-RU" b="1" dirty="0">
                <a:solidFill>
                  <a:srgbClr val="23586A"/>
                </a:solidFill>
              </a:rPr>
              <a:t>в </a:t>
            </a:r>
            <a:r>
              <a:rPr lang="ru-RU" b="1" dirty="0" smtClean="0">
                <a:solidFill>
                  <a:srgbClr val="23586A"/>
                </a:solidFill>
              </a:rPr>
              <a:t>2021-2022 </a:t>
            </a:r>
            <a:r>
              <a:rPr lang="ru-RU" b="1" dirty="0">
                <a:solidFill>
                  <a:srgbClr val="23586A"/>
                </a:solidFill>
              </a:rPr>
              <a:t>годах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3001" y="2913447"/>
            <a:ext cx="35928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99,8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1" y="3306373"/>
            <a:ext cx="35424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98,4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3001" y="4006504"/>
            <a:ext cx="33120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92,0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53001" y="4399430"/>
            <a:ext cx="33336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92,6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3001" y="5068842"/>
            <a:ext cx="36000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53001" y="5461768"/>
            <a:ext cx="35748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99,3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69845" y="1941613"/>
            <a:ext cx="20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Развитие образования города Твери</a:t>
            </a:r>
            <a:endParaRPr lang="ru-RU" sz="1400" dirty="0"/>
          </a:p>
        </p:txBody>
      </p:sp>
      <p:pic>
        <p:nvPicPr>
          <p:cNvPr id="25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6" y="1945285"/>
            <a:ext cx="400315" cy="40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>
            <a:spLocks noChangeAspect="1"/>
          </p:cNvSpPr>
          <p:nvPr/>
        </p:nvSpPr>
        <p:spPr>
          <a:xfrm>
            <a:off x="-2127196" y="1551450"/>
            <a:ext cx="4572000" cy="4572000"/>
          </a:xfrm>
          <a:prstGeom prst="arc">
            <a:avLst>
              <a:gd name="adj1" fmla="val 16200000"/>
              <a:gd name="adj2" fmla="val 5374907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28425" y="2166292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649886" y="3123753"/>
            <a:ext cx="16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Развитие культуры города Твери</a:t>
            </a:r>
            <a:endParaRPr lang="ru-RU" sz="1400" dirty="0"/>
          </a:p>
        </p:txBody>
      </p:sp>
      <p:pic>
        <p:nvPicPr>
          <p:cNvPr id="27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7" y="3173738"/>
            <a:ext cx="339631" cy="339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369784" y="4009886"/>
            <a:ext cx="1968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Развитие физической культуры, спорта и молодёжной политики  города Твери</a:t>
            </a:r>
            <a:endParaRPr lang="ru-RU" sz="1400" dirty="0"/>
          </a:p>
        </p:txBody>
      </p:sp>
      <p:pic>
        <p:nvPicPr>
          <p:cNvPr id="29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17" y="4282944"/>
            <a:ext cx="293931" cy="293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13578" y="5244114"/>
            <a:ext cx="21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Социальная поддержка населения города Твери</a:t>
            </a:r>
            <a:endParaRPr lang="ru-RU" sz="1400" dirty="0"/>
          </a:p>
        </p:txBody>
      </p:sp>
      <p:pic>
        <p:nvPicPr>
          <p:cNvPr id="31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18" y="5300530"/>
            <a:ext cx="354207" cy="354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2345984" y="3325211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14670" y="4366643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90883" y="5421598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43889" y="5939943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2022</a:t>
            </a:r>
            <a:endParaRPr lang="ru-RU" sz="14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43889" y="6172426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2021</a:t>
            </a:r>
            <a:endParaRPr lang="ru-RU" sz="1400" b="1" dirty="0"/>
          </a:p>
        </p:txBody>
      </p:sp>
      <p:pic>
        <p:nvPicPr>
          <p:cNvPr id="37" name="Picture 4" descr="https://divorcephilippines.files.wordpress.com/2018/01/third-party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48" y="991061"/>
            <a:ext cx="630743" cy="630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73749" y="1093326"/>
            <a:ext cx="245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Человеческий капитал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312322">
            <a:off x="359297" y="510958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94,8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162709">
            <a:off x="255046" y="54907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97,2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8" name="Picture 2" descr="Герб города Тверь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92406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1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уга 7"/>
          <p:cNvSpPr>
            <a:spLocks noChangeAspect="1"/>
          </p:cNvSpPr>
          <p:nvPr/>
        </p:nvSpPr>
        <p:spPr>
          <a:xfrm rot="5400000">
            <a:off x="-1777591" y="1947450"/>
            <a:ext cx="3780000" cy="3780000"/>
          </a:xfrm>
          <a:prstGeom prst="arc">
            <a:avLst>
              <a:gd name="adj1" fmla="val 10803698"/>
              <a:gd name="adj2" fmla="val 20760102"/>
            </a:avLst>
          </a:prstGeom>
          <a:ln w="381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>
            <a:spLocks noChangeAspect="1"/>
          </p:cNvSpPr>
          <p:nvPr/>
        </p:nvSpPr>
        <p:spPr>
          <a:xfrm rot="5400000">
            <a:off x="-1416748" y="2307450"/>
            <a:ext cx="3060000" cy="3060000"/>
          </a:xfrm>
          <a:prstGeom prst="arc">
            <a:avLst>
              <a:gd name="adj1" fmla="val 10797415"/>
              <a:gd name="adj2" fmla="val 20695113"/>
            </a:avLst>
          </a:prstGeom>
          <a:ln w="381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>
            <a:spLocks noChangeAspect="1"/>
          </p:cNvSpPr>
          <p:nvPr/>
        </p:nvSpPr>
        <p:spPr>
          <a:xfrm rot="5400000">
            <a:off x="-565246" y="3155723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3217" y="2183112"/>
            <a:ext cx="34812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96,7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03217" y="2468088"/>
            <a:ext cx="35928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99,8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9449" y="99005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Эффективность реализации муниципальных программ </a:t>
            </a:r>
            <a:br>
              <a:rPr lang="ru-RU" b="1" dirty="0">
                <a:solidFill>
                  <a:srgbClr val="23586A"/>
                </a:solidFill>
              </a:rPr>
            </a:br>
            <a:r>
              <a:rPr lang="ru-RU" b="1" dirty="0">
                <a:solidFill>
                  <a:srgbClr val="23586A"/>
                </a:solidFill>
              </a:rPr>
              <a:t>в </a:t>
            </a:r>
            <a:r>
              <a:rPr lang="ru-RU" b="1" dirty="0" smtClean="0">
                <a:solidFill>
                  <a:srgbClr val="23586A"/>
                </a:solidFill>
              </a:rPr>
              <a:t>2021-2022 </a:t>
            </a:r>
            <a:r>
              <a:rPr lang="ru-RU" b="1" dirty="0">
                <a:solidFill>
                  <a:srgbClr val="23586A"/>
                </a:solidFill>
              </a:rPr>
              <a:t>годах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00042" y="2979064"/>
            <a:ext cx="29916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83,1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3268" y="3263305"/>
            <a:ext cx="26424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73,4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00042" y="3722901"/>
            <a:ext cx="33768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93,8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00043" y="4011699"/>
            <a:ext cx="35712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99,2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3268" y="4470230"/>
            <a:ext cx="33480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93,0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8232" y="4757969"/>
            <a:ext cx="34740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96,5</a:t>
            </a:r>
            <a:endParaRPr lang="ru-RU" b="1" dirty="0"/>
          </a:p>
        </p:txBody>
      </p:sp>
      <p:sp>
        <p:nvSpPr>
          <p:cNvPr id="2" name="Дуга 1"/>
          <p:cNvSpPr>
            <a:spLocks noChangeAspect="1"/>
          </p:cNvSpPr>
          <p:nvPr/>
        </p:nvSpPr>
        <p:spPr>
          <a:xfrm>
            <a:off x="-2127196" y="1551450"/>
            <a:ext cx="4572000" cy="4572000"/>
          </a:xfrm>
          <a:prstGeom prst="arc">
            <a:avLst>
              <a:gd name="adj1" fmla="val 16200000"/>
              <a:gd name="adj2" fmla="val 5374907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2675" y="2368728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309550" y="3157772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76755" y="3875576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802183" y="5312651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373749" y="703858"/>
            <a:ext cx="314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DF9C70"/>
                </a:solidFill>
              </a:rPr>
              <a:t>Комфортная городская среда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9885225">
            <a:off x="463523" y="50508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93,2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474926">
            <a:off x="505750" y="5416295"/>
            <a:ext cx="59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93,4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88304" y="5244600"/>
            <a:ext cx="35856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99,6</a:t>
            </a:r>
            <a:endParaRPr lang="ru-RU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393268" y="5532339"/>
            <a:ext cx="33588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93,3</a:t>
            </a:r>
            <a:endParaRPr lang="ru-RU" b="1" dirty="0"/>
          </a:p>
        </p:txBody>
      </p:sp>
      <p:sp>
        <p:nvSpPr>
          <p:cNvPr id="41" name="Овал 40"/>
          <p:cNvSpPr/>
          <p:nvPr/>
        </p:nvSpPr>
        <p:spPr>
          <a:xfrm>
            <a:off x="2216122" y="4625081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52" y="570198"/>
            <a:ext cx="648584" cy="47386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137583" y="2069984"/>
            <a:ext cx="2346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/>
              <a:t>Обеспечение правопорядка и безопасности населения города Твери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312428" y="5144842"/>
            <a:ext cx="20638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Дорожное хозяйство и общественный транспорт города Твери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12225" y="3569089"/>
            <a:ext cx="193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Формирование современной городской среды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423014" y="2857732"/>
            <a:ext cx="20717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Обеспечение доступным </a:t>
            </a:r>
            <a:r>
              <a:rPr lang="ru-RU" sz="1400" dirty="0" smtClean="0"/>
              <a:t>жильём </a:t>
            </a:r>
            <a:r>
              <a:rPr lang="ru-RU" sz="1400" dirty="0"/>
              <a:t>населения города Твери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363253" y="4407820"/>
            <a:ext cx="219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Коммунальное хозяйство города Твери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8567" y="5335742"/>
            <a:ext cx="421888" cy="41869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8678" y="3704424"/>
            <a:ext cx="498086" cy="464432"/>
          </a:xfrm>
          <a:prstGeom prst="rect">
            <a:avLst/>
          </a:prstGeom>
        </p:spPr>
      </p:pic>
      <p:pic>
        <p:nvPicPr>
          <p:cNvPr id="51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23" y="4540904"/>
            <a:ext cx="437368" cy="36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" t="10624" r="1790" b="10625"/>
          <a:stretch/>
        </p:blipFill>
        <p:spPr bwMode="auto">
          <a:xfrm>
            <a:off x="4740312" y="3044329"/>
            <a:ext cx="437562" cy="35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олилиния 5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Герб города Тве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Скругленный прямоугольник 58"/>
          <p:cNvSpPr/>
          <p:nvPr/>
        </p:nvSpPr>
        <p:spPr>
          <a:xfrm>
            <a:off x="5398232" y="1482633"/>
            <a:ext cx="3492000" cy="288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97,0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4170" y="1166603"/>
            <a:ext cx="407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города Твери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29262" y="1736132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74042" y="649989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87</a:t>
            </a:fld>
            <a:endParaRPr lang="ru-RU" dirty="0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6662" y="2312642"/>
            <a:ext cx="469442" cy="375945"/>
          </a:xfrm>
          <a:prstGeom prst="rect">
            <a:avLst/>
          </a:prstGeom>
        </p:spPr>
      </p:pic>
      <p:sp>
        <p:nvSpPr>
          <p:cNvPr id="62" name="Скругленный прямоугольник 61"/>
          <p:cNvSpPr/>
          <p:nvPr/>
        </p:nvSpPr>
        <p:spPr>
          <a:xfrm>
            <a:off x="2943889" y="5939943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2022</a:t>
            </a:r>
            <a:endParaRPr lang="ru-RU" sz="14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943889" y="6172426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2021</a:t>
            </a:r>
            <a:endParaRPr lang="ru-RU" sz="14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380232" y="1212487"/>
            <a:ext cx="3380400" cy="288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93,9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5359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уга 7"/>
          <p:cNvSpPr>
            <a:spLocks noChangeAspect="1"/>
          </p:cNvSpPr>
          <p:nvPr/>
        </p:nvSpPr>
        <p:spPr>
          <a:xfrm rot="5400000">
            <a:off x="-1777591" y="1947450"/>
            <a:ext cx="3780000" cy="3780000"/>
          </a:xfrm>
          <a:prstGeom prst="arc">
            <a:avLst>
              <a:gd name="adj1" fmla="val 10803698"/>
              <a:gd name="adj2" fmla="val 21387047"/>
            </a:avLst>
          </a:prstGeom>
          <a:ln w="381000">
            <a:solidFill>
              <a:srgbClr val="AB47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>
            <a:spLocks noChangeAspect="1"/>
          </p:cNvSpPr>
          <p:nvPr/>
        </p:nvSpPr>
        <p:spPr>
          <a:xfrm rot="5400000">
            <a:off x="-1416748" y="2307450"/>
            <a:ext cx="3060000" cy="3060000"/>
          </a:xfrm>
          <a:prstGeom prst="arc">
            <a:avLst>
              <a:gd name="adj1" fmla="val 10797415"/>
              <a:gd name="adj2" fmla="val 21312422"/>
            </a:avLst>
          </a:prstGeom>
          <a:ln w="381000">
            <a:solidFill>
              <a:srgbClr val="7A2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>
            <a:spLocks noChangeAspect="1"/>
          </p:cNvSpPr>
          <p:nvPr/>
        </p:nvSpPr>
        <p:spPr>
          <a:xfrm rot="5400000">
            <a:off x="-565246" y="3155723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9953" y="1774596"/>
            <a:ext cx="34416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95,6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89953" y="2167522"/>
            <a:ext cx="34920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97,0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Эффективность реализации муниципальных программ </a:t>
            </a:r>
            <a:br>
              <a:rPr lang="ru-RU" b="1" dirty="0">
                <a:solidFill>
                  <a:srgbClr val="23586A"/>
                </a:solidFill>
              </a:rPr>
            </a:br>
            <a:r>
              <a:rPr lang="ru-RU" b="1" dirty="0">
                <a:solidFill>
                  <a:srgbClr val="23586A"/>
                </a:solidFill>
              </a:rPr>
              <a:t>в </a:t>
            </a:r>
            <a:r>
              <a:rPr lang="ru-RU" b="1" dirty="0" smtClean="0">
                <a:solidFill>
                  <a:srgbClr val="23586A"/>
                </a:solidFill>
              </a:rPr>
              <a:t>2021-2022 </a:t>
            </a:r>
            <a:r>
              <a:rPr lang="ru-RU" b="1" dirty="0">
                <a:solidFill>
                  <a:srgbClr val="23586A"/>
                </a:solidFill>
              </a:rPr>
              <a:t>годах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89953" y="2913447"/>
            <a:ext cx="36000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89954" y="3306373"/>
            <a:ext cx="36000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100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89953" y="4006504"/>
            <a:ext cx="35784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99,4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89954" y="4399430"/>
            <a:ext cx="35100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97,5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80004" y="5068842"/>
            <a:ext cx="3542400" cy="414867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98,4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0005" y="5461768"/>
            <a:ext cx="3513600" cy="414867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97,6</a:t>
            </a:r>
            <a:endParaRPr lang="ru-RU" b="1" dirty="0"/>
          </a:p>
        </p:txBody>
      </p:sp>
      <p:sp>
        <p:nvSpPr>
          <p:cNvPr id="2" name="Дуга 1"/>
          <p:cNvSpPr>
            <a:spLocks noChangeAspect="1"/>
          </p:cNvSpPr>
          <p:nvPr/>
        </p:nvSpPr>
        <p:spPr>
          <a:xfrm>
            <a:off x="-2127196" y="1551450"/>
            <a:ext cx="4572000" cy="4572000"/>
          </a:xfrm>
          <a:prstGeom prst="arc">
            <a:avLst>
              <a:gd name="adj1" fmla="val 16200000"/>
              <a:gd name="adj2" fmla="val 5374907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728425" y="2166292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345984" y="3325211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14670" y="4366643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90883" y="5421598"/>
            <a:ext cx="126532" cy="126532"/>
          </a:xfrm>
          <a:prstGeom prst="ellipse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767115" y="905087"/>
            <a:ext cx="36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9C70"/>
                </a:solidFill>
              </a:rPr>
              <a:t>Экономика и совершенствование </a:t>
            </a:r>
          </a:p>
          <a:p>
            <a:pPr algn="ctr"/>
            <a:r>
              <a:rPr lang="ru-RU" b="1" dirty="0" smtClean="0">
                <a:solidFill>
                  <a:srgbClr val="DF9C70"/>
                </a:solidFill>
              </a:rPr>
              <a:t>управления</a:t>
            </a:r>
            <a:endParaRPr lang="ru-RU" b="1" dirty="0">
              <a:solidFill>
                <a:srgbClr val="DF9C7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970044">
            <a:off x="186786" y="514460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98,0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778674">
            <a:off x="179593" y="550299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98,4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093" t="3472" r="2403" b="11905"/>
          <a:stretch/>
        </p:blipFill>
        <p:spPr>
          <a:xfrm>
            <a:off x="2027312" y="889275"/>
            <a:ext cx="763875" cy="72171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210159" y="1884504"/>
            <a:ext cx="180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Управление муниципальной собственностью</a:t>
            </a:r>
          </a:p>
        </p:txBody>
      </p:sp>
      <p:grpSp>
        <p:nvGrpSpPr>
          <p:cNvPr id="5" name="Группа 40"/>
          <p:cNvGrpSpPr/>
          <p:nvPr/>
        </p:nvGrpSpPr>
        <p:grpSpPr>
          <a:xfrm>
            <a:off x="4200959" y="1951013"/>
            <a:ext cx="579158" cy="466843"/>
            <a:chOff x="8372465" y="2162433"/>
            <a:chExt cx="736345" cy="593547"/>
          </a:xfrm>
        </p:grpSpPr>
        <p:sp>
          <p:nvSpPr>
            <p:cNvPr id="42" name="Дуга 41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8506072"/>
                <a:gd name="adj2" fmla="val 21150911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5" y="2505839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36" y="2506250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198" y="2162433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Дуга 45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3608630"/>
                <a:gd name="adj2" fmla="val 72751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Дуга 46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1210022"/>
                <a:gd name="adj2" fmla="val 139903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333493" y="4085368"/>
            <a:ext cx="195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Развитие информационных ресурсов города Твери</a:t>
            </a:r>
          </a:p>
        </p:txBody>
      </p:sp>
      <p:pic>
        <p:nvPicPr>
          <p:cNvPr id="49" name="Picture 2" descr="https://iiuccsecorner.files.wordpress.com/2017/04/computer-network-on-the-web_318-394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02" y="4156711"/>
            <a:ext cx="514015" cy="514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564004" y="2995545"/>
            <a:ext cx="1667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Содействие развитию туризма в городе Твери</a:t>
            </a:r>
          </a:p>
        </p:txBody>
      </p:sp>
      <p:pic>
        <p:nvPicPr>
          <p:cNvPr id="51" name="Picture 4" descr="http://delegationtravel.com.tr/Cms_Data/Contents/tr-com-delegationtravel/Folders/Hizmetler_cf/~contents/LLK2WXMWSRJALM5W/08-Bireysel-Grup-KapaliTurlar_ikon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3" t="11239" r="7885" b="10860"/>
          <a:stretch/>
        </p:blipFill>
        <p:spPr bwMode="auto">
          <a:xfrm>
            <a:off x="4236815" y="3079334"/>
            <a:ext cx="538063" cy="49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911402" y="5156708"/>
            <a:ext cx="236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Содействие экономическому развитию города Твери</a:t>
            </a:r>
          </a:p>
        </p:txBody>
      </p:sp>
      <p:pic>
        <p:nvPicPr>
          <p:cNvPr id="53" name="Picture 6" descr="https://www.arielsoftwares.com/img/economical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02" y="5248457"/>
            <a:ext cx="471606" cy="471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олилиния 5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7" name="Picture 2" descr="Герб города Твер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21253" y="6479263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88</a:t>
            </a:fld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943889" y="5939943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</a:t>
            </a:r>
            <a:r>
              <a:rPr lang="en-US" sz="1400" b="1" dirty="0" smtClean="0"/>
              <a:t>2</a:t>
            </a:r>
            <a:endParaRPr lang="ru-RU" sz="14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943889" y="6172426"/>
            <a:ext cx="659828" cy="180000"/>
          </a:xfrm>
          <a:prstGeom prst="roundRect">
            <a:avLst>
              <a:gd name="adj" fmla="val 50000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202</a:t>
            </a:r>
            <a:r>
              <a:rPr lang="en-US" sz="1400" b="1" dirty="0" smtClean="0"/>
              <a:t>1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7658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468971" y="1976365"/>
            <a:ext cx="3048000" cy="3048000"/>
            <a:chOff x="-1333499" y="1976365"/>
            <a:chExt cx="3048000" cy="3048000"/>
          </a:xfrm>
        </p:grpSpPr>
        <p:sp>
          <p:nvSpPr>
            <p:cNvPr id="19" name="Дуга 18"/>
            <p:cNvSpPr/>
            <p:nvPr/>
          </p:nvSpPr>
          <p:spPr>
            <a:xfrm rot="5400000">
              <a:off x="-1333499" y="1976365"/>
              <a:ext cx="3048000" cy="3048000"/>
            </a:xfrm>
            <a:prstGeom prst="arc">
              <a:avLst>
                <a:gd name="adj1" fmla="val 10802240"/>
                <a:gd name="adj2" fmla="val 19824846"/>
              </a:avLst>
            </a:prstGeom>
            <a:ln w="889000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5400000">
              <a:off x="-1333499" y="1976365"/>
              <a:ext cx="3048000" cy="3048000"/>
            </a:xfrm>
            <a:prstGeom prst="arc">
              <a:avLst>
                <a:gd name="adj1" fmla="val 20729041"/>
                <a:gd name="adj2" fmla="val 17519"/>
              </a:avLst>
            </a:prstGeom>
            <a:ln w="889000">
              <a:solidFill>
                <a:srgbClr val="80A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Дуга 51"/>
            <p:cNvSpPr/>
            <p:nvPr/>
          </p:nvSpPr>
          <p:spPr>
            <a:xfrm rot="5400000">
              <a:off x="-1333499" y="1976365"/>
              <a:ext cx="3048000" cy="3048000"/>
            </a:xfrm>
            <a:prstGeom prst="arc">
              <a:avLst>
                <a:gd name="adj1" fmla="val 19696315"/>
                <a:gd name="adj2" fmla="val 20743178"/>
              </a:avLst>
            </a:prstGeom>
            <a:noFill/>
            <a:ln w="889000">
              <a:solidFill>
                <a:srgbClr val="2E3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85357" y="5431896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«Развитие образования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0913" y="2532088"/>
            <a:ext cx="2622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«Развитие культуры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90913" y="5194660"/>
            <a:ext cx="5627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«Развитие физической культуры, спорта и </a:t>
            </a:r>
            <a:r>
              <a:rPr lang="ru-RU" sz="1200" dirty="0" smtClean="0">
                <a:cs typeface="Times New Roman" pitchFamily="18" charset="0"/>
              </a:rPr>
              <a:t>молодёжной </a:t>
            </a:r>
            <a:r>
              <a:rPr lang="ru-RU" sz="1200" dirty="0">
                <a:cs typeface="Times New Roman" pitchFamily="18" charset="0"/>
              </a:rPr>
              <a:t>политики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90913" y="1876876"/>
            <a:ext cx="3508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«Социальная поддержка населения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9637" y="5679561"/>
            <a:ext cx="41560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«Обеспечение доступным </a:t>
            </a:r>
            <a:r>
              <a:rPr lang="ru-RU" sz="1200" dirty="0" smtClean="0">
                <a:cs typeface="Times New Roman" pitchFamily="18" charset="0"/>
              </a:rPr>
              <a:t>жильём </a:t>
            </a:r>
            <a:r>
              <a:rPr lang="ru-RU" sz="1200" dirty="0">
                <a:cs typeface="Times New Roman" pitchFamily="18" charset="0"/>
              </a:rPr>
              <a:t>населения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90913" y="4539450"/>
            <a:ext cx="2917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«Коммунальное хозяйство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0913" y="4867056"/>
            <a:ext cx="4448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«Дорожное хозяйство </a:t>
            </a:r>
            <a:r>
              <a:rPr lang="ru-RU" sz="1200" dirty="0" smtClean="0">
                <a:cs typeface="Times New Roman" pitchFamily="18" charset="0"/>
              </a:rPr>
              <a:t>и </a:t>
            </a:r>
            <a:r>
              <a:rPr lang="ru-RU" sz="1200" dirty="0">
                <a:cs typeface="Times New Roman" pitchFamily="18" charset="0"/>
              </a:rPr>
              <a:t>общественный транспорт города Твери» 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90913" y="2204482"/>
            <a:ext cx="3444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«Формирование современной городской среды» 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90913" y="1549270"/>
            <a:ext cx="4872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cs typeface="Times New Roman" pitchFamily="18" charset="0"/>
              </a:rPr>
              <a:t>«Обеспечение правопорядка и безопасности населения</a:t>
            </a:r>
            <a:r>
              <a:rPr lang="en-US" sz="1200" dirty="0">
                <a:cs typeface="Times New Roman" pitchFamily="18" charset="0"/>
              </a:rPr>
              <a:t> </a:t>
            </a:r>
            <a:r>
              <a:rPr lang="ru-RU" sz="1200" dirty="0">
                <a:cs typeface="Times New Roman" pitchFamily="18" charset="0"/>
              </a:rPr>
              <a:t> города Твери</a:t>
            </a:r>
            <a:r>
              <a:rPr lang="ru-RU" sz="1200" dirty="0" smtClean="0">
                <a:cs typeface="Times New Roman" pitchFamily="18" charset="0"/>
              </a:rPr>
              <a:t>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0913" y="35149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cs typeface="Times New Roman" pitchFamily="18" charset="0"/>
              </a:rPr>
              <a:t>«Управление муниципальной собственностью города Твери»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90913" y="3187300"/>
            <a:ext cx="40195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cs typeface="Times New Roman" pitchFamily="18" charset="0"/>
              </a:rPr>
              <a:t>«</a:t>
            </a:r>
            <a:r>
              <a:rPr lang="ru-RU" sz="1200" dirty="0">
                <a:cs typeface="Times New Roman" pitchFamily="18" charset="0"/>
              </a:rPr>
              <a:t>Развитие информационных ресурсов города Твери»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90913" y="1221664"/>
            <a:ext cx="3462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cs typeface="Times New Roman" pitchFamily="18" charset="0"/>
              </a:rPr>
              <a:t>«Содействие развитию туризма в городе Твери»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0913" y="2859694"/>
            <a:ext cx="39844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cs typeface="Times New Roman" pitchFamily="18" charset="0"/>
              </a:rPr>
              <a:t>«Содействие экономическому развитию города Твери»</a:t>
            </a:r>
            <a:endParaRPr lang="ru-RU" sz="1200" dirty="0"/>
          </a:p>
        </p:txBody>
      </p:sp>
      <p:sp>
        <p:nvSpPr>
          <p:cNvPr id="21" name="Полилиния 20"/>
          <p:cNvSpPr>
            <a:spLocks noChangeAspect="1"/>
          </p:cNvSpPr>
          <p:nvPr/>
        </p:nvSpPr>
        <p:spPr>
          <a:xfrm rot="5400000">
            <a:off x="-633771" y="2818638"/>
            <a:ext cx="2715666" cy="1363455"/>
          </a:xfrm>
          <a:custGeom>
            <a:avLst/>
            <a:gdLst>
              <a:gd name="connsiteX0" fmla="*/ 1357833 w 2715666"/>
              <a:gd name="connsiteY0" fmla="*/ 0 h 1363455"/>
              <a:gd name="connsiteX1" fmla="*/ 2715666 w 2715666"/>
              <a:gd name="connsiteY1" fmla="*/ 1357833 h 1363455"/>
              <a:gd name="connsiteX2" fmla="*/ 2715382 w 2715666"/>
              <a:gd name="connsiteY2" fmla="*/ 1363455 h 1363455"/>
              <a:gd name="connsiteX3" fmla="*/ 284 w 2715666"/>
              <a:gd name="connsiteY3" fmla="*/ 1363455 h 1363455"/>
              <a:gd name="connsiteX4" fmla="*/ 0 w 2715666"/>
              <a:gd name="connsiteY4" fmla="*/ 1357833 h 1363455"/>
              <a:gd name="connsiteX5" fmla="*/ 1357833 w 2715666"/>
              <a:gd name="connsiteY5" fmla="*/ 0 h 136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666" h="1363455">
                <a:moveTo>
                  <a:pt x="1357833" y="0"/>
                </a:moveTo>
                <a:cubicBezTo>
                  <a:pt x="2107743" y="0"/>
                  <a:pt x="2715666" y="607923"/>
                  <a:pt x="2715666" y="1357833"/>
                </a:cubicBezTo>
                <a:lnTo>
                  <a:pt x="2715382" y="1363455"/>
                </a:lnTo>
                <a:lnTo>
                  <a:pt x="284" y="1363455"/>
                </a:lnTo>
                <a:lnTo>
                  <a:pt x="0" y="1357833"/>
                </a:lnTo>
                <a:cubicBezTo>
                  <a:pt x="0" y="607923"/>
                  <a:pt x="607923" y="0"/>
                  <a:pt x="13578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400" dirty="0">
              <a:solidFill>
                <a:srgbClr val="1B9D9D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211642" y="1390649"/>
            <a:ext cx="7332" cy="4212000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3217717" y="4689911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3211642" y="3991141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3218974" y="3661762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3218974" y="3009965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121218" y="3346614"/>
            <a:ext cx="1231638" cy="0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3227377" y="2688479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3226594" y="2358168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222098" y="2035463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3226594" y="1705895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218974" y="1400288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440982" y="-2600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Распределение муниципальных программ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по группам эффективности реализации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96373" y="6089724"/>
            <a:ext cx="457277" cy="257621"/>
          </a:xfrm>
          <a:prstGeom prst="rect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445061" y="6089724"/>
            <a:ext cx="457277" cy="257621"/>
          </a:xfrm>
          <a:prstGeom prst="rect">
            <a:avLst/>
          </a:prstGeom>
          <a:solidFill>
            <a:srgbClr val="8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821091" y="6049257"/>
            <a:ext cx="2616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Эффективная реализация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3953057" y="6049257"/>
            <a:ext cx="459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Удовлетворительная эффективность реализации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15893" y="3131033"/>
            <a:ext cx="47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81486" y="4937350"/>
            <a:ext cx="37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390913" y="3842512"/>
            <a:ext cx="5241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«Участие </a:t>
            </a:r>
            <a:r>
              <a:rPr lang="ru-RU" sz="1200" dirty="0">
                <a:cs typeface="Times New Roman" pitchFamily="18" charset="0"/>
              </a:rPr>
              <a:t>в профилактике терроризма и экстремизма, а также в минимизации и (или) ликвидации последствий проявлений терроризма и экстремизма в границах города </a:t>
            </a:r>
            <a:r>
              <a:rPr lang="ru-RU" sz="1200" dirty="0" smtClean="0">
                <a:cs typeface="Times New Roman" pitchFamily="18" charset="0"/>
              </a:rPr>
              <a:t>Твери»</a:t>
            </a:r>
            <a:endParaRPr lang="ru-RU" sz="1200" dirty="0"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95884" y="5807636"/>
            <a:ext cx="2927694" cy="8615"/>
          </a:xfrm>
          <a:prstGeom prst="line">
            <a:avLst/>
          </a:prstGeom>
          <a:ln w="12700">
            <a:solidFill>
              <a:srgbClr val="80A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38935" y="5589000"/>
            <a:ext cx="68179" cy="227748"/>
          </a:xfrm>
          <a:prstGeom prst="line">
            <a:avLst/>
          </a:prstGeom>
          <a:ln w="12700">
            <a:solidFill>
              <a:srgbClr val="80A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86600" y="6481131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89</a:t>
            </a:fld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3209317" y="5020450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3211642" y="5347403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3212861" y="5595685"/>
            <a:ext cx="133882" cy="476"/>
          </a:xfrm>
          <a:prstGeom prst="line">
            <a:avLst/>
          </a:prstGeom>
          <a:ln w="12700">
            <a:solidFill>
              <a:srgbClr val="2E3E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825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олилиния 76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8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501164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414867" y="1859849"/>
            <a:ext cx="8475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600" dirty="0" smtClean="0"/>
              <a:t>Итоги 2022 </a:t>
            </a:r>
            <a:r>
              <a:rPr lang="ru-RU" sz="1600" dirty="0"/>
              <a:t>года свидетельствуют о положительных сдвигах в экономике города Твери</a:t>
            </a:r>
            <a:r>
              <a:rPr lang="ru-RU" sz="1600" dirty="0" smtClean="0"/>
              <a:t>. Выросли </a:t>
            </a:r>
            <a:r>
              <a:rPr lang="ru-RU" sz="1600" dirty="0"/>
              <a:t>размеры жилищного </a:t>
            </a:r>
            <a:r>
              <a:rPr lang="ru-RU" sz="1600" dirty="0" smtClean="0"/>
              <a:t>строительства. На </a:t>
            </a:r>
            <a:r>
              <a:rPr lang="ru-RU" sz="1600" dirty="0"/>
              <a:t>дополнительно введенные </a:t>
            </a:r>
            <a:r>
              <a:rPr lang="ru-RU" sz="1600" dirty="0" smtClean="0"/>
              <a:t>рабочие </a:t>
            </a:r>
            <a:r>
              <a:rPr lang="ru-RU" sz="1600" dirty="0"/>
              <a:t>места </a:t>
            </a:r>
            <a:r>
              <a:rPr lang="ru-RU" sz="1600" dirty="0" smtClean="0"/>
              <a:t>приняты </a:t>
            </a:r>
            <a:r>
              <a:rPr lang="ru-RU" sz="1600" dirty="0"/>
              <a:t>новые работники, что указывает на </a:t>
            </a:r>
            <a:r>
              <a:rPr lang="ru-RU" sz="1600" dirty="0" smtClean="0"/>
              <a:t>повышение уровня </a:t>
            </a:r>
            <a:r>
              <a:rPr lang="ru-RU" sz="1600" dirty="0"/>
              <a:t>официальной занятости населения города Твери.  </a:t>
            </a:r>
            <a:endParaRPr lang="ru-RU" sz="1600" dirty="0" smtClean="0"/>
          </a:p>
          <a:p>
            <a:pPr indent="541338" algn="just"/>
            <a:r>
              <a:rPr lang="ru-RU" sz="1600" dirty="0" smtClean="0"/>
              <a:t>Ситуация </a:t>
            </a:r>
            <a:r>
              <a:rPr lang="ru-RU" sz="1600" dirty="0"/>
              <a:t>на рынке </a:t>
            </a:r>
            <a:r>
              <a:rPr lang="ru-RU" sz="1600" dirty="0" smtClean="0"/>
              <a:t>труда оставалась стабильной. Численность </a:t>
            </a:r>
            <a:r>
              <a:rPr lang="ru-RU" sz="1600" dirty="0"/>
              <a:t>безработных граждан и уровень безработицы </a:t>
            </a:r>
            <a:r>
              <a:rPr lang="ru-RU" sz="1600" dirty="0" smtClean="0"/>
              <a:t>не росли, массовые высвобождения работников отсутствовали.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39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07645" y="2846068"/>
            <a:ext cx="537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E53"/>
                </a:solidFill>
              </a:rPr>
              <a:t>Адресная инвестиционная программа города Твери </a:t>
            </a:r>
          </a:p>
        </p:txBody>
      </p:sp>
    </p:spTree>
    <p:extLst>
      <p:ext uri="{BB962C8B-B14F-4D97-AF65-F5344CB8AC3E}">
        <p14:creationId xmlns="" xmlns:p14="http://schemas.microsoft.com/office/powerpoint/2010/main" val="42942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61924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flipH="1">
            <a:off x="2297111" y="3948171"/>
            <a:ext cx="6713538" cy="2185987"/>
          </a:xfrm>
          <a:custGeom>
            <a:avLst/>
            <a:gdLst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0" fmla="*/ 9525 w 6719888"/>
              <a:gd name="connsiteY0" fmla="*/ 2185987 h 2205037"/>
              <a:gd name="connsiteX1" fmla="*/ 0 w 6719888"/>
              <a:gd name="connsiteY1" fmla="*/ 1371600 h 2205037"/>
              <a:gd name="connsiteX2" fmla="*/ 61913 w 6719888"/>
              <a:gd name="connsiteY2" fmla="*/ 1371600 h 2205037"/>
              <a:gd name="connsiteX3" fmla="*/ 66675 w 6719888"/>
              <a:gd name="connsiteY3" fmla="*/ 1147762 h 2205037"/>
              <a:gd name="connsiteX4" fmla="*/ 128588 w 6719888"/>
              <a:gd name="connsiteY4" fmla="*/ 1147762 h 2205037"/>
              <a:gd name="connsiteX5" fmla="*/ 138113 w 6719888"/>
              <a:gd name="connsiteY5" fmla="*/ 804862 h 2205037"/>
              <a:gd name="connsiteX6" fmla="*/ 185738 w 6719888"/>
              <a:gd name="connsiteY6" fmla="*/ 804862 h 2205037"/>
              <a:gd name="connsiteX7" fmla="*/ 176213 w 6719888"/>
              <a:gd name="connsiteY7" fmla="*/ 833437 h 2205037"/>
              <a:gd name="connsiteX8" fmla="*/ 209550 w 6719888"/>
              <a:gd name="connsiteY8" fmla="*/ 833437 h 2205037"/>
              <a:gd name="connsiteX9" fmla="*/ 214313 w 6719888"/>
              <a:gd name="connsiteY9" fmla="*/ 719137 h 2205037"/>
              <a:gd name="connsiteX10" fmla="*/ 238125 w 6719888"/>
              <a:gd name="connsiteY10" fmla="*/ 714375 h 2205037"/>
              <a:gd name="connsiteX11" fmla="*/ 233363 w 6719888"/>
              <a:gd name="connsiteY11" fmla="*/ 814387 h 2205037"/>
              <a:gd name="connsiteX12" fmla="*/ 247650 w 6719888"/>
              <a:gd name="connsiteY12" fmla="*/ 819150 h 2205037"/>
              <a:gd name="connsiteX13" fmla="*/ 242888 w 6719888"/>
              <a:gd name="connsiteY13" fmla="*/ 1838325 h 2205037"/>
              <a:gd name="connsiteX14" fmla="*/ 285750 w 6719888"/>
              <a:gd name="connsiteY14" fmla="*/ 1852612 h 2205037"/>
              <a:gd name="connsiteX15" fmla="*/ 285750 w 6719888"/>
              <a:gd name="connsiteY15" fmla="*/ 2095500 h 2205037"/>
              <a:gd name="connsiteX16" fmla="*/ 328613 w 6719888"/>
              <a:gd name="connsiteY16" fmla="*/ 2095500 h 2205037"/>
              <a:gd name="connsiteX17" fmla="*/ 328613 w 6719888"/>
              <a:gd name="connsiteY17" fmla="*/ 1538287 h 2205037"/>
              <a:gd name="connsiteX18" fmla="*/ 485775 w 6719888"/>
              <a:gd name="connsiteY18" fmla="*/ 1533525 h 2205037"/>
              <a:gd name="connsiteX19" fmla="*/ 485775 w 6719888"/>
              <a:gd name="connsiteY19" fmla="*/ 1776412 h 2205037"/>
              <a:gd name="connsiteX20" fmla="*/ 519113 w 6719888"/>
              <a:gd name="connsiteY20" fmla="*/ 1771650 h 2205037"/>
              <a:gd name="connsiteX21" fmla="*/ 514350 w 6719888"/>
              <a:gd name="connsiteY21" fmla="*/ 1724025 h 2205037"/>
              <a:gd name="connsiteX22" fmla="*/ 542925 w 6719888"/>
              <a:gd name="connsiteY22" fmla="*/ 1719262 h 2205037"/>
              <a:gd name="connsiteX23" fmla="*/ 547688 w 6719888"/>
              <a:gd name="connsiteY23" fmla="*/ 1647825 h 2205037"/>
              <a:gd name="connsiteX24" fmla="*/ 571500 w 6719888"/>
              <a:gd name="connsiteY24" fmla="*/ 1643062 h 2205037"/>
              <a:gd name="connsiteX25" fmla="*/ 571500 w 6719888"/>
              <a:gd name="connsiteY25" fmla="*/ 1547812 h 2205037"/>
              <a:gd name="connsiteX26" fmla="*/ 585788 w 6719888"/>
              <a:gd name="connsiteY26" fmla="*/ 1543050 h 2205037"/>
              <a:gd name="connsiteX27" fmla="*/ 614363 w 6719888"/>
              <a:gd name="connsiteY27" fmla="*/ 1581150 h 2205037"/>
              <a:gd name="connsiteX28" fmla="*/ 614363 w 6719888"/>
              <a:gd name="connsiteY28" fmla="*/ 1652587 h 2205037"/>
              <a:gd name="connsiteX29" fmla="*/ 738188 w 6719888"/>
              <a:gd name="connsiteY29" fmla="*/ 1652587 h 2205037"/>
              <a:gd name="connsiteX30" fmla="*/ 738188 w 6719888"/>
              <a:gd name="connsiteY30" fmla="*/ 1395412 h 2205037"/>
              <a:gd name="connsiteX31" fmla="*/ 847725 w 6719888"/>
              <a:gd name="connsiteY31" fmla="*/ 1390650 h 2205037"/>
              <a:gd name="connsiteX32" fmla="*/ 852488 w 6719888"/>
              <a:gd name="connsiteY32" fmla="*/ 1062037 h 2205037"/>
              <a:gd name="connsiteX33" fmla="*/ 1081088 w 6719888"/>
              <a:gd name="connsiteY33" fmla="*/ 1062037 h 2205037"/>
              <a:gd name="connsiteX34" fmla="*/ 1076325 w 6719888"/>
              <a:gd name="connsiteY34" fmla="*/ 1400175 h 2205037"/>
              <a:gd name="connsiteX35" fmla="*/ 1109663 w 6719888"/>
              <a:gd name="connsiteY35" fmla="*/ 1400175 h 2205037"/>
              <a:gd name="connsiteX36" fmla="*/ 1119188 w 6719888"/>
              <a:gd name="connsiteY36" fmla="*/ 1471612 h 2205037"/>
              <a:gd name="connsiteX37" fmla="*/ 1162050 w 6719888"/>
              <a:gd name="connsiteY37" fmla="*/ 1476375 h 2205037"/>
              <a:gd name="connsiteX38" fmla="*/ 1162050 w 6719888"/>
              <a:gd name="connsiteY38" fmla="*/ 1042987 h 2205037"/>
              <a:gd name="connsiteX39" fmla="*/ 1204913 w 6719888"/>
              <a:gd name="connsiteY39" fmla="*/ 1042987 h 2205037"/>
              <a:gd name="connsiteX40" fmla="*/ 1214438 w 6719888"/>
              <a:gd name="connsiteY40" fmla="*/ 1166812 h 2205037"/>
              <a:gd name="connsiteX41" fmla="*/ 1262063 w 6719888"/>
              <a:gd name="connsiteY41" fmla="*/ 1176337 h 2205037"/>
              <a:gd name="connsiteX42" fmla="*/ 1257300 w 6719888"/>
              <a:gd name="connsiteY42" fmla="*/ 771525 h 2205037"/>
              <a:gd name="connsiteX43" fmla="*/ 1323975 w 6719888"/>
              <a:gd name="connsiteY43" fmla="*/ 771525 h 2205037"/>
              <a:gd name="connsiteX44" fmla="*/ 1323975 w 6719888"/>
              <a:gd name="connsiteY44" fmla="*/ 838200 h 2205037"/>
              <a:gd name="connsiteX45" fmla="*/ 1366838 w 6719888"/>
              <a:gd name="connsiteY45" fmla="*/ 842962 h 2205037"/>
              <a:gd name="connsiteX46" fmla="*/ 1366838 w 6719888"/>
              <a:gd name="connsiteY46" fmla="*/ 1014412 h 2205037"/>
              <a:gd name="connsiteX47" fmla="*/ 1414463 w 6719888"/>
              <a:gd name="connsiteY47" fmla="*/ 1014412 h 2205037"/>
              <a:gd name="connsiteX48" fmla="*/ 1419225 w 6719888"/>
              <a:gd name="connsiteY48" fmla="*/ 985837 h 2205037"/>
              <a:gd name="connsiteX49" fmla="*/ 1576388 w 6719888"/>
              <a:gd name="connsiteY49" fmla="*/ 990600 h 2205037"/>
              <a:gd name="connsiteX50" fmla="*/ 1571625 w 6719888"/>
              <a:gd name="connsiteY50" fmla="*/ 257175 h 2205037"/>
              <a:gd name="connsiteX51" fmla="*/ 1600200 w 6719888"/>
              <a:gd name="connsiteY51" fmla="*/ 252412 h 2205037"/>
              <a:gd name="connsiteX52" fmla="*/ 1757363 w 6719888"/>
              <a:gd name="connsiteY52" fmla="*/ 261937 h 2205037"/>
              <a:gd name="connsiteX53" fmla="*/ 1762125 w 6719888"/>
              <a:gd name="connsiteY53" fmla="*/ 142875 h 2205037"/>
              <a:gd name="connsiteX54" fmla="*/ 1828800 w 6719888"/>
              <a:gd name="connsiteY54" fmla="*/ 142875 h 2205037"/>
              <a:gd name="connsiteX55" fmla="*/ 1824038 w 6719888"/>
              <a:gd name="connsiteY55" fmla="*/ 9525 h 2205037"/>
              <a:gd name="connsiteX56" fmla="*/ 1895475 w 6719888"/>
              <a:gd name="connsiteY56" fmla="*/ 0 h 2205037"/>
              <a:gd name="connsiteX57" fmla="*/ 1900238 w 6719888"/>
              <a:gd name="connsiteY57" fmla="*/ 76200 h 2205037"/>
              <a:gd name="connsiteX58" fmla="*/ 1985963 w 6719888"/>
              <a:gd name="connsiteY58" fmla="*/ 80962 h 2205037"/>
              <a:gd name="connsiteX59" fmla="*/ 1995488 w 6719888"/>
              <a:gd name="connsiteY59" fmla="*/ 109537 h 2205037"/>
              <a:gd name="connsiteX60" fmla="*/ 2047875 w 6719888"/>
              <a:gd name="connsiteY60" fmla="*/ 109537 h 2205037"/>
              <a:gd name="connsiteX61" fmla="*/ 2062163 w 6719888"/>
              <a:gd name="connsiteY61" fmla="*/ 138112 h 2205037"/>
              <a:gd name="connsiteX62" fmla="*/ 2014538 w 6719888"/>
              <a:gd name="connsiteY62" fmla="*/ 138112 h 2205037"/>
              <a:gd name="connsiteX63" fmla="*/ 2014538 w 6719888"/>
              <a:gd name="connsiteY63" fmla="*/ 266700 h 2205037"/>
              <a:gd name="connsiteX64" fmla="*/ 2047875 w 6719888"/>
              <a:gd name="connsiteY64" fmla="*/ 266700 h 2205037"/>
              <a:gd name="connsiteX65" fmla="*/ 2043113 w 6719888"/>
              <a:gd name="connsiteY65" fmla="*/ 409575 h 2205037"/>
              <a:gd name="connsiteX66" fmla="*/ 2076450 w 6719888"/>
              <a:gd name="connsiteY66" fmla="*/ 409575 h 2205037"/>
              <a:gd name="connsiteX67" fmla="*/ 2071688 w 6719888"/>
              <a:gd name="connsiteY67" fmla="*/ 2052637 h 2205037"/>
              <a:gd name="connsiteX68" fmla="*/ 2109788 w 6719888"/>
              <a:gd name="connsiteY68" fmla="*/ 2057400 h 2205037"/>
              <a:gd name="connsiteX69" fmla="*/ 2114550 w 6719888"/>
              <a:gd name="connsiteY69" fmla="*/ 1833562 h 2205037"/>
              <a:gd name="connsiteX70" fmla="*/ 2209800 w 6719888"/>
              <a:gd name="connsiteY70" fmla="*/ 1828800 h 2205037"/>
              <a:gd name="connsiteX71" fmla="*/ 2209800 w 6719888"/>
              <a:gd name="connsiteY71" fmla="*/ 1347787 h 2205037"/>
              <a:gd name="connsiteX72" fmla="*/ 2309813 w 6719888"/>
              <a:gd name="connsiteY72" fmla="*/ 1343025 h 2205037"/>
              <a:gd name="connsiteX73" fmla="*/ 2305050 w 6719888"/>
              <a:gd name="connsiteY73" fmla="*/ 1238250 h 2205037"/>
              <a:gd name="connsiteX74" fmla="*/ 2409825 w 6719888"/>
              <a:gd name="connsiteY74" fmla="*/ 1238250 h 2205037"/>
              <a:gd name="connsiteX75" fmla="*/ 2400300 w 6719888"/>
              <a:gd name="connsiteY75" fmla="*/ 1285875 h 2205037"/>
              <a:gd name="connsiteX76" fmla="*/ 2414588 w 6719888"/>
              <a:gd name="connsiteY76" fmla="*/ 1285875 h 2205037"/>
              <a:gd name="connsiteX77" fmla="*/ 2471738 w 6719888"/>
              <a:gd name="connsiteY77" fmla="*/ 852487 h 2205037"/>
              <a:gd name="connsiteX78" fmla="*/ 2524125 w 6719888"/>
              <a:gd name="connsiteY78" fmla="*/ 1290637 h 2205037"/>
              <a:gd name="connsiteX79" fmla="*/ 2605088 w 6719888"/>
              <a:gd name="connsiteY79" fmla="*/ 1285875 h 2205037"/>
              <a:gd name="connsiteX80" fmla="*/ 2609850 w 6719888"/>
              <a:gd name="connsiteY80" fmla="*/ 1352550 h 2205037"/>
              <a:gd name="connsiteX81" fmla="*/ 2638425 w 6719888"/>
              <a:gd name="connsiteY81" fmla="*/ 1352550 h 2205037"/>
              <a:gd name="connsiteX82" fmla="*/ 2638425 w 6719888"/>
              <a:gd name="connsiteY82" fmla="*/ 1095375 h 2205037"/>
              <a:gd name="connsiteX83" fmla="*/ 2671763 w 6719888"/>
              <a:gd name="connsiteY83" fmla="*/ 1095375 h 2205037"/>
              <a:gd name="connsiteX84" fmla="*/ 2671763 w 6719888"/>
              <a:gd name="connsiteY84" fmla="*/ 1347787 h 2205037"/>
              <a:gd name="connsiteX85" fmla="*/ 2700338 w 6719888"/>
              <a:gd name="connsiteY85" fmla="*/ 1347787 h 2205037"/>
              <a:gd name="connsiteX86" fmla="*/ 2738438 w 6719888"/>
              <a:gd name="connsiteY86" fmla="*/ 1138237 h 2205037"/>
              <a:gd name="connsiteX87" fmla="*/ 2795588 w 6719888"/>
              <a:gd name="connsiteY87" fmla="*/ 1109662 h 2205037"/>
              <a:gd name="connsiteX88" fmla="*/ 2800350 w 6719888"/>
              <a:gd name="connsiteY88" fmla="*/ 1062037 h 2205037"/>
              <a:gd name="connsiteX89" fmla="*/ 2862263 w 6719888"/>
              <a:gd name="connsiteY89" fmla="*/ 1062037 h 2205037"/>
              <a:gd name="connsiteX90" fmla="*/ 2857500 w 6719888"/>
              <a:gd name="connsiteY90" fmla="*/ 976312 h 2205037"/>
              <a:gd name="connsiteX91" fmla="*/ 2957513 w 6719888"/>
              <a:gd name="connsiteY91" fmla="*/ 976312 h 2205037"/>
              <a:gd name="connsiteX92" fmla="*/ 2962275 w 6719888"/>
              <a:gd name="connsiteY92" fmla="*/ 1066800 h 2205037"/>
              <a:gd name="connsiteX93" fmla="*/ 3048000 w 6719888"/>
              <a:gd name="connsiteY93" fmla="*/ 1071562 h 2205037"/>
              <a:gd name="connsiteX94" fmla="*/ 3048000 w 6719888"/>
              <a:gd name="connsiteY94" fmla="*/ 1128712 h 2205037"/>
              <a:gd name="connsiteX95" fmla="*/ 3100388 w 6719888"/>
              <a:gd name="connsiteY95" fmla="*/ 1162050 h 2205037"/>
              <a:gd name="connsiteX96" fmla="*/ 3128963 w 6719888"/>
              <a:gd name="connsiteY96" fmla="*/ 1285875 h 2205037"/>
              <a:gd name="connsiteX97" fmla="*/ 3176588 w 6719888"/>
              <a:gd name="connsiteY97" fmla="*/ 1128712 h 2205037"/>
              <a:gd name="connsiteX98" fmla="*/ 3209925 w 6719888"/>
              <a:gd name="connsiteY98" fmla="*/ 1081087 h 2205037"/>
              <a:gd name="connsiteX99" fmla="*/ 3271838 w 6719888"/>
              <a:gd name="connsiteY99" fmla="*/ 1071562 h 2205037"/>
              <a:gd name="connsiteX100" fmla="*/ 3271838 w 6719888"/>
              <a:gd name="connsiteY100" fmla="*/ 752475 h 2205037"/>
              <a:gd name="connsiteX101" fmla="*/ 3538538 w 6719888"/>
              <a:gd name="connsiteY101" fmla="*/ 747712 h 2205037"/>
              <a:gd name="connsiteX102" fmla="*/ 3538538 w 6719888"/>
              <a:gd name="connsiteY102" fmla="*/ 1976437 h 2205037"/>
              <a:gd name="connsiteX103" fmla="*/ 3562350 w 6719888"/>
              <a:gd name="connsiteY103" fmla="*/ 1976437 h 2205037"/>
              <a:gd name="connsiteX104" fmla="*/ 3557588 w 6719888"/>
              <a:gd name="connsiteY104" fmla="*/ 1876425 h 2205037"/>
              <a:gd name="connsiteX105" fmla="*/ 3571875 w 6719888"/>
              <a:gd name="connsiteY105" fmla="*/ 1857375 h 2205037"/>
              <a:gd name="connsiteX106" fmla="*/ 3581400 w 6719888"/>
              <a:gd name="connsiteY106" fmla="*/ 1690687 h 2205037"/>
              <a:gd name="connsiteX107" fmla="*/ 3609975 w 6719888"/>
              <a:gd name="connsiteY107" fmla="*/ 1581150 h 2205037"/>
              <a:gd name="connsiteX108" fmla="*/ 3633788 w 6719888"/>
              <a:gd name="connsiteY108" fmla="*/ 1704975 h 2205037"/>
              <a:gd name="connsiteX109" fmla="*/ 3638550 w 6719888"/>
              <a:gd name="connsiteY109" fmla="*/ 1819275 h 2205037"/>
              <a:gd name="connsiteX110" fmla="*/ 3662363 w 6719888"/>
              <a:gd name="connsiteY110" fmla="*/ 1824037 h 2205037"/>
              <a:gd name="connsiteX111" fmla="*/ 3662363 w 6719888"/>
              <a:gd name="connsiteY111" fmla="*/ 1719262 h 2205037"/>
              <a:gd name="connsiteX112" fmla="*/ 3690938 w 6719888"/>
              <a:gd name="connsiteY112" fmla="*/ 1571625 h 2205037"/>
              <a:gd name="connsiteX113" fmla="*/ 3714750 w 6719888"/>
              <a:gd name="connsiteY113" fmla="*/ 1709737 h 2205037"/>
              <a:gd name="connsiteX114" fmla="*/ 3719513 w 6719888"/>
              <a:gd name="connsiteY114" fmla="*/ 1876425 h 2205037"/>
              <a:gd name="connsiteX115" fmla="*/ 3729038 w 6719888"/>
              <a:gd name="connsiteY115" fmla="*/ 1952625 h 2205037"/>
              <a:gd name="connsiteX116" fmla="*/ 3805238 w 6719888"/>
              <a:gd name="connsiteY116" fmla="*/ 1966912 h 2205037"/>
              <a:gd name="connsiteX117" fmla="*/ 3814763 w 6719888"/>
              <a:gd name="connsiteY117" fmla="*/ 1390650 h 2205037"/>
              <a:gd name="connsiteX118" fmla="*/ 4038600 w 6719888"/>
              <a:gd name="connsiteY118" fmla="*/ 1381125 h 2205037"/>
              <a:gd name="connsiteX119" fmla="*/ 4048125 w 6719888"/>
              <a:gd name="connsiteY119" fmla="*/ 2062162 h 2205037"/>
              <a:gd name="connsiteX120" fmla="*/ 4095750 w 6719888"/>
              <a:gd name="connsiteY120" fmla="*/ 2062162 h 2205037"/>
              <a:gd name="connsiteX121" fmla="*/ 4100513 w 6719888"/>
              <a:gd name="connsiteY121" fmla="*/ 2024062 h 2205037"/>
              <a:gd name="connsiteX122" fmla="*/ 4229100 w 6719888"/>
              <a:gd name="connsiteY122" fmla="*/ 2024062 h 2205037"/>
              <a:gd name="connsiteX123" fmla="*/ 4233863 w 6719888"/>
              <a:gd name="connsiteY123" fmla="*/ 1695450 h 2205037"/>
              <a:gd name="connsiteX124" fmla="*/ 4300538 w 6719888"/>
              <a:gd name="connsiteY124" fmla="*/ 1704975 h 2205037"/>
              <a:gd name="connsiteX125" fmla="*/ 4310063 w 6719888"/>
              <a:gd name="connsiteY125" fmla="*/ 1662112 h 2205037"/>
              <a:gd name="connsiteX126" fmla="*/ 4491038 w 6719888"/>
              <a:gd name="connsiteY126" fmla="*/ 1666875 h 2205037"/>
              <a:gd name="connsiteX127" fmla="*/ 4486275 w 6719888"/>
              <a:gd name="connsiteY127" fmla="*/ 1624012 h 2205037"/>
              <a:gd name="connsiteX128" fmla="*/ 4557713 w 6719888"/>
              <a:gd name="connsiteY128" fmla="*/ 1628775 h 2205037"/>
              <a:gd name="connsiteX129" fmla="*/ 4557713 w 6719888"/>
              <a:gd name="connsiteY129" fmla="*/ 1524000 h 2205037"/>
              <a:gd name="connsiteX130" fmla="*/ 4624388 w 6719888"/>
              <a:gd name="connsiteY130" fmla="*/ 1524000 h 2205037"/>
              <a:gd name="connsiteX131" fmla="*/ 4624388 w 6719888"/>
              <a:gd name="connsiteY131" fmla="*/ 1476375 h 2205037"/>
              <a:gd name="connsiteX132" fmla="*/ 4705350 w 6719888"/>
              <a:gd name="connsiteY132" fmla="*/ 1481137 h 2205037"/>
              <a:gd name="connsiteX133" fmla="*/ 4705350 w 6719888"/>
              <a:gd name="connsiteY133" fmla="*/ 1528762 h 2205037"/>
              <a:gd name="connsiteX134" fmla="*/ 4776788 w 6719888"/>
              <a:gd name="connsiteY134" fmla="*/ 1528762 h 2205037"/>
              <a:gd name="connsiteX135" fmla="*/ 4781550 w 6719888"/>
              <a:gd name="connsiteY135" fmla="*/ 1752600 h 2205037"/>
              <a:gd name="connsiteX136" fmla="*/ 4833938 w 6719888"/>
              <a:gd name="connsiteY136" fmla="*/ 1747837 h 2205037"/>
              <a:gd name="connsiteX137" fmla="*/ 4824413 w 6719888"/>
              <a:gd name="connsiteY137" fmla="*/ 1685925 h 2205037"/>
              <a:gd name="connsiteX138" fmla="*/ 4953000 w 6719888"/>
              <a:gd name="connsiteY138" fmla="*/ 1685925 h 2205037"/>
              <a:gd name="connsiteX139" fmla="*/ 4953000 w 6719888"/>
              <a:gd name="connsiteY139" fmla="*/ 1724025 h 2205037"/>
              <a:gd name="connsiteX140" fmla="*/ 5057775 w 6719888"/>
              <a:gd name="connsiteY140" fmla="*/ 1719262 h 2205037"/>
              <a:gd name="connsiteX141" fmla="*/ 5053013 w 6719888"/>
              <a:gd name="connsiteY141" fmla="*/ 1447800 h 2205037"/>
              <a:gd name="connsiteX142" fmla="*/ 5334000 w 6719888"/>
              <a:gd name="connsiteY142" fmla="*/ 1438275 h 2205037"/>
              <a:gd name="connsiteX143" fmla="*/ 5329238 w 6719888"/>
              <a:gd name="connsiteY143" fmla="*/ 1390650 h 2205037"/>
              <a:gd name="connsiteX144" fmla="*/ 5376863 w 6719888"/>
              <a:gd name="connsiteY144" fmla="*/ 1390650 h 2205037"/>
              <a:gd name="connsiteX145" fmla="*/ 5376863 w 6719888"/>
              <a:gd name="connsiteY145" fmla="*/ 1338262 h 2205037"/>
              <a:gd name="connsiteX146" fmla="*/ 5405438 w 6719888"/>
              <a:gd name="connsiteY146" fmla="*/ 1338262 h 2205037"/>
              <a:gd name="connsiteX147" fmla="*/ 5400675 w 6719888"/>
              <a:gd name="connsiteY147" fmla="*/ 1152525 h 2205037"/>
              <a:gd name="connsiteX148" fmla="*/ 5481638 w 6719888"/>
              <a:gd name="connsiteY148" fmla="*/ 1147762 h 2205037"/>
              <a:gd name="connsiteX149" fmla="*/ 5481638 w 6719888"/>
              <a:gd name="connsiteY149" fmla="*/ 809625 h 2205037"/>
              <a:gd name="connsiteX150" fmla="*/ 5524500 w 6719888"/>
              <a:gd name="connsiteY150" fmla="*/ 804862 h 2205037"/>
              <a:gd name="connsiteX151" fmla="*/ 5534025 w 6719888"/>
              <a:gd name="connsiteY151" fmla="*/ 828675 h 2205037"/>
              <a:gd name="connsiteX152" fmla="*/ 5548313 w 6719888"/>
              <a:gd name="connsiteY152" fmla="*/ 833437 h 2205037"/>
              <a:gd name="connsiteX153" fmla="*/ 5548313 w 6719888"/>
              <a:gd name="connsiteY153" fmla="*/ 709612 h 2205037"/>
              <a:gd name="connsiteX154" fmla="*/ 5576888 w 6719888"/>
              <a:gd name="connsiteY154" fmla="*/ 714375 h 2205037"/>
              <a:gd name="connsiteX155" fmla="*/ 5586413 w 6719888"/>
              <a:gd name="connsiteY155" fmla="*/ 2066925 h 2205037"/>
              <a:gd name="connsiteX156" fmla="*/ 5619750 w 6719888"/>
              <a:gd name="connsiteY156" fmla="*/ 2071687 h 2205037"/>
              <a:gd name="connsiteX157" fmla="*/ 5619750 w 6719888"/>
              <a:gd name="connsiteY157" fmla="*/ 2009775 h 2205037"/>
              <a:gd name="connsiteX158" fmla="*/ 5676900 w 6719888"/>
              <a:gd name="connsiteY158" fmla="*/ 2005012 h 2205037"/>
              <a:gd name="connsiteX159" fmla="*/ 5672138 w 6719888"/>
              <a:gd name="connsiteY159" fmla="*/ 1543050 h 2205037"/>
              <a:gd name="connsiteX160" fmla="*/ 5824538 w 6719888"/>
              <a:gd name="connsiteY160" fmla="*/ 1543050 h 2205037"/>
              <a:gd name="connsiteX161" fmla="*/ 5829300 w 6719888"/>
              <a:gd name="connsiteY161" fmla="*/ 1943100 h 2205037"/>
              <a:gd name="connsiteX162" fmla="*/ 5862638 w 6719888"/>
              <a:gd name="connsiteY162" fmla="*/ 1928812 h 2205037"/>
              <a:gd name="connsiteX163" fmla="*/ 5867400 w 6719888"/>
              <a:gd name="connsiteY163" fmla="*/ 1881187 h 2205037"/>
              <a:gd name="connsiteX164" fmla="*/ 5900738 w 6719888"/>
              <a:gd name="connsiteY164" fmla="*/ 1881187 h 2205037"/>
              <a:gd name="connsiteX165" fmla="*/ 5900738 w 6719888"/>
              <a:gd name="connsiteY165" fmla="*/ 1562100 h 2205037"/>
              <a:gd name="connsiteX166" fmla="*/ 5929313 w 6719888"/>
              <a:gd name="connsiteY166" fmla="*/ 1562100 h 2205037"/>
              <a:gd name="connsiteX167" fmla="*/ 5943600 w 6719888"/>
              <a:gd name="connsiteY167" fmla="*/ 1638300 h 2205037"/>
              <a:gd name="connsiteX168" fmla="*/ 6076950 w 6719888"/>
              <a:gd name="connsiteY168" fmla="*/ 1638300 h 2205037"/>
              <a:gd name="connsiteX169" fmla="*/ 6081713 w 6719888"/>
              <a:gd name="connsiteY169" fmla="*/ 1385887 h 2205037"/>
              <a:gd name="connsiteX170" fmla="*/ 6443663 w 6719888"/>
              <a:gd name="connsiteY170" fmla="*/ 1390650 h 2205037"/>
              <a:gd name="connsiteX171" fmla="*/ 6443663 w 6719888"/>
              <a:gd name="connsiteY171" fmla="*/ 1462087 h 2205037"/>
              <a:gd name="connsiteX172" fmla="*/ 6510338 w 6719888"/>
              <a:gd name="connsiteY172" fmla="*/ 1462087 h 2205037"/>
              <a:gd name="connsiteX173" fmla="*/ 6500813 w 6719888"/>
              <a:gd name="connsiteY173" fmla="*/ 1366837 h 2205037"/>
              <a:gd name="connsiteX174" fmla="*/ 6538913 w 6719888"/>
              <a:gd name="connsiteY174" fmla="*/ 1376362 h 2205037"/>
              <a:gd name="connsiteX175" fmla="*/ 6548438 w 6719888"/>
              <a:gd name="connsiteY175" fmla="*/ 1471612 h 2205037"/>
              <a:gd name="connsiteX176" fmla="*/ 6605588 w 6719888"/>
              <a:gd name="connsiteY176" fmla="*/ 1466850 h 2205037"/>
              <a:gd name="connsiteX177" fmla="*/ 6596063 w 6719888"/>
              <a:gd name="connsiteY177" fmla="*/ 1104900 h 2205037"/>
              <a:gd name="connsiteX178" fmla="*/ 6653213 w 6719888"/>
              <a:gd name="connsiteY178" fmla="*/ 1104900 h 2205037"/>
              <a:gd name="connsiteX179" fmla="*/ 6657975 w 6719888"/>
              <a:gd name="connsiteY179" fmla="*/ 1147762 h 2205037"/>
              <a:gd name="connsiteX180" fmla="*/ 6691313 w 6719888"/>
              <a:gd name="connsiteY180" fmla="*/ 1152525 h 2205037"/>
              <a:gd name="connsiteX181" fmla="*/ 6700838 w 6719888"/>
              <a:gd name="connsiteY181" fmla="*/ 1319212 h 2205037"/>
              <a:gd name="connsiteX182" fmla="*/ 6719888 w 6719888"/>
              <a:gd name="connsiteY182" fmla="*/ 2205037 h 2205037"/>
              <a:gd name="connsiteX183" fmla="*/ 9525 w 6719888"/>
              <a:gd name="connsiteY183" fmla="*/ 2185987 h 2205037"/>
              <a:gd name="connsiteX0" fmla="*/ 9525 w 6713538"/>
              <a:gd name="connsiteY0" fmla="*/ 2185987 h 2195512"/>
              <a:gd name="connsiteX1" fmla="*/ 0 w 6713538"/>
              <a:gd name="connsiteY1" fmla="*/ 1371600 h 2195512"/>
              <a:gd name="connsiteX2" fmla="*/ 61913 w 6713538"/>
              <a:gd name="connsiteY2" fmla="*/ 1371600 h 2195512"/>
              <a:gd name="connsiteX3" fmla="*/ 66675 w 6713538"/>
              <a:gd name="connsiteY3" fmla="*/ 1147762 h 2195512"/>
              <a:gd name="connsiteX4" fmla="*/ 128588 w 6713538"/>
              <a:gd name="connsiteY4" fmla="*/ 1147762 h 2195512"/>
              <a:gd name="connsiteX5" fmla="*/ 138113 w 6713538"/>
              <a:gd name="connsiteY5" fmla="*/ 804862 h 2195512"/>
              <a:gd name="connsiteX6" fmla="*/ 185738 w 6713538"/>
              <a:gd name="connsiteY6" fmla="*/ 804862 h 2195512"/>
              <a:gd name="connsiteX7" fmla="*/ 176213 w 6713538"/>
              <a:gd name="connsiteY7" fmla="*/ 833437 h 2195512"/>
              <a:gd name="connsiteX8" fmla="*/ 209550 w 6713538"/>
              <a:gd name="connsiteY8" fmla="*/ 833437 h 2195512"/>
              <a:gd name="connsiteX9" fmla="*/ 214313 w 6713538"/>
              <a:gd name="connsiteY9" fmla="*/ 719137 h 2195512"/>
              <a:gd name="connsiteX10" fmla="*/ 238125 w 6713538"/>
              <a:gd name="connsiteY10" fmla="*/ 714375 h 2195512"/>
              <a:gd name="connsiteX11" fmla="*/ 233363 w 6713538"/>
              <a:gd name="connsiteY11" fmla="*/ 814387 h 2195512"/>
              <a:gd name="connsiteX12" fmla="*/ 247650 w 6713538"/>
              <a:gd name="connsiteY12" fmla="*/ 819150 h 2195512"/>
              <a:gd name="connsiteX13" fmla="*/ 242888 w 6713538"/>
              <a:gd name="connsiteY13" fmla="*/ 1838325 h 2195512"/>
              <a:gd name="connsiteX14" fmla="*/ 285750 w 6713538"/>
              <a:gd name="connsiteY14" fmla="*/ 1852612 h 2195512"/>
              <a:gd name="connsiteX15" fmla="*/ 285750 w 6713538"/>
              <a:gd name="connsiteY15" fmla="*/ 2095500 h 2195512"/>
              <a:gd name="connsiteX16" fmla="*/ 328613 w 6713538"/>
              <a:gd name="connsiteY16" fmla="*/ 2095500 h 2195512"/>
              <a:gd name="connsiteX17" fmla="*/ 328613 w 6713538"/>
              <a:gd name="connsiteY17" fmla="*/ 1538287 h 2195512"/>
              <a:gd name="connsiteX18" fmla="*/ 485775 w 6713538"/>
              <a:gd name="connsiteY18" fmla="*/ 1533525 h 2195512"/>
              <a:gd name="connsiteX19" fmla="*/ 485775 w 6713538"/>
              <a:gd name="connsiteY19" fmla="*/ 1776412 h 2195512"/>
              <a:gd name="connsiteX20" fmla="*/ 519113 w 6713538"/>
              <a:gd name="connsiteY20" fmla="*/ 1771650 h 2195512"/>
              <a:gd name="connsiteX21" fmla="*/ 514350 w 6713538"/>
              <a:gd name="connsiteY21" fmla="*/ 1724025 h 2195512"/>
              <a:gd name="connsiteX22" fmla="*/ 542925 w 6713538"/>
              <a:gd name="connsiteY22" fmla="*/ 1719262 h 2195512"/>
              <a:gd name="connsiteX23" fmla="*/ 547688 w 6713538"/>
              <a:gd name="connsiteY23" fmla="*/ 1647825 h 2195512"/>
              <a:gd name="connsiteX24" fmla="*/ 571500 w 6713538"/>
              <a:gd name="connsiteY24" fmla="*/ 1643062 h 2195512"/>
              <a:gd name="connsiteX25" fmla="*/ 571500 w 6713538"/>
              <a:gd name="connsiteY25" fmla="*/ 1547812 h 2195512"/>
              <a:gd name="connsiteX26" fmla="*/ 585788 w 6713538"/>
              <a:gd name="connsiteY26" fmla="*/ 1543050 h 2195512"/>
              <a:gd name="connsiteX27" fmla="*/ 614363 w 6713538"/>
              <a:gd name="connsiteY27" fmla="*/ 1581150 h 2195512"/>
              <a:gd name="connsiteX28" fmla="*/ 614363 w 6713538"/>
              <a:gd name="connsiteY28" fmla="*/ 1652587 h 2195512"/>
              <a:gd name="connsiteX29" fmla="*/ 738188 w 6713538"/>
              <a:gd name="connsiteY29" fmla="*/ 1652587 h 2195512"/>
              <a:gd name="connsiteX30" fmla="*/ 738188 w 6713538"/>
              <a:gd name="connsiteY30" fmla="*/ 1395412 h 2195512"/>
              <a:gd name="connsiteX31" fmla="*/ 847725 w 6713538"/>
              <a:gd name="connsiteY31" fmla="*/ 1390650 h 2195512"/>
              <a:gd name="connsiteX32" fmla="*/ 852488 w 6713538"/>
              <a:gd name="connsiteY32" fmla="*/ 1062037 h 2195512"/>
              <a:gd name="connsiteX33" fmla="*/ 1081088 w 6713538"/>
              <a:gd name="connsiteY33" fmla="*/ 1062037 h 2195512"/>
              <a:gd name="connsiteX34" fmla="*/ 1076325 w 6713538"/>
              <a:gd name="connsiteY34" fmla="*/ 1400175 h 2195512"/>
              <a:gd name="connsiteX35" fmla="*/ 1109663 w 6713538"/>
              <a:gd name="connsiteY35" fmla="*/ 1400175 h 2195512"/>
              <a:gd name="connsiteX36" fmla="*/ 1119188 w 6713538"/>
              <a:gd name="connsiteY36" fmla="*/ 1471612 h 2195512"/>
              <a:gd name="connsiteX37" fmla="*/ 1162050 w 6713538"/>
              <a:gd name="connsiteY37" fmla="*/ 1476375 h 2195512"/>
              <a:gd name="connsiteX38" fmla="*/ 1162050 w 6713538"/>
              <a:gd name="connsiteY38" fmla="*/ 1042987 h 2195512"/>
              <a:gd name="connsiteX39" fmla="*/ 1204913 w 6713538"/>
              <a:gd name="connsiteY39" fmla="*/ 1042987 h 2195512"/>
              <a:gd name="connsiteX40" fmla="*/ 1214438 w 6713538"/>
              <a:gd name="connsiteY40" fmla="*/ 1166812 h 2195512"/>
              <a:gd name="connsiteX41" fmla="*/ 1262063 w 6713538"/>
              <a:gd name="connsiteY41" fmla="*/ 1176337 h 2195512"/>
              <a:gd name="connsiteX42" fmla="*/ 1257300 w 6713538"/>
              <a:gd name="connsiteY42" fmla="*/ 771525 h 2195512"/>
              <a:gd name="connsiteX43" fmla="*/ 1323975 w 6713538"/>
              <a:gd name="connsiteY43" fmla="*/ 771525 h 2195512"/>
              <a:gd name="connsiteX44" fmla="*/ 1323975 w 6713538"/>
              <a:gd name="connsiteY44" fmla="*/ 838200 h 2195512"/>
              <a:gd name="connsiteX45" fmla="*/ 1366838 w 6713538"/>
              <a:gd name="connsiteY45" fmla="*/ 842962 h 2195512"/>
              <a:gd name="connsiteX46" fmla="*/ 1366838 w 6713538"/>
              <a:gd name="connsiteY46" fmla="*/ 1014412 h 2195512"/>
              <a:gd name="connsiteX47" fmla="*/ 1414463 w 6713538"/>
              <a:gd name="connsiteY47" fmla="*/ 1014412 h 2195512"/>
              <a:gd name="connsiteX48" fmla="*/ 1419225 w 6713538"/>
              <a:gd name="connsiteY48" fmla="*/ 985837 h 2195512"/>
              <a:gd name="connsiteX49" fmla="*/ 1576388 w 6713538"/>
              <a:gd name="connsiteY49" fmla="*/ 990600 h 2195512"/>
              <a:gd name="connsiteX50" fmla="*/ 1571625 w 6713538"/>
              <a:gd name="connsiteY50" fmla="*/ 257175 h 2195512"/>
              <a:gd name="connsiteX51" fmla="*/ 1600200 w 6713538"/>
              <a:gd name="connsiteY51" fmla="*/ 252412 h 2195512"/>
              <a:gd name="connsiteX52" fmla="*/ 1757363 w 6713538"/>
              <a:gd name="connsiteY52" fmla="*/ 261937 h 2195512"/>
              <a:gd name="connsiteX53" fmla="*/ 1762125 w 6713538"/>
              <a:gd name="connsiteY53" fmla="*/ 142875 h 2195512"/>
              <a:gd name="connsiteX54" fmla="*/ 1828800 w 6713538"/>
              <a:gd name="connsiteY54" fmla="*/ 142875 h 2195512"/>
              <a:gd name="connsiteX55" fmla="*/ 1824038 w 6713538"/>
              <a:gd name="connsiteY55" fmla="*/ 9525 h 2195512"/>
              <a:gd name="connsiteX56" fmla="*/ 1895475 w 6713538"/>
              <a:gd name="connsiteY56" fmla="*/ 0 h 2195512"/>
              <a:gd name="connsiteX57" fmla="*/ 1900238 w 6713538"/>
              <a:gd name="connsiteY57" fmla="*/ 76200 h 2195512"/>
              <a:gd name="connsiteX58" fmla="*/ 1985963 w 6713538"/>
              <a:gd name="connsiteY58" fmla="*/ 80962 h 2195512"/>
              <a:gd name="connsiteX59" fmla="*/ 1995488 w 6713538"/>
              <a:gd name="connsiteY59" fmla="*/ 109537 h 2195512"/>
              <a:gd name="connsiteX60" fmla="*/ 2047875 w 6713538"/>
              <a:gd name="connsiteY60" fmla="*/ 109537 h 2195512"/>
              <a:gd name="connsiteX61" fmla="*/ 2062163 w 6713538"/>
              <a:gd name="connsiteY61" fmla="*/ 138112 h 2195512"/>
              <a:gd name="connsiteX62" fmla="*/ 2014538 w 6713538"/>
              <a:gd name="connsiteY62" fmla="*/ 138112 h 2195512"/>
              <a:gd name="connsiteX63" fmla="*/ 2014538 w 6713538"/>
              <a:gd name="connsiteY63" fmla="*/ 266700 h 2195512"/>
              <a:gd name="connsiteX64" fmla="*/ 2047875 w 6713538"/>
              <a:gd name="connsiteY64" fmla="*/ 266700 h 2195512"/>
              <a:gd name="connsiteX65" fmla="*/ 2043113 w 6713538"/>
              <a:gd name="connsiteY65" fmla="*/ 409575 h 2195512"/>
              <a:gd name="connsiteX66" fmla="*/ 2076450 w 6713538"/>
              <a:gd name="connsiteY66" fmla="*/ 409575 h 2195512"/>
              <a:gd name="connsiteX67" fmla="*/ 2071688 w 6713538"/>
              <a:gd name="connsiteY67" fmla="*/ 2052637 h 2195512"/>
              <a:gd name="connsiteX68" fmla="*/ 2109788 w 6713538"/>
              <a:gd name="connsiteY68" fmla="*/ 2057400 h 2195512"/>
              <a:gd name="connsiteX69" fmla="*/ 2114550 w 6713538"/>
              <a:gd name="connsiteY69" fmla="*/ 1833562 h 2195512"/>
              <a:gd name="connsiteX70" fmla="*/ 2209800 w 6713538"/>
              <a:gd name="connsiteY70" fmla="*/ 1828800 h 2195512"/>
              <a:gd name="connsiteX71" fmla="*/ 2209800 w 6713538"/>
              <a:gd name="connsiteY71" fmla="*/ 1347787 h 2195512"/>
              <a:gd name="connsiteX72" fmla="*/ 2309813 w 6713538"/>
              <a:gd name="connsiteY72" fmla="*/ 1343025 h 2195512"/>
              <a:gd name="connsiteX73" fmla="*/ 2305050 w 6713538"/>
              <a:gd name="connsiteY73" fmla="*/ 1238250 h 2195512"/>
              <a:gd name="connsiteX74" fmla="*/ 2409825 w 6713538"/>
              <a:gd name="connsiteY74" fmla="*/ 1238250 h 2195512"/>
              <a:gd name="connsiteX75" fmla="*/ 2400300 w 6713538"/>
              <a:gd name="connsiteY75" fmla="*/ 1285875 h 2195512"/>
              <a:gd name="connsiteX76" fmla="*/ 2414588 w 6713538"/>
              <a:gd name="connsiteY76" fmla="*/ 1285875 h 2195512"/>
              <a:gd name="connsiteX77" fmla="*/ 2471738 w 6713538"/>
              <a:gd name="connsiteY77" fmla="*/ 852487 h 2195512"/>
              <a:gd name="connsiteX78" fmla="*/ 2524125 w 6713538"/>
              <a:gd name="connsiteY78" fmla="*/ 1290637 h 2195512"/>
              <a:gd name="connsiteX79" fmla="*/ 2605088 w 6713538"/>
              <a:gd name="connsiteY79" fmla="*/ 1285875 h 2195512"/>
              <a:gd name="connsiteX80" fmla="*/ 2609850 w 6713538"/>
              <a:gd name="connsiteY80" fmla="*/ 1352550 h 2195512"/>
              <a:gd name="connsiteX81" fmla="*/ 2638425 w 6713538"/>
              <a:gd name="connsiteY81" fmla="*/ 1352550 h 2195512"/>
              <a:gd name="connsiteX82" fmla="*/ 2638425 w 6713538"/>
              <a:gd name="connsiteY82" fmla="*/ 1095375 h 2195512"/>
              <a:gd name="connsiteX83" fmla="*/ 2671763 w 6713538"/>
              <a:gd name="connsiteY83" fmla="*/ 1095375 h 2195512"/>
              <a:gd name="connsiteX84" fmla="*/ 2671763 w 6713538"/>
              <a:gd name="connsiteY84" fmla="*/ 1347787 h 2195512"/>
              <a:gd name="connsiteX85" fmla="*/ 2700338 w 6713538"/>
              <a:gd name="connsiteY85" fmla="*/ 1347787 h 2195512"/>
              <a:gd name="connsiteX86" fmla="*/ 2738438 w 6713538"/>
              <a:gd name="connsiteY86" fmla="*/ 1138237 h 2195512"/>
              <a:gd name="connsiteX87" fmla="*/ 2795588 w 6713538"/>
              <a:gd name="connsiteY87" fmla="*/ 1109662 h 2195512"/>
              <a:gd name="connsiteX88" fmla="*/ 2800350 w 6713538"/>
              <a:gd name="connsiteY88" fmla="*/ 1062037 h 2195512"/>
              <a:gd name="connsiteX89" fmla="*/ 2862263 w 6713538"/>
              <a:gd name="connsiteY89" fmla="*/ 1062037 h 2195512"/>
              <a:gd name="connsiteX90" fmla="*/ 2857500 w 6713538"/>
              <a:gd name="connsiteY90" fmla="*/ 976312 h 2195512"/>
              <a:gd name="connsiteX91" fmla="*/ 2957513 w 6713538"/>
              <a:gd name="connsiteY91" fmla="*/ 976312 h 2195512"/>
              <a:gd name="connsiteX92" fmla="*/ 2962275 w 6713538"/>
              <a:gd name="connsiteY92" fmla="*/ 1066800 h 2195512"/>
              <a:gd name="connsiteX93" fmla="*/ 3048000 w 6713538"/>
              <a:gd name="connsiteY93" fmla="*/ 1071562 h 2195512"/>
              <a:gd name="connsiteX94" fmla="*/ 3048000 w 6713538"/>
              <a:gd name="connsiteY94" fmla="*/ 1128712 h 2195512"/>
              <a:gd name="connsiteX95" fmla="*/ 3100388 w 6713538"/>
              <a:gd name="connsiteY95" fmla="*/ 1162050 h 2195512"/>
              <a:gd name="connsiteX96" fmla="*/ 3128963 w 6713538"/>
              <a:gd name="connsiteY96" fmla="*/ 1285875 h 2195512"/>
              <a:gd name="connsiteX97" fmla="*/ 3176588 w 6713538"/>
              <a:gd name="connsiteY97" fmla="*/ 1128712 h 2195512"/>
              <a:gd name="connsiteX98" fmla="*/ 3209925 w 6713538"/>
              <a:gd name="connsiteY98" fmla="*/ 1081087 h 2195512"/>
              <a:gd name="connsiteX99" fmla="*/ 3271838 w 6713538"/>
              <a:gd name="connsiteY99" fmla="*/ 1071562 h 2195512"/>
              <a:gd name="connsiteX100" fmla="*/ 3271838 w 6713538"/>
              <a:gd name="connsiteY100" fmla="*/ 752475 h 2195512"/>
              <a:gd name="connsiteX101" fmla="*/ 3538538 w 6713538"/>
              <a:gd name="connsiteY101" fmla="*/ 747712 h 2195512"/>
              <a:gd name="connsiteX102" fmla="*/ 3538538 w 6713538"/>
              <a:gd name="connsiteY102" fmla="*/ 1976437 h 2195512"/>
              <a:gd name="connsiteX103" fmla="*/ 3562350 w 6713538"/>
              <a:gd name="connsiteY103" fmla="*/ 1976437 h 2195512"/>
              <a:gd name="connsiteX104" fmla="*/ 3557588 w 6713538"/>
              <a:gd name="connsiteY104" fmla="*/ 1876425 h 2195512"/>
              <a:gd name="connsiteX105" fmla="*/ 3571875 w 6713538"/>
              <a:gd name="connsiteY105" fmla="*/ 1857375 h 2195512"/>
              <a:gd name="connsiteX106" fmla="*/ 3581400 w 6713538"/>
              <a:gd name="connsiteY106" fmla="*/ 1690687 h 2195512"/>
              <a:gd name="connsiteX107" fmla="*/ 3609975 w 6713538"/>
              <a:gd name="connsiteY107" fmla="*/ 1581150 h 2195512"/>
              <a:gd name="connsiteX108" fmla="*/ 3633788 w 6713538"/>
              <a:gd name="connsiteY108" fmla="*/ 1704975 h 2195512"/>
              <a:gd name="connsiteX109" fmla="*/ 3638550 w 6713538"/>
              <a:gd name="connsiteY109" fmla="*/ 1819275 h 2195512"/>
              <a:gd name="connsiteX110" fmla="*/ 3662363 w 6713538"/>
              <a:gd name="connsiteY110" fmla="*/ 1824037 h 2195512"/>
              <a:gd name="connsiteX111" fmla="*/ 3662363 w 6713538"/>
              <a:gd name="connsiteY111" fmla="*/ 1719262 h 2195512"/>
              <a:gd name="connsiteX112" fmla="*/ 3690938 w 6713538"/>
              <a:gd name="connsiteY112" fmla="*/ 1571625 h 2195512"/>
              <a:gd name="connsiteX113" fmla="*/ 3714750 w 6713538"/>
              <a:gd name="connsiteY113" fmla="*/ 1709737 h 2195512"/>
              <a:gd name="connsiteX114" fmla="*/ 3719513 w 6713538"/>
              <a:gd name="connsiteY114" fmla="*/ 1876425 h 2195512"/>
              <a:gd name="connsiteX115" fmla="*/ 3729038 w 6713538"/>
              <a:gd name="connsiteY115" fmla="*/ 1952625 h 2195512"/>
              <a:gd name="connsiteX116" fmla="*/ 3805238 w 6713538"/>
              <a:gd name="connsiteY116" fmla="*/ 1966912 h 2195512"/>
              <a:gd name="connsiteX117" fmla="*/ 3814763 w 6713538"/>
              <a:gd name="connsiteY117" fmla="*/ 1390650 h 2195512"/>
              <a:gd name="connsiteX118" fmla="*/ 4038600 w 6713538"/>
              <a:gd name="connsiteY118" fmla="*/ 1381125 h 2195512"/>
              <a:gd name="connsiteX119" fmla="*/ 4048125 w 6713538"/>
              <a:gd name="connsiteY119" fmla="*/ 2062162 h 2195512"/>
              <a:gd name="connsiteX120" fmla="*/ 4095750 w 6713538"/>
              <a:gd name="connsiteY120" fmla="*/ 2062162 h 2195512"/>
              <a:gd name="connsiteX121" fmla="*/ 4100513 w 6713538"/>
              <a:gd name="connsiteY121" fmla="*/ 2024062 h 2195512"/>
              <a:gd name="connsiteX122" fmla="*/ 4229100 w 6713538"/>
              <a:gd name="connsiteY122" fmla="*/ 2024062 h 2195512"/>
              <a:gd name="connsiteX123" fmla="*/ 4233863 w 6713538"/>
              <a:gd name="connsiteY123" fmla="*/ 1695450 h 2195512"/>
              <a:gd name="connsiteX124" fmla="*/ 4300538 w 6713538"/>
              <a:gd name="connsiteY124" fmla="*/ 1704975 h 2195512"/>
              <a:gd name="connsiteX125" fmla="*/ 4310063 w 6713538"/>
              <a:gd name="connsiteY125" fmla="*/ 1662112 h 2195512"/>
              <a:gd name="connsiteX126" fmla="*/ 4491038 w 6713538"/>
              <a:gd name="connsiteY126" fmla="*/ 1666875 h 2195512"/>
              <a:gd name="connsiteX127" fmla="*/ 4486275 w 6713538"/>
              <a:gd name="connsiteY127" fmla="*/ 1624012 h 2195512"/>
              <a:gd name="connsiteX128" fmla="*/ 4557713 w 6713538"/>
              <a:gd name="connsiteY128" fmla="*/ 1628775 h 2195512"/>
              <a:gd name="connsiteX129" fmla="*/ 4557713 w 6713538"/>
              <a:gd name="connsiteY129" fmla="*/ 1524000 h 2195512"/>
              <a:gd name="connsiteX130" fmla="*/ 4624388 w 6713538"/>
              <a:gd name="connsiteY130" fmla="*/ 1524000 h 2195512"/>
              <a:gd name="connsiteX131" fmla="*/ 4624388 w 6713538"/>
              <a:gd name="connsiteY131" fmla="*/ 1476375 h 2195512"/>
              <a:gd name="connsiteX132" fmla="*/ 4705350 w 6713538"/>
              <a:gd name="connsiteY132" fmla="*/ 1481137 h 2195512"/>
              <a:gd name="connsiteX133" fmla="*/ 4705350 w 6713538"/>
              <a:gd name="connsiteY133" fmla="*/ 1528762 h 2195512"/>
              <a:gd name="connsiteX134" fmla="*/ 4776788 w 6713538"/>
              <a:gd name="connsiteY134" fmla="*/ 1528762 h 2195512"/>
              <a:gd name="connsiteX135" fmla="*/ 4781550 w 6713538"/>
              <a:gd name="connsiteY135" fmla="*/ 1752600 h 2195512"/>
              <a:gd name="connsiteX136" fmla="*/ 4833938 w 6713538"/>
              <a:gd name="connsiteY136" fmla="*/ 1747837 h 2195512"/>
              <a:gd name="connsiteX137" fmla="*/ 4824413 w 6713538"/>
              <a:gd name="connsiteY137" fmla="*/ 1685925 h 2195512"/>
              <a:gd name="connsiteX138" fmla="*/ 4953000 w 6713538"/>
              <a:gd name="connsiteY138" fmla="*/ 1685925 h 2195512"/>
              <a:gd name="connsiteX139" fmla="*/ 4953000 w 6713538"/>
              <a:gd name="connsiteY139" fmla="*/ 1724025 h 2195512"/>
              <a:gd name="connsiteX140" fmla="*/ 5057775 w 6713538"/>
              <a:gd name="connsiteY140" fmla="*/ 1719262 h 2195512"/>
              <a:gd name="connsiteX141" fmla="*/ 5053013 w 6713538"/>
              <a:gd name="connsiteY141" fmla="*/ 1447800 h 2195512"/>
              <a:gd name="connsiteX142" fmla="*/ 5334000 w 6713538"/>
              <a:gd name="connsiteY142" fmla="*/ 1438275 h 2195512"/>
              <a:gd name="connsiteX143" fmla="*/ 5329238 w 6713538"/>
              <a:gd name="connsiteY143" fmla="*/ 1390650 h 2195512"/>
              <a:gd name="connsiteX144" fmla="*/ 5376863 w 6713538"/>
              <a:gd name="connsiteY144" fmla="*/ 1390650 h 2195512"/>
              <a:gd name="connsiteX145" fmla="*/ 5376863 w 6713538"/>
              <a:gd name="connsiteY145" fmla="*/ 1338262 h 2195512"/>
              <a:gd name="connsiteX146" fmla="*/ 5405438 w 6713538"/>
              <a:gd name="connsiteY146" fmla="*/ 1338262 h 2195512"/>
              <a:gd name="connsiteX147" fmla="*/ 5400675 w 6713538"/>
              <a:gd name="connsiteY147" fmla="*/ 1152525 h 2195512"/>
              <a:gd name="connsiteX148" fmla="*/ 5481638 w 6713538"/>
              <a:gd name="connsiteY148" fmla="*/ 1147762 h 2195512"/>
              <a:gd name="connsiteX149" fmla="*/ 5481638 w 6713538"/>
              <a:gd name="connsiteY149" fmla="*/ 809625 h 2195512"/>
              <a:gd name="connsiteX150" fmla="*/ 5524500 w 6713538"/>
              <a:gd name="connsiteY150" fmla="*/ 804862 h 2195512"/>
              <a:gd name="connsiteX151" fmla="*/ 5534025 w 6713538"/>
              <a:gd name="connsiteY151" fmla="*/ 828675 h 2195512"/>
              <a:gd name="connsiteX152" fmla="*/ 5548313 w 6713538"/>
              <a:gd name="connsiteY152" fmla="*/ 833437 h 2195512"/>
              <a:gd name="connsiteX153" fmla="*/ 5548313 w 6713538"/>
              <a:gd name="connsiteY153" fmla="*/ 709612 h 2195512"/>
              <a:gd name="connsiteX154" fmla="*/ 5576888 w 6713538"/>
              <a:gd name="connsiteY154" fmla="*/ 714375 h 2195512"/>
              <a:gd name="connsiteX155" fmla="*/ 5586413 w 6713538"/>
              <a:gd name="connsiteY155" fmla="*/ 2066925 h 2195512"/>
              <a:gd name="connsiteX156" fmla="*/ 5619750 w 6713538"/>
              <a:gd name="connsiteY156" fmla="*/ 2071687 h 2195512"/>
              <a:gd name="connsiteX157" fmla="*/ 5619750 w 6713538"/>
              <a:gd name="connsiteY157" fmla="*/ 2009775 h 2195512"/>
              <a:gd name="connsiteX158" fmla="*/ 5676900 w 6713538"/>
              <a:gd name="connsiteY158" fmla="*/ 2005012 h 2195512"/>
              <a:gd name="connsiteX159" fmla="*/ 5672138 w 6713538"/>
              <a:gd name="connsiteY159" fmla="*/ 1543050 h 2195512"/>
              <a:gd name="connsiteX160" fmla="*/ 5824538 w 6713538"/>
              <a:gd name="connsiteY160" fmla="*/ 1543050 h 2195512"/>
              <a:gd name="connsiteX161" fmla="*/ 5829300 w 6713538"/>
              <a:gd name="connsiteY161" fmla="*/ 1943100 h 2195512"/>
              <a:gd name="connsiteX162" fmla="*/ 5862638 w 6713538"/>
              <a:gd name="connsiteY162" fmla="*/ 1928812 h 2195512"/>
              <a:gd name="connsiteX163" fmla="*/ 5867400 w 6713538"/>
              <a:gd name="connsiteY163" fmla="*/ 1881187 h 2195512"/>
              <a:gd name="connsiteX164" fmla="*/ 5900738 w 6713538"/>
              <a:gd name="connsiteY164" fmla="*/ 1881187 h 2195512"/>
              <a:gd name="connsiteX165" fmla="*/ 5900738 w 6713538"/>
              <a:gd name="connsiteY165" fmla="*/ 1562100 h 2195512"/>
              <a:gd name="connsiteX166" fmla="*/ 5929313 w 6713538"/>
              <a:gd name="connsiteY166" fmla="*/ 1562100 h 2195512"/>
              <a:gd name="connsiteX167" fmla="*/ 5943600 w 6713538"/>
              <a:gd name="connsiteY167" fmla="*/ 1638300 h 2195512"/>
              <a:gd name="connsiteX168" fmla="*/ 6076950 w 6713538"/>
              <a:gd name="connsiteY168" fmla="*/ 1638300 h 2195512"/>
              <a:gd name="connsiteX169" fmla="*/ 6081713 w 6713538"/>
              <a:gd name="connsiteY169" fmla="*/ 1385887 h 2195512"/>
              <a:gd name="connsiteX170" fmla="*/ 6443663 w 6713538"/>
              <a:gd name="connsiteY170" fmla="*/ 1390650 h 2195512"/>
              <a:gd name="connsiteX171" fmla="*/ 6443663 w 6713538"/>
              <a:gd name="connsiteY171" fmla="*/ 1462087 h 2195512"/>
              <a:gd name="connsiteX172" fmla="*/ 6510338 w 6713538"/>
              <a:gd name="connsiteY172" fmla="*/ 1462087 h 2195512"/>
              <a:gd name="connsiteX173" fmla="*/ 6500813 w 6713538"/>
              <a:gd name="connsiteY173" fmla="*/ 1366837 h 2195512"/>
              <a:gd name="connsiteX174" fmla="*/ 6538913 w 6713538"/>
              <a:gd name="connsiteY174" fmla="*/ 1376362 h 2195512"/>
              <a:gd name="connsiteX175" fmla="*/ 6548438 w 6713538"/>
              <a:gd name="connsiteY175" fmla="*/ 1471612 h 2195512"/>
              <a:gd name="connsiteX176" fmla="*/ 6605588 w 6713538"/>
              <a:gd name="connsiteY176" fmla="*/ 1466850 h 2195512"/>
              <a:gd name="connsiteX177" fmla="*/ 6596063 w 6713538"/>
              <a:gd name="connsiteY177" fmla="*/ 1104900 h 2195512"/>
              <a:gd name="connsiteX178" fmla="*/ 6653213 w 6713538"/>
              <a:gd name="connsiteY178" fmla="*/ 1104900 h 2195512"/>
              <a:gd name="connsiteX179" fmla="*/ 6657975 w 6713538"/>
              <a:gd name="connsiteY179" fmla="*/ 1147762 h 2195512"/>
              <a:gd name="connsiteX180" fmla="*/ 6691313 w 6713538"/>
              <a:gd name="connsiteY180" fmla="*/ 1152525 h 2195512"/>
              <a:gd name="connsiteX181" fmla="*/ 6700838 w 6713538"/>
              <a:gd name="connsiteY181" fmla="*/ 1319212 h 2195512"/>
              <a:gd name="connsiteX182" fmla="*/ 6713538 w 6713538"/>
              <a:gd name="connsiteY182" fmla="*/ 2195512 h 2195512"/>
              <a:gd name="connsiteX183" fmla="*/ 9525 w 6713538"/>
              <a:gd name="connsiteY183" fmla="*/ 2185987 h 2195512"/>
              <a:gd name="connsiteX0" fmla="*/ 9525 w 6713538"/>
              <a:gd name="connsiteY0" fmla="*/ 2185987 h 2185987"/>
              <a:gd name="connsiteX1" fmla="*/ 0 w 6713538"/>
              <a:gd name="connsiteY1" fmla="*/ 1371600 h 2185987"/>
              <a:gd name="connsiteX2" fmla="*/ 61913 w 6713538"/>
              <a:gd name="connsiteY2" fmla="*/ 1371600 h 2185987"/>
              <a:gd name="connsiteX3" fmla="*/ 66675 w 6713538"/>
              <a:gd name="connsiteY3" fmla="*/ 1147762 h 2185987"/>
              <a:gd name="connsiteX4" fmla="*/ 128588 w 6713538"/>
              <a:gd name="connsiteY4" fmla="*/ 1147762 h 2185987"/>
              <a:gd name="connsiteX5" fmla="*/ 138113 w 6713538"/>
              <a:gd name="connsiteY5" fmla="*/ 804862 h 2185987"/>
              <a:gd name="connsiteX6" fmla="*/ 185738 w 6713538"/>
              <a:gd name="connsiteY6" fmla="*/ 804862 h 2185987"/>
              <a:gd name="connsiteX7" fmla="*/ 176213 w 6713538"/>
              <a:gd name="connsiteY7" fmla="*/ 833437 h 2185987"/>
              <a:gd name="connsiteX8" fmla="*/ 209550 w 6713538"/>
              <a:gd name="connsiteY8" fmla="*/ 833437 h 2185987"/>
              <a:gd name="connsiteX9" fmla="*/ 214313 w 6713538"/>
              <a:gd name="connsiteY9" fmla="*/ 719137 h 2185987"/>
              <a:gd name="connsiteX10" fmla="*/ 238125 w 6713538"/>
              <a:gd name="connsiteY10" fmla="*/ 714375 h 2185987"/>
              <a:gd name="connsiteX11" fmla="*/ 233363 w 6713538"/>
              <a:gd name="connsiteY11" fmla="*/ 814387 h 2185987"/>
              <a:gd name="connsiteX12" fmla="*/ 247650 w 6713538"/>
              <a:gd name="connsiteY12" fmla="*/ 819150 h 2185987"/>
              <a:gd name="connsiteX13" fmla="*/ 242888 w 6713538"/>
              <a:gd name="connsiteY13" fmla="*/ 1838325 h 2185987"/>
              <a:gd name="connsiteX14" fmla="*/ 285750 w 6713538"/>
              <a:gd name="connsiteY14" fmla="*/ 1852612 h 2185987"/>
              <a:gd name="connsiteX15" fmla="*/ 285750 w 6713538"/>
              <a:gd name="connsiteY15" fmla="*/ 2095500 h 2185987"/>
              <a:gd name="connsiteX16" fmla="*/ 328613 w 6713538"/>
              <a:gd name="connsiteY16" fmla="*/ 2095500 h 2185987"/>
              <a:gd name="connsiteX17" fmla="*/ 328613 w 6713538"/>
              <a:gd name="connsiteY17" fmla="*/ 1538287 h 2185987"/>
              <a:gd name="connsiteX18" fmla="*/ 485775 w 6713538"/>
              <a:gd name="connsiteY18" fmla="*/ 1533525 h 2185987"/>
              <a:gd name="connsiteX19" fmla="*/ 485775 w 6713538"/>
              <a:gd name="connsiteY19" fmla="*/ 1776412 h 2185987"/>
              <a:gd name="connsiteX20" fmla="*/ 519113 w 6713538"/>
              <a:gd name="connsiteY20" fmla="*/ 1771650 h 2185987"/>
              <a:gd name="connsiteX21" fmla="*/ 514350 w 6713538"/>
              <a:gd name="connsiteY21" fmla="*/ 1724025 h 2185987"/>
              <a:gd name="connsiteX22" fmla="*/ 542925 w 6713538"/>
              <a:gd name="connsiteY22" fmla="*/ 1719262 h 2185987"/>
              <a:gd name="connsiteX23" fmla="*/ 547688 w 6713538"/>
              <a:gd name="connsiteY23" fmla="*/ 1647825 h 2185987"/>
              <a:gd name="connsiteX24" fmla="*/ 571500 w 6713538"/>
              <a:gd name="connsiteY24" fmla="*/ 1643062 h 2185987"/>
              <a:gd name="connsiteX25" fmla="*/ 571500 w 6713538"/>
              <a:gd name="connsiteY25" fmla="*/ 1547812 h 2185987"/>
              <a:gd name="connsiteX26" fmla="*/ 585788 w 6713538"/>
              <a:gd name="connsiteY26" fmla="*/ 1543050 h 2185987"/>
              <a:gd name="connsiteX27" fmla="*/ 614363 w 6713538"/>
              <a:gd name="connsiteY27" fmla="*/ 1581150 h 2185987"/>
              <a:gd name="connsiteX28" fmla="*/ 614363 w 6713538"/>
              <a:gd name="connsiteY28" fmla="*/ 1652587 h 2185987"/>
              <a:gd name="connsiteX29" fmla="*/ 738188 w 6713538"/>
              <a:gd name="connsiteY29" fmla="*/ 1652587 h 2185987"/>
              <a:gd name="connsiteX30" fmla="*/ 738188 w 6713538"/>
              <a:gd name="connsiteY30" fmla="*/ 1395412 h 2185987"/>
              <a:gd name="connsiteX31" fmla="*/ 847725 w 6713538"/>
              <a:gd name="connsiteY31" fmla="*/ 1390650 h 2185987"/>
              <a:gd name="connsiteX32" fmla="*/ 852488 w 6713538"/>
              <a:gd name="connsiteY32" fmla="*/ 1062037 h 2185987"/>
              <a:gd name="connsiteX33" fmla="*/ 1081088 w 6713538"/>
              <a:gd name="connsiteY33" fmla="*/ 1062037 h 2185987"/>
              <a:gd name="connsiteX34" fmla="*/ 1076325 w 6713538"/>
              <a:gd name="connsiteY34" fmla="*/ 1400175 h 2185987"/>
              <a:gd name="connsiteX35" fmla="*/ 1109663 w 6713538"/>
              <a:gd name="connsiteY35" fmla="*/ 1400175 h 2185987"/>
              <a:gd name="connsiteX36" fmla="*/ 1119188 w 6713538"/>
              <a:gd name="connsiteY36" fmla="*/ 1471612 h 2185987"/>
              <a:gd name="connsiteX37" fmla="*/ 1162050 w 6713538"/>
              <a:gd name="connsiteY37" fmla="*/ 1476375 h 2185987"/>
              <a:gd name="connsiteX38" fmla="*/ 1162050 w 6713538"/>
              <a:gd name="connsiteY38" fmla="*/ 1042987 h 2185987"/>
              <a:gd name="connsiteX39" fmla="*/ 1204913 w 6713538"/>
              <a:gd name="connsiteY39" fmla="*/ 1042987 h 2185987"/>
              <a:gd name="connsiteX40" fmla="*/ 1214438 w 6713538"/>
              <a:gd name="connsiteY40" fmla="*/ 1166812 h 2185987"/>
              <a:gd name="connsiteX41" fmla="*/ 1262063 w 6713538"/>
              <a:gd name="connsiteY41" fmla="*/ 1176337 h 2185987"/>
              <a:gd name="connsiteX42" fmla="*/ 1257300 w 6713538"/>
              <a:gd name="connsiteY42" fmla="*/ 771525 h 2185987"/>
              <a:gd name="connsiteX43" fmla="*/ 1323975 w 6713538"/>
              <a:gd name="connsiteY43" fmla="*/ 771525 h 2185987"/>
              <a:gd name="connsiteX44" fmla="*/ 1323975 w 6713538"/>
              <a:gd name="connsiteY44" fmla="*/ 838200 h 2185987"/>
              <a:gd name="connsiteX45" fmla="*/ 1366838 w 6713538"/>
              <a:gd name="connsiteY45" fmla="*/ 842962 h 2185987"/>
              <a:gd name="connsiteX46" fmla="*/ 1366838 w 6713538"/>
              <a:gd name="connsiteY46" fmla="*/ 1014412 h 2185987"/>
              <a:gd name="connsiteX47" fmla="*/ 1414463 w 6713538"/>
              <a:gd name="connsiteY47" fmla="*/ 1014412 h 2185987"/>
              <a:gd name="connsiteX48" fmla="*/ 1419225 w 6713538"/>
              <a:gd name="connsiteY48" fmla="*/ 985837 h 2185987"/>
              <a:gd name="connsiteX49" fmla="*/ 1576388 w 6713538"/>
              <a:gd name="connsiteY49" fmla="*/ 990600 h 2185987"/>
              <a:gd name="connsiteX50" fmla="*/ 1571625 w 6713538"/>
              <a:gd name="connsiteY50" fmla="*/ 257175 h 2185987"/>
              <a:gd name="connsiteX51" fmla="*/ 1600200 w 6713538"/>
              <a:gd name="connsiteY51" fmla="*/ 252412 h 2185987"/>
              <a:gd name="connsiteX52" fmla="*/ 1757363 w 6713538"/>
              <a:gd name="connsiteY52" fmla="*/ 261937 h 2185987"/>
              <a:gd name="connsiteX53" fmla="*/ 1762125 w 6713538"/>
              <a:gd name="connsiteY53" fmla="*/ 142875 h 2185987"/>
              <a:gd name="connsiteX54" fmla="*/ 1828800 w 6713538"/>
              <a:gd name="connsiteY54" fmla="*/ 142875 h 2185987"/>
              <a:gd name="connsiteX55" fmla="*/ 1824038 w 6713538"/>
              <a:gd name="connsiteY55" fmla="*/ 9525 h 2185987"/>
              <a:gd name="connsiteX56" fmla="*/ 1895475 w 6713538"/>
              <a:gd name="connsiteY56" fmla="*/ 0 h 2185987"/>
              <a:gd name="connsiteX57" fmla="*/ 1900238 w 6713538"/>
              <a:gd name="connsiteY57" fmla="*/ 76200 h 2185987"/>
              <a:gd name="connsiteX58" fmla="*/ 1985963 w 6713538"/>
              <a:gd name="connsiteY58" fmla="*/ 80962 h 2185987"/>
              <a:gd name="connsiteX59" fmla="*/ 1995488 w 6713538"/>
              <a:gd name="connsiteY59" fmla="*/ 109537 h 2185987"/>
              <a:gd name="connsiteX60" fmla="*/ 2047875 w 6713538"/>
              <a:gd name="connsiteY60" fmla="*/ 109537 h 2185987"/>
              <a:gd name="connsiteX61" fmla="*/ 2062163 w 6713538"/>
              <a:gd name="connsiteY61" fmla="*/ 138112 h 2185987"/>
              <a:gd name="connsiteX62" fmla="*/ 2014538 w 6713538"/>
              <a:gd name="connsiteY62" fmla="*/ 138112 h 2185987"/>
              <a:gd name="connsiteX63" fmla="*/ 2014538 w 6713538"/>
              <a:gd name="connsiteY63" fmla="*/ 266700 h 2185987"/>
              <a:gd name="connsiteX64" fmla="*/ 2047875 w 6713538"/>
              <a:gd name="connsiteY64" fmla="*/ 266700 h 2185987"/>
              <a:gd name="connsiteX65" fmla="*/ 2043113 w 6713538"/>
              <a:gd name="connsiteY65" fmla="*/ 409575 h 2185987"/>
              <a:gd name="connsiteX66" fmla="*/ 2076450 w 6713538"/>
              <a:gd name="connsiteY66" fmla="*/ 409575 h 2185987"/>
              <a:gd name="connsiteX67" fmla="*/ 2071688 w 6713538"/>
              <a:gd name="connsiteY67" fmla="*/ 2052637 h 2185987"/>
              <a:gd name="connsiteX68" fmla="*/ 2109788 w 6713538"/>
              <a:gd name="connsiteY68" fmla="*/ 2057400 h 2185987"/>
              <a:gd name="connsiteX69" fmla="*/ 2114550 w 6713538"/>
              <a:gd name="connsiteY69" fmla="*/ 1833562 h 2185987"/>
              <a:gd name="connsiteX70" fmla="*/ 2209800 w 6713538"/>
              <a:gd name="connsiteY70" fmla="*/ 1828800 h 2185987"/>
              <a:gd name="connsiteX71" fmla="*/ 2209800 w 6713538"/>
              <a:gd name="connsiteY71" fmla="*/ 1347787 h 2185987"/>
              <a:gd name="connsiteX72" fmla="*/ 2309813 w 6713538"/>
              <a:gd name="connsiteY72" fmla="*/ 1343025 h 2185987"/>
              <a:gd name="connsiteX73" fmla="*/ 2305050 w 6713538"/>
              <a:gd name="connsiteY73" fmla="*/ 1238250 h 2185987"/>
              <a:gd name="connsiteX74" fmla="*/ 2409825 w 6713538"/>
              <a:gd name="connsiteY74" fmla="*/ 1238250 h 2185987"/>
              <a:gd name="connsiteX75" fmla="*/ 2400300 w 6713538"/>
              <a:gd name="connsiteY75" fmla="*/ 1285875 h 2185987"/>
              <a:gd name="connsiteX76" fmla="*/ 2414588 w 6713538"/>
              <a:gd name="connsiteY76" fmla="*/ 1285875 h 2185987"/>
              <a:gd name="connsiteX77" fmla="*/ 2471738 w 6713538"/>
              <a:gd name="connsiteY77" fmla="*/ 852487 h 2185987"/>
              <a:gd name="connsiteX78" fmla="*/ 2524125 w 6713538"/>
              <a:gd name="connsiteY78" fmla="*/ 1290637 h 2185987"/>
              <a:gd name="connsiteX79" fmla="*/ 2605088 w 6713538"/>
              <a:gd name="connsiteY79" fmla="*/ 1285875 h 2185987"/>
              <a:gd name="connsiteX80" fmla="*/ 2609850 w 6713538"/>
              <a:gd name="connsiteY80" fmla="*/ 1352550 h 2185987"/>
              <a:gd name="connsiteX81" fmla="*/ 2638425 w 6713538"/>
              <a:gd name="connsiteY81" fmla="*/ 1352550 h 2185987"/>
              <a:gd name="connsiteX82" fmla="*/ 2638425 w 6713538"/>
              <a:gd name="connsiteY82" fmla="*/ 1095375 h 2185987"/>
              <a:gd name="connsiteX83" fmla="*/ 2671763 w 6713538"/>
              <a:gd name="connsiteY83" fmla="*/ 1095375 h 2185987"/>
              <a:gd name="connsiteX84" fmla="*/ 2671763 w 6713538"/>
              <a:gd name="connsiteY84" fmla="*/ 1347787 h 2185987"/>
              <a:gd name="connsiteX85" fmla="*/ 2700338 w 6713538"/>
              <a:gd name="connsiteY85" fmla="*/ 1347787 h 2185987"/>
              <a:gd name="connsiteX86" fmla="*/ 2738438 w 6713538"/>
              <a:gd name="connsiteY86" fmla="*/ 1138237 h 2185987"/>
              <a:gd name="connsiteX87" fmla="*/ 2795588 w 6713538"/>
              <a:gd name="connsiteY87" fmla="*/ 1109662 h 2185987"/>
              <a:gd name="connsiteX88" fmla="*/ 2800350 w 6713538"/>
              <a:gd name="connsiteY88" fmla="*/ 1062037 h 2185987"/>
              <a:gd name="connsiteX89" fmla="*/ 2862263 w 6713538"/>
              <a:gd name="connsiteY89" fmla="*/ 1062037 h 2185987"/>
              <a:gd name="connsiteX90" fmla="*/ 2857500 w 6713538"/>
              <a:gd name="connsiteY90" fmla="*/ 976312 h 2185987"/>
              <a:gd name="connsiteX91" fmla="*/ 2957513 w 6713538"/>
              <a:gd name="connsiteY91" fmla="*/ 976312 h 2185987"/>
              <a:gd name="connsiteX92" fmla="*/ 2962275 w 6713538"/>
              <a:gd name="connsiteY92" fmla="*/ 1066800 h 2185987"/>
              <a:gd name="connsiteX93" fmla="*/ 3048000 w 6713538"/>
              <a:gd name="connsiteY93" fmla="*/ 1071562 h 2185987"/>
              <a:gd name="connsiteX94" fmla="*/ 3048000 w 6713538"/>
              <a:gd name="connsiteY94" fmla="*/ 1128712 h 2185987"/>
              <a:gd name="connsiteX95" fmla="*/ 3100388 w 6713538"/>
              <a:gd name="connsiteY95" fmla="*/ 1162050 h 2185987"/>
              <a:gd name="connsiteX96" fmla="*/ 3128963 w 6713538"/>
              <a:gd name="connsiteY96" fmla="*/ 1285875 h 2185987"/>
              <a:gd name="connsiteX97" fmla="*/ 3176588 w 6713538"/>
              <a:gd name="connsiteY97" fmla="*/ 1128712 h 2185987"/>
              <a:gd name="connsiteX98" fmla="*/ 3209925 w 6713538"/>
              <a:gd name="connsiteY98" fmla="*/ 1081087 h 2185987"/>
              <a:gd name="connsiteX99" fmla="*/ 3271838 w 6713538"/>
              <a:gd name="connsiteY99" fmla="*/ 1071562 h 2185987"/>
              <a:gd name="connsiteX100" fmla="*/ 3271838 w 6713538"/>
              <a:gd name="connsiteY100" fmla="*/ 752475 h 2185987"/>
              <a:gd name="connsiteX101" fmla="*/ 3538538 w 6713538"/>
              <a:gd name="connsiteY101" fmla="*/ 747712 h 2185987"/>
              <a:gd name="connsiteX102" fmla="*/ 3538538 w 6713538"/>
              <a:gd name="connsiteY102" fmla="*/ 1976437 h 2185987"/>
              <a:gd name="connsiteX103" fmla="*/ 3562350 w 6713538"/>
              <a:gd name="connsiteY103" fmla="*/ 1976437 h 2185987"/>
              <a:gd name="connsiteX104" fmla="*/ 3557588 w 6713538"/>
              <a:gd name="connsiteY104" fmla="*/ 1876425 h 2185987"/>
              <a:gd name="connsiteX105" fmla="*/ 3571875 w 6713538"/>
              <a:gd name="connsiteY105" fmla="*/ 1857375 h 2185987"/>
              <a:gd name="connsiteX106" fmla="*/ 3581400 w 6713538"/>
              <a:gd name="connsiteY106" fmla="*/ 1690687 h 2185987"/>
              <a:gd name="connsiteX107" fmla="*/ 3609975 w 6713538"/>
              <a:gd name="connsiteY107" fmla="*/ 1581150 h 2185987"/>
              <a:gd name="connsiteX108" fmla="*/ 3633788 w 6713538"/>
              <a:gd name="connsiteY108" fmla="*/ 1704975 h 2185987"/>
              <a:gd name="connsiteX109" fmla="*/ 3638550 w 6713538"/>
              <a:gd name="connsiteY109" fmla="*/ 1819275 h 2185987"/>
              <a:gd name="connsiteX110" fmla="*/ 3662363 w 6713538"/>
              <a:gd name="connsiteY110" fmla="*/ 1824037 h 2185987"/>
              <a:gd name="connsiteX111" fmla="*/ 3662363 w 6713538"/>
              <a:gd name="connsiteY111" fmla="*/ 1719262 h 2185987"/>
              <a:gd name="connsiteX112" fmla="*/ 3690938 w 6713538"/>
              <a:gd name="connsiteY112" fmla="*/ 1571625 h 2185987"/>
              <a:gd name="connsiteX113" fmla="*/ 3714750 w 6713538"/>
              <a:gd name="connsiteY113" fmla="*/ 1709737 h 2185987"/>
              <a:gd name="connsiteX114" fmla="*/ 3719513 w 6713538"/>
              <a:gd name="connsiteY114" fmla="*/ 1876425 h 2185987"/>
              <a:gd name="connsiteX115" fmla="*/ 3729038 w 6713538"/>
              <a:gd name="connsiteY115" fmla="*/ 1952625 h 2185987"/>
              <a:gd name="connsiteX116" fmla="*/ 3805238 w 6713538"/>
              <a:gd name="connsiteY116" fmla="*/ 1966912 h 2185987"/>
              <a:gd name="connsiteX117" fmla="*/ 3814763 w 6713538"/>
              <a:gd name="connsiteY117" fmla="*/ 1390650 h 2185987"/>
              <a:gd name="connsiteX118" fmla="*/ 4038600 w 6713538"/>
              <a:gd name="connsiteY118" fmla="*/ 1381125 h 2185987"/>
              <a:gd name="connsiteX119" fmla="*/ 4048125 w 6713538"/>
              <a:gd name="connsiteY119" fmla="*/ 2062162 h 2185987"/>
              <a:gd name="connsiteX120" fmla="*/ 4095750 w 6713538"/>
              <a:gd name="connsiteY120" fmla="*/ 2062162 h 2185987"/>
              <a:gd name="connsiteX121" fmla="*/ 4100513 w 6713538"/>
              <a:gd name="connsiteY121" fmla="*/ 2024062 h 2185987"/>
              <a:gd name="connsiteX122" fmla="*/ 4229100 w 6713538"/>
              <a:gd name="connsiteY122" fmla="*/ 2024062 h 2185987"/>
              <a:gd name="connsiteX123" fmla="*/ 4233863 w 6713538"/>
              <a:gd name="connsiteY123" fmla="*/ 1695450 h 2185987"/>
              <a:gd name="connsiteX124" fmla="*/ 4300538 w 6713538"/>
              <a:gd name="connsiteY124" fmla="*/ 1704975 h 2185987"/>
              <a:gd name="connsiteX125" fmla="*/ 4310063 w 6713538"/>
              <a:gd name="connsiteY125" fmla="*/ 1662112 h 2185987"/>
              <a:gd name="connsiteX126" fmla="*/ 4491038 w 6713538"/>
              <a:gd name="connsiteY126" fmla="*/ 1666875 h 2185987"/>
              <a:gd name="connsiteX127" fmla="*/ 4486275 w 6713538"/>
              <a:gd name="connsiteY127" fmla="*/ 1624012 h 2185987"/>
              <a:gd name="connsiteX128" fmla="*/ 4557713 w 6713538"/>
              <a:gd name="connsiteY128" fmla="*/ 1628775 h 2185987"/>
              <a:gd name="connsiteX129" fmla="*/ 4557713 w 6713538"/>
              <a:gd name="connsiteY129" fmla="*/ 1524000 h 2185987"/>
              <a:gd name="connsiteX130" fmla="*/ 4624388 w 6713538"/>
              <a:gd name="connsiteY130" fmla="*/ 1524000 h 2185987"/>
              <a:gd name="connsiteX131" fmla="*/ 4624388 w 6713538"/>
              <a:gd name="connsiteY131" fmla="*/ 1476375 h 2185987"/>
              <a:gd name="connsiteX132" fmla="*/ 4705350 w 6713538"/>
              <a:gd name="connsiteY132" fmla="*/ 1481137 h 2185987"/>
              <a:gd name="connsiteX133" fmla="*/ 4705350 w 6713538"/>
              <a:gd name="connsiteY133" fmla="*/ 1528762 h 2185987"/>
              <a:gd name="connsiteX134" fmla="*/ 4776788 w 6713538"/>
              <a:gd name="connsiteY134" fmla="*/ 1528762 h 2185987"/>
              <a:gd name="connsiteX135" fmla="*/ 4781550 w 6713538"/>
              <a:gd name="connsiteY135" fmla="*/ 1752600 h 2185987"/>
              <a:gd name="connsiteX136" fmla="*/ 4833938 w 6713538"/>
              <a:gd name="connsiteY136" fmla="*/ 1747837 h 2185987"/>
              <a:gd name="connsiteX137" fmla="*/ 4824413 w 6713538"/>
              <a:gd name="connsiteY137" fmla="*/ 1685925 h 2185987"/>
              <a:gd name="connsiteX138" fmla="*/ 4953000 w 6713538"/>
              <a:gd name="connsiteY138" fmla="*/ 1685925 h 2185987"/>
              <a:gd name="connsiteX139" fmla="*/ 4953000 w 6713538"/>
              <a:gd name="connsiteY139" fmla="*/ 1724025 h 2185987"/>
              <a:gd name="connsiteX140" fmla="*/ 5057775 w 6713538"/>
              <a:gd name="connsiteY140" fmla="*/ 1719262 h 2185987"/>
              <a:gd name="connsiteX141" fmla="*/ 5053013 w 6713538"/>
              <a:gd name="connsiteY141" fmla="*/ 1447800 h 2185987"/>
              <a:gd name="connsiteX142" fmla="*/ 5334000 w 6713538"/>
              <a:gd name="connsiteY142" fmla="*/ 1438275 h 2185987"/>
              <a:gd name="connsiteX143" fmla="*/ 5329238 w 6713538"/>
              <a:gd name="connsiteY143" fmla="*/ 1390650 h 2185987"/>
              <a:gd name="connsiteX144" fmla="*/ 5376863 w 6713538"/>
              <a:gd name="connsiteY144" fmla="*/ 1390650 h 2185987"/>
              <a:gd name="connsiteX145" fmla="*/ 5376863 w 6713538"/>
              <a:gd name="connsiteY145" fmla="*/ 1338262 h 2185987"/>
              <a:gd name="connsiteX146" fmla="*/ 5405438 w 6713538"/>
              <a:gd name="connsiteY146" fmla="*/ 1338262 h 2185987"/>
              <a:gd name="connsiteX147" fmla="*/ 5400675 w 6713538"/>
              <a:gd name="connsiteY147" fmla="*/ 1152525 h 2185987"/>
              <a:gd name="connsiteX148" fmla="*/ 5481638 w 6713538"/>
              <a:gd name="connsiteY148" fmla="*/ 1147762 h 2185987"/>
              <a:gd name="connsiteX149" fmla="*/ 5481638 w 6713538"/>
              <a:gd name="connsiteY149" fmla="*/ 809625 h 2185987"/>
              <a:gd name="connsiteX150" fmla="*/ 5524500 w 6713538"/>
              <a:gd name="connsiteY150" fmla="*/ 804862 h 2185987"/>
              <a:gd name="connsiteX151" fmla="*/ 5534025 w 6713538"/>
              <a:gd name="connsiteY151" fmla="*/ 828675 h 2185987"/>
              <a:gd name="connsiteX152" fmla="*/ 5548313 w 6713538"/>
              <a:gd name="connsiteY152" fmla="*/ 833437 h 2185987"/>
              <a:gd name="connsiteX153" fmla="*/ 5548313 w 6713538"/>
              <a:gd name="connsiteY153" fmla="*/ 709612 h 2185987"/>
              <a:gd name="connsiteX154" fmla="*/ 5576888 w 6713538"/>
              <a:gd name="connsiteY154" fmla="*/ 714375 h 2185987"/>
              <a:gd name="connsiteX155" fmla="*/ 5586413 w 6713538"/>
              <a:gd name="connsiteY155" fmla="*/ 2066925 h 2185987"/>
              <a:gd name="connsiteX156" fmla="*/ 5619750 w 6713538"/>
              <a:gd name="connsiteY156" fmla="*/ 2071687 h 2185987"/>
              <a:gd name="connsiteX157" fmla="*/ 5619750 w 6713538"/>
              <a:gd name="connsiteY157" fmla="*/ 2009775 h 2185987"/>
              <a:gd name="connsiteX158" fmla="*/ 5676900 w 6713538"/>
              <a:gd name="connsiteY158" fmla="*/ 2005012 h 2185987"/>
              <a:gd name="connsiteX159" fmla="*/ 5672138 w 6713538"/>
              <a:gd name="connsiteY159" fmla="*/ 1543050 h 2185987"/>
              <a:gd name="connsiteX160" fmla="*/ 5824538 w 6713538"/>
              <a:gd name="connsiteY160" fmla="*/ 1543050 h 2185987"/>
              <a:gd name="connsiteX161" fmla="*/ 5829300 w 6713538"/>
              <a:gd name="connsiteY161" fmla="*/ 1943100 h 2185987"/>
              <a:gd name="connsiteX162" fmla="*/ 5862638 w 6713538"/>
              <a:gd name="connsiteY162" fmla="*/ 1928812 h 2185987"/>
              <a:gd name="connsiteX163" fmla="*/ 5867400 w 6713538"/>
              <a:gd name="connsiteY163" fmla="*/ 1881187 h 2185987"/>
              <a:gd name="connsiteX164" fmla="*/ 5900738 w 6713538"/>
              <a:gd name="connsiteY164" fmla="*/ 1881187 h 2185987"/>
              <a:gd name="connsiteX165" fmla="*/ 5900738 w 6713538"/>
              <a:gd name="connsiteY165" fmla="*/ 1562100 h 2185987"/>
              <a:gd name="connsiteX166" fmla="*/ 5929313 w 6713538"/>
              <a:gd name="connsiteY166" fmla="*/ 1562100 h 2185987"/>
              <a:gd name="connsiteX167" fmla="*/ 5943600 w 6713538"/>
              <a:gd name="connsiteY167" fmla="*/ 1638300 h 2185987"/>
              <a:gd name="connsiteX168" fmla="*/ 6076950 w 6713538"/>
              <a:gd name="connsiteY168" fmla="*/ 1638300 h 2185987"/>
              <a:gd name="connsiteX169" fmla="*/ 6081713 w 6713538"/>
              <a:gd name="connsiteY169" fmla="*/ 1385887 h 2185987"/>
              <a:gd name="connsiteX170" fmla="*/ 6443663 w 6713538"/>
              <a:gd name="connsiteY170" fmla="*/ 1390650 h 2185987"/>
              <a:gd name="connsiteX171" fmla="*/ 6443663 w 6713538"/>
              <a:gd name="connsiteY171" fmla="*/ 1462087 h 2185987"/>
              <a:gd name="connsiteX172" fmla="*/ 6510338 w 6713538"/>
              <a:gd name="connsiteY172" fmla="*/ 1462087 h 2185987"/>
              <a:gd name="connsiteX173" fmla="*/ 6500813 w 6713538"/>
              <a:gd name="connsiteY173" fmla="*/ 1366837 h 2185987"/>
              <a:gd name="connsiteX174" fmla="*/ 6538913 w 6713538"/>
              <a:gd name="connsiteY174" fmla="*/ 1376362 h 2185987"/>
              <a:gd name="connsiteX175" fmla="*/ 6548438 w 6713538"/>
              <a:gd name="connsiteY175" fmla="*/ 1471612 h 2185987"/>
              <a:gd name="connsiteX176" fmla="*/ 6605588 w 6713538"/>
              <a:gd name="connsiteY176" fmla="*/ 1466850 h 2185987"/>
              <a:gd name="connsiteX177" fmla="*/ 6596063 w 6713538"/>
              <a:gd name="connsiteY177" fmla="*/ 1104900 h 2185987"/>
              <a:gd name="connsiteX178" fmla="*/ 6653213 w 6713538"/>
              <a:gd name="connsiteY178" fmla="*/ 1104900 h 2185987"/>
              <a:gd name="connsiteX179" fmla="*/ 6657975 w 6713538"/>
              <a:gd name="connsiteY179" fmla="*/ 1147762 h 2185987"/>
              <a:gd name="connsiteX180" fmla="*/ 6691313 w 6713538"/>
              <a:gd name="connsiteY180" fmla="*/ 1152525 h 2185987"/>
              <a:gd name="connsiteX181" fmla="*/ 6700838 w 6713538"/>
              <a:gd name="connsiteY181" fmla="*/ 1319212 h 2185987"/>
              <a:gd name="connsiteX182" fmla="*/ 6713538 w 6713538"/>
              <a:gd name="connsiteY182" fmla="*/ 2185987 h 2185987"/>
              <a:gd name="connsiteX183" fmla="*/ 9525 w 6713538"/>
              <a:gd name="connsiteY183" fmla="*/ 2185987 h 218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713538" h="2185987">
                <a:moveTo>
                  <a:pt x="9525" y="2185987"/>
                </a:moveTo>
                <a:lnTo>
                  <a:pt x="0" y="1371600"/>
                </a:lnTo>
                <a:lnTo>
                  <a:pt x="61913" y="1371600"/>
                </a:lnTo>
                <a:cubicBezTo>
                  <a:pt x="63500" y="1296987"/>
                  <a:pt x="65088" y="1222375"/>
                  <a:pt x="66675" y="1147762"/>
                </a:cubicBezTo>
                <a:lnTo>
                  <a:pt x="128588" y="1147762"/>
                </a:lnTo>
                <a:lnTo>
                  <a:pt x="138113" y="804862"/>
                </a:lnTo>
                <a:lnTo>
                  <a:pt x="185738" y="804862"/>
                </a:lnTo>
                <a:lnTo>
                  <a:pt x="176213" y="833437"/>
                </a:lnTo>
                <a:lnTo>
                  <a:pt x="209550" y="833437"/>
                </a:lnTo>
                <a:lnTo>
                  <a:pt x="214313" y="719137"/>
                </a:lnTo>
                <a:lnTo>
                  <a:pt x="238125" y="714375"/>
                </a:lnTo>
                <a:lnTo>
                  <a:pt x="233363" y="814387"/>
                </a:lnTo>
                <a:lnTo>
                  <a:pt x="247650" y="819150"/>
                </a:lnTo>
                <a:cubicBezTo>
                  <a:pt x="246063" y="1158875"/>
                  <a:pt x="244475" y="1498600"/>
                  <a:pt x="242888" y="1838325"/>
                </a:cubicBezTo>
                <a:lnTo>
                  <a:pt x="285750" y="1852612"/>
                </a:lnTo>
                <a:lnTo>
                  <a:pt x="285750" y="2095500"/>
                </a:lnTo>
                <a:lnTo>
                  <a:pt x="328613" y="2095500"/>
                </a:lnTo>
                <a:lnTo>
                  <a:pt x="328613" y="1538287"/>
                </a:lnTo>
                <a:lnTo>
                  <a:pt x="485775" y="1533525"/>
                </a:lnTo>
                <a:lnTo>
                  <a:pt x="485775" y="1776412"/>
                </a:lnTo>
                <a:lnTo>
                  <a:pt x="519113" y="1771650"/>
                </a:lnTo>
                <a:lnTo>
                  <a:pt x="514350" y="1724025"/>
                </a:lnTo>
                <a:lnTo>
                  <a:pt x="542925" y="1719262"/>
                </a:lnTo>
                <a:lnTo>
                  <a:pt x="547688" y="1647825"/>
                </a:lnTo>
                <a:lnTo>
                  <a:pt x="571500" y="1643062"/>
                </a:lnTo>
                <a:lnTo>
                  <a:pt x="571500" y="1547812"/>
                </a:lnTo>
                <a:lnTo>
                  <a:pt x="585788" y="1543050"/>
                </a:lnTo>
                <a:lnTo>
                  <a:pt x="614363" y="1581150"/>
                </a:lnTo>
                <a:lnTo>
                  <a:pt x="614363" y="1652587"/>
                </a:lnTo>
                <a:lnTo>
                  <a:pt x="738188" y="1652587"/>
                </a:lnTo>
                <a:lnTo>
                  <a:pt x="738188" y="1395412"/>
                </a:lnTo>
                <a:lnTo>
                  <a:pt x="847725" y="1390650"/>
                </a:lnTo>
                <a:cubicBezTo>
                  <a:pt x="849313" y="1281112"/>
                  <a:pt x="850900" y="1171575"/>
                  <a:pt x="852488" y="1062037"/>
                </a:cubicBezTo>
                <a:lnTo>
                  <a:pt x="1081088" y="1062037"/>
                </a:lnTo>
                <a:cubicBezTo>
                  <a:pt x="1079500" y="1174750"/>
                  <a:pt x="1077913" y="1287462"/>
                  <a:pt x="1076325" y="1400175"/>
                </a:cubicBezTo>
                <a:lnTo>
                  <a:pt x="1109663" y="1400175"/>
                </a:lnTo>
                <a:lnTo>
                  <a:pt x="1119188" y="1471612"/>
                </a:lnTo>
                <a:lnTo>
                  <a:pt x="1162050" y="1476375"/>
                </a:lnTo>
                <a:lnTo>
                  <a:pt x="1162050" y="1042987"/>
                </a:lnTo>
                <a:lnTo>
                  <a:pt x="1204913" y="1042987"/>
                </a:lnTo>
                <a:lnTo>
                  <a:pt x="1214438" y="1166812"/>
                </a:lnTo>
                <a:lnTo>
                  <a:pt x="1262063" y="1176337"/>
                </a:lnTo>
                <a:cubicBezTo>
                  <a:pt x="1260475" y="1041400"/>
                  <a:pt x="1258888" y="906462"/>
                  <a:pt x="1257300" y="771525"/>
                </a:cubicBezTo>
                <a:lnTo>
                  <a:pt x="1323975" y="771525"/>
                </a:lnTo>
                <a:lnTo>
                  <a:pt x="1323975" y="838200"/>
                </a:lnTo>
                <a:lnTo>
                  <a:pt x="1366838" y="842962"/>
                </a:lnTo>
                <a:lnTo>
                  <a:pt x="1366838" y="1014412"/>
                </a:lnTo>
                <a:lnTo>
                  <a:pt x="1414463" y="1014412"/>
                </a:lnTo>
                <a:lnTo>
                  <a:pt x="1419225" y="985837"/>
                </a:lnTo>
                <a:lnTo>
                  <a:pt x="1576388" y="990600"/>
                </a:lnTo>
                <a:cubicBezTo>
                  <a:pt x="1574800" y="746125"/>
                  <a:pt x="1573213" y="501650"/>
                  <a:pt x="1571625" y="257175"/>
                </a:cubicBezTo>
                <a:lnTo>
                  <a:pt x="1600200" y="252412"/>
                </a:lnTo>
                <a:lnTo>
                  <a:pt x="1757363" y="261937"/>
                </a:lnTo>
                <a:lnTo>
                  <a:pt x="1762125" y="142875"/>
                </a:lnTo>
                <a:lnTo>
                  <a:pt x="1828800" y="142875"/>
                </a:lnTo>
                <a:lnTo>
                  <a:pt x="1824038" y="9525"/>
                </a:lnTo>
                <a:lnTo>
                  <a:pt x="1895475" y="0"/>
                </a:lnTo>
                <a:lnTo>
                  <a:pt x="1900238" y="76200"/>
                </a:lnTo>
                <a:lnTo>
                  <a:pt x="1985963" y="80962"/>
                </a:lnTo>
                <a:lnTo>
                  <a:pt x="1995488" y="109537"/>
                </a:lnTo>
                <a:lnTo>
                  <a:pt x="2047875" y="109537"/>
                </a:lnTo>
                <a:lnTo>
                  <a:pt x="2062163" y="138112"/>
                </a:lnTo>
                <a:lnTo>
                  <a:pt x="2014538" y="138112"/>
                </a:lnTo>
                <a:lnTo>
                  <a:pt x="2014538" y="266700"/>
                </a:lnTo>
                <a:lnTo>
                  <a:pt x="2047875" y="266700"/>
                </a:lnTo>
                <a:lnTo>
                  <a:pt x="2043113" y="409575"/>
                </a:lnTo>
                <a:lnTo>
                  <a:pt x="2076450" y="409575"/>
                </a:lnTo>
                <a:cubicBezTo>
                  <a:pt x="2074863" y="957262"/>
                  <a:pt x="2073275" y="1504950"/>
                  <a:pt x="2071688" y="2052637"/>
                </a:cubicBezTo>
                <a:lnTo>
                  <a:pt x="2109788" y="2057400"/>
                </a:lnTo>
                <a:cubicBezTo>
                  <a:pt x="2111375" y="1982787"/>
                  <a:pt x="2112963" y="1908175"/>
                  <a:pt x="2114550" y="1833562"/>
                </a:cubicBezTo>
                <a:lnTo>
                  <a:pt x="2209800" y="1828800"/>
                </a:lnTo>
                <a:lnTo>
                  <a:pt x="2209800" y="1347787"/>
                </a:lnTo>
                <a:lnTo>
                  <a:pt x="2309813" y="1343025"/>
                </a:lnTo>
                <a:lnTo>
                  <a:pt x="2305050" y="1238250"/>
                </a:lnTo>
                <a:lnTo>
                  <a:pt x="2409825" y="1238250"/>
                </a:lnTo>
                <a:lnTo>
                  <a:pt x="2400300" y="1285875"/>
                </a:lnTo>
                <a:lnTo>
                  <a:pt x="2414588" y="1285875"/>
                </a:lnTo>
                <a:lnTo>
                  <a:pt x="2471738" y="852487"/>
                </a:lnTo>
                <a:lnTo>
                  <a:pt x="2524125" y="1290637"/>
                </a:lnTo>
                <a:lnTo>
                  <a:pt x="2605088" y="1285875"/>
                </a:lnTo>
                <a:lnTo>
                  <a:pt x="2609850" y="1352550"/>
                </a:lnTo>
                <a:lnTo>
                  <a:pt x="2638425" y="1352550"/>
                </a:lnTo>
                <a:lnTo>
                  <a:pt x="2638425" y="1095375"/>
                </a:lnTo>
                <a:lnTo>
                  <a:pt x="2671763" y="1095375"/>
                </a:lnTo>
                <a:lnTo>
                  <a:pt x="2671763" y="1347787"/>
                </a:lnTo>
                <a:lnTo>
                  <a:pt x="2700338" y="1347787"/>
                </a:lnTo>
                <a:lnTo>
                  <a:pt x="2738438" y="1138237"/>
                </a:lnTo>
                <a:lnTo>
                  <a:pt x="2795588" y="1109662"/>
                </a:lnTo>
                <a:lnTo>
                  <a:pt x="2800350" y="1062037"/>
                </a:lnTo>
                <a:lnTo>
                  <a:pt x="2862263" y="1062037"/>
                </a:lnTo>
                <a:lnTo>
                  <a:pt x="2857500" y="976312"/>
                </a:lnTo>
                <a:lnTo>
                  <a:pt x="2957513" y="976312"/>
                </a:lnTo>
                <a:lnTo>
                  <a:pt x="2962275" y="1066800"/>
                </a:lnTo>
                <a:lnTo>
                  <a:pt x="3048000" y="1071562"/>
                </a:lnTo>
                <a:lnTo>
                  <a:pt x="3048000" y="1128712"/>
                </a:lnTo>
                <a:lnTo>
                  <a:pt x="3100388" y="1162050"/>
                </a:lnTo>
                <a:lnTo>
                  <a:pt x="3128963" y="1285875"/>
                </a:lnTo>
                <a:lnTo>
                  <a:pt x="3176588" y="1128712"/>
                </a:lnTo>
                <a:lnTo>
                  <a:pt x="3209925" y="1081087"/>
                </a:lnTo>
                <a:lnTo>
                  <a:pt x="3271838" y="1071562"/>
                </a:lnTo>
                <a:lnTo>
                  <a:pt x="3271838" y="752475"/>
                </a:lnTo>
                <a:lnTo>
                  <a:pt x="3538538" y="747712"/>
                </a:lnTo>
                <a:lnTo>
                  <a:pt x="3538538" y="1976437"/>
                </a:lnTo>
                <a:lnTo>
                  <a:pt x="3562350" y="1976437"/>
                </a:lnTo>
                <a:lnTo>
                  <a:pt x="3557588" y="1876425"/>
                </a:lnTo>
                <a:lnTo>
                  <a:pt x="3571875" y="1857375"/>
                </a:lnTo>
                <a:lnTo>
                  <a:pt x="3581400" y="1690687"/>
                </a:lnTo>
                <a:lnTo>
                  <a:pt x="3609975" y="1581150"/>
                </a:lnTo>
                <a:lnTo>
                  <a:pt x="3633788" y="1704975"/>
                </a:lnTo>
                <a:lnTo>
                  <a:pt x="3638550" y="1819275"/>
                </a:lnTo>
                <a:lnTo>
                  <a:pt x="3662363" y="1824037"/>
                </a:lnTo>
                <a:lnTo>
                  <a:pt x="3662363" y="1719262"/>
                </a:lnTo>
                <a:lnTo>
                  <a:pt x="3690938" y="1571625"/>
                </a:lnTo>
                <a:lnTo>
                  <a:pt x="3714750" y="1709737"/>
                </a:lnTo>
                <a:lnTo>
                  <a:pt x="3719513" y="1876425"/>
                </a:lnTo>
                <a:lnTo>
                  <a:pt x="3729038" y="1952625"/>
                </a:lnTo>
                <a:lnTo>
                  <a:pt x="3805238" y="1966912"/>
                </a:lnTo>
                <a:lnTo>
                  <a:pt x="3814763" y="1390650"/>
                </a:lnTo>
                <a:lnTo>
                  <a:pt x="4038600" y="1381125"/>
                </a:lnTo>
                <a:lnTo>
                  <a:pt x="4048125" y="2062162"/>
                </a:lnTo>
                <a:lnTo>
                  <a:pt x="4095750" y="2062162"/>
                </a:lnTo>
                <a:lnTo>
                  <a:pt x="4100513" y="2024062"/>
                </a:lnTo>
                <a:lnTo>
                  <a:pt x="4229100" y="2024062"/>
                </a:lnTo>
                <a:cubicBezTo>
                  <a:pt x="4230688" y="1914525"/>
                  <a:pt x="4232275" y="1804987"/>
                  <a:pt x="4233863" y="1695450"/>
                </a:cubicBezTo>
                <a:lnTo>
                  <a:pt x="4300538" y="1704975"/>
                </a:lnTo>
                <a:lnTo>
                  <a:pt x="4310063" y="1662112"/>
                </a:lnTo>
                <a:lnTo>
                  <a:pt x="4491038" y="1666875"/>
                </a:lnTo>
                <a:lnTo>
                  <a:pt x="4486275" y="1624012"/>
                </a:lnTo>
                <a:lnTo>
                  <a:pt x="4557713" y="1628775"/>
                </a:lnTo>
                <a:lnTo>
                  <a:pt x="4557713" y="1524000"/>
                </a:lnTo>
                <a:lnTo>
                  <a:pt x="4624388" y="1524000"/>
                </a:lnTo>
                <a:lnTo>
                  <a:pt x="4624388" y="1476375"/>
                </a:lnTo>
                <a:lnTo>
                  <a:pt x="4705350" y="1481137"/>
                </a:lnTo>
                <a:lnTo>
                  <a:pt x="4705350" y="1528762"/>
                </a:lnTo>
                <a:lnTo>
                  <a:pt x="4776788" y="1528762"/>
                </a:lnTo>
                <a:cubicBezTo>
                  <a:pt x="4778375" y="1603375"/>
                  <a:pt x="4779963" y="1677987"/>
                  <a:pt x="4781550" y="1752600"/>
                </a:cubicBezTo>
                <a:lnTo>
                  <a:pt x="4833938" y="1747837"/>
                </a:lnTo>
                <a:lnTo>
                  <a:pt x="4824413" y="1685925"/>
                </a:lnTo>
                <a:lnTo>
                  <a:pt x="4953000" y="1685925"/>
                </a:lnTo>
                <a:lnTo>
                  <a:pt x="4953000" y="1724025"/>
                </a:lnTo>
                <a:lnTo>
                  <a:pt x="5057775" y="1719262"/>
                </a:lnTo>
                <a:cubicBezTo>
                  <a:pt x="5056188" y="1628775"/>
                  <a:pt x="5054600" y="1538287"/>
                  <a:pt x="5053013" y="1447800"/>
                </a:cubicBezTo>
                <a:lnTo>
                  <a:pt x="5334000" y="1438275"/>
                </a:lnTo>
                <a:lnTo>
                  <a:pt x="5329238" y="1390650"/>
                </a:lnTo>
                <a:lnTo>
                  <a:pt x="5376863" y="1390650"/>
                </a:lnTo>
                <a:lnTo>
                  <a:pt x="5376863" y="1338262"/>
                </a:lnTo>
                <a:lnTo>
                  <a:pt x="5405438" y="1338262"/>
                </a:lnTo>
                <a:lnTo>
                  <a:pt x="5400675" y="1152525"/>
                </a:lnTo>
                <a:lnTo>
                  <a:pt x="5481638" y="1147762"/>
                </a:lnTo>
                <a:lnTo>
                  <a:pt x="5481638" y="809625"/>
                </a:lnTo>
                <a:lnTo>
                  <a:pt x="5524500" y="804862"/>
                </a:lnTo>
                <a:lnTo>
                  <a:pt x="5534025" y="828675"/>
                </a:lnTo>
                <a:lnTo>
                  <a:pt x="5548313" y="833437"/>
                </a:lnTo>
                <a:lnTo>
                  <a:pt x="5548313" y="709612"/>
                </a:lnTo>
                <a:lnTo>
                  <a:pt x="5576888" y="714375"/>
                </a:lnTo>
                <a:lnTo>
                  <a:pt x="5586413" y="2066925"/>
                </a:lnTo>
                <a:lnTo>
                  <a:pt x="5619750" y="2071687"/>
                </a:lnTo>
                <a:lnTo>
                  <a:pt x="5619750" y="2009775"/>
                </a:lnTo>
                <a:lnTo>
                  <a:pt x="5676900" y="2005012"/>
                </a:lnTo>
                <a:cubicBezTo>
                  <a:pt x="5675313" y="1851025"/>
                  <a:pt x="5673725" y="1697037"/>
                  <a:pt x="5672138" y="1543050"/>
                </a:cubicBezTo>
                <a:lnTo>
                  <a:pt x="5824538" y="1543050"/>
                </a:lnTo>
                <a:cubicBezTo>
                  <a:pt x="5826125" y="1676400"/>
                  <a:pt x="5827713" y="1809750"/>
                  <a:pt x="5829300" y="1943100"/>
                </a:cubicBezTo>
                <a:lnTo>
                  <a:pt x="5862638" y="1928812"/>
                </a:lnTo>
                <a:lnTo>
                  <a:pt x="5867400" y="1881187"/>
                </a:lnTo>
                <a:lnTo>
                  <a:pt x="5900738" y="1881187"/>
                </a:lnTo>
                <a:lnTo>
                  <a:pt x="5900738" y="1562100"/>
                </a:lnTo>
                <a:lnTo>
                  <a:pt x="5929313" y="1562100"/>
                </a:lnTo>
                <a:lnTo>
                  <a:pt x="5943600" y="1638300"/>
                </a:lnTo>
                <a:lnTo>
                  <a:pt x="6076950" y="1638300"/>
                </a:lnTo>
                <a:cubicBezTo>
                  <a:pt x="6078538" y="1554162"/>
                  <a:pt x="6080125" y="1470025"/>
                  <a:pt x="6081713" y="1385887"/>
                </a:cubicBezTo>
                <a:lnTo>
                  <a:pt x="6443663" y="1390650"/>
                </a:lnTo>
                <a:lnTo>
                  <a:pt x="6443663" y="1462087"/>
                </a:lnTo>
                <a:lnTo>
                  <a:pt x="6510338" y="1462087"/>
                </a:lnTo>
                <a:lnTo>
                  <a:pt x="6500813" y="1366837"/>
                </a:lnTo>
                <a:lnTo>
                  <a:pt x="6538913" y="1376362"/>
                </a:lnTo>
                <a:lnTo>
                  <a:pt x="6548438" y="1471612"/>
                </a:lnTo>
                <a:lnTo>
                  <a:pt x="6605588" y="1466850"/>
                </a:lnTo>
                <a:lnTo>
                  <a:pt x="6596063" y="1104900"/>
                </a:lnTo>
                <a:lnTo>
                  <a:pt x="6653213" y="1104900"/>
                </a:lnTo>
                <a:lnTo>
                  <a:pt x="6657975" y="1147762"/>
                </a:lnTo>
                <a:lnTo>
                  <a:pt x="6691313" y="1152525"/>
                </a:lnTo>
                <a:lnTo>
                  <a:pt x="6700838" y="1319212"/>
                </a:lnTo>
                <a:lnTo>
                  <a:pt x="6713538" y="2185987"/>
                </a:lnTo>
                <a:lnTo>
                  <a:pt x="9525" y="21859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0090" y="1902683"/>
            <a:ext cx="8625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b="1" dirty="0" smtClean="0">
                <a:solidFill>
                  <a:srgbClr val="23586A"/>
                </a:solidFill>
              </a:rPr>
              <a:t>Адресная </a:t>
            </a:r>
            <a:r>
              <a:rPr lang="ru-RU" b="1" dirty="0">
                <a:solidFill>
                  <a:srgbClr val="23586A"/>
                </a:solidFill>
              </a:rPr>
              <a:t>инвестиционная программа </a:t>
            </a:r>
            <a:r>
              <a:rPr lang="ru-RU" dirty="0" smtClean="0"/>
              <a:t>города Твери (АИП) состоит из объектов капитального строительства, включённых в действующие муниципальные программы города Твери.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26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348000" y="2205000"/>
            <a:ext cx="2448000" cy="2448000"/>
          </a:xfrm>
          <a:prstGeom prst="ellipse">
            <a:avLst/>
          </a:prstGeom>
          <a:solidFill>
            <a:srgbClr val="20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ирог 40"/>
          <p:cNvSpPr/>
          <p:nvPr/>
        </p:nvSpPr>
        <p:spPr>
          <a:xfrm>
            <a:off x="3359150" y="2216150"/>
            <a:ext cx="2425700" cy="2425700"/>
          </a:xfrm>
          <a:prstGeom prst="pie">
            <a:avLst>
              <a:gd name="adj1" fmla="val 17378341"/>
              <a:gd name="adj2" fmla="val 1078271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ирог 54"/>
          <p:cNvSpPr>
            <a:spLocks noChangeAspect="1"/>
          </p:cNvSpPr>
          <p:nvPr/>
        </p:nvSpPr>
        <p:spPr>
          <a:xfrm>
            <a:off x="3348000" y="2205000"/>
            <a:ext cx="2448000" cy="2448000"/>
          </a:xfrm>
          <a:prstGeom prst="pie">
            <a:avLst>
              <a:gd name="adj1" fmla="val 16219353"/>
              <a:gd name="adj2" fmla="val 16063644"/>
            </a:avLst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ирог 44"/>
          <p:cNvSpPr>
            <a:spLocks noChangeAspect="1"/>
          </p:cNvSpPr>
          <p:nvPr/>
        </p:nvSpPr>
        <p:spPr>
          <a:xfrm>
            <a:off x="3348000" y="2205000"/>
            <a:ext cx="2448000" cy="2448000"/>
          </a:xfrm>
          <a:prstGeom prst="pie">
            <a:avLst>
              <a:gd name="adj1" fmla="val 16198488"/>
              <a:gd name="adj2" fmla="val 13604008"/>
            </a:avLst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Пирог 53"/>
          <p:cNvSpPr>
            <a:spLocks noChangeAspect="1"/>
          </p:cNvSpPr>
          <p:nvPr/>
        </p:nvSpPr>
        <p:spPr>
          <a:xfrm>
            <a:off x="3348000" y="2205000"/>
            <a:ext cx="2448000" cy="2448000"/>
          </a:xfrm>
          <a:prstGeom prst="pie">
            <a:avLst>
              <a:gd name="adj1" fmla="val 16290578"/>
              <a:gd name="adj2" fmla="val 10140978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ирог 2"/>
          <p:cNvSpPr>
            <a:spLocks noChangeAspect="1"/>
          </p:cNvSpPr>
          <p:nvPr/>
        </p:nvSpPr>
        <p:spPr>
          <a:xfrm>
            <a:off x="3348000" y="2205000"/>
            <a:ext cx="2448000" cy="2448000"/>
          </a:xfrm>
          <a:prstGeom prst="pie">
            <a:avLst>
              <a:gd name="adj1" fmla="val 16190231"/>
              <a:gd name="adj2" fmla="val 3788707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4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6470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92</a:t>
            </a:fld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114" y="158267"/>
            <a:ext cx="8257861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Структура расходов </a:t>
            </a:r>
            <a:r>
              <a:rPr lang="ru-RU" b="1" dirty="0" smtClean="0">
                <a:solidFill>
                  <a:srgbClr val="23586A"/>
                </a:solidFill>
              </a:rPr>
              <a:t>Адресной </a:t>
            </a:r>
            <a:r>
              <a:rPr lang="ru-RU" b="1" dirty="0">
                <a:solidFill>
                  <a:srgbClr val="23586A"/>
                </a:solidFill>
              </a:rPr>
              <a:t>инвестиционной программы города Твери </a:t>
            </a:r>
          </a:p>
          <a:p>
            <a:pPr algn="ctr"/>
            <a:r>
              <a:rPr lang="ru-RU" b="1" dirty="0" smtClean="0">
                <a:solidFill>
                  <a:srgbClr val="23586A"/>
                </a:solidFill>
              </a:rPr>
              <a:t>(в разрезе муниципальных программ), млн рублей</a:t>
            </a:r>
            <a:endParaRPr lang="ru-RU" b="1" dirty="0">
              <a:solidFill>
                <a:srgbClr val="23586A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70860" y="1927860"/>
            <a:ext cx="3002280" cy="300228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514850" y="1865585"/>
            <a:ext cx="114300" cy="114300"/>
          </a:xfrm>
          <a:prstGeom prst="ellipse">
            <a:avLst/>
          </a:prstGeom>
          <a:solidFill>
            <a:srgbClr val="208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4356479" y="193797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208076"/>
                </a:solidFill>
              </a:rPr>
              <a:t>0,1%</a:t>
            </a:r>
            <a:endParaRPr lang="ru-RU" sz="1400" b="1" dirty="0">
              <a:solidFill>
                <a:srgbClr val="208076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5974080" y="3093500"/>
            <a:ext cx="114300" cy="1143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3847342" y="4714478"/>
            <a:ext cx="114300" cy="1143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055620" y="2974350"/>
            <a:ext cx="114300" cy="114300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3970721" y="1952130"/>
            <a:ext cx="114300" cy="114300"/>
          </a:xfrm>
          <a:prstGeom prst="ellipse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239508" y="3053911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42,8%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04492" y="2761492"/>
            <a:ext cx="1335016" cy="1335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696" y="316739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971,7</a:t>
            </a:r>
            <a:endParaRPr lang="ru-RU" sz="28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621533" y="2803332"/>
            <a:ext cx="2495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A0A8"/>
                </a:solidFill>
              </a:rPr>
              <a:t>Развитие образования города Твери</a:t>
            </a:r>
          </a:p>
          <a:p>
            <a:r>
              <a:rPr lang="ru-RU" b="1" dirty="0" smtClean="0"/>
              <a:t>416,1</a:t>
            </a:r>
            <a:endParaRPr lang="ru-RU" b="1" dirty="0"/>
          </a:p>
        </p:txBody>
      </p:sp>
      <p:pic>
        <p:nvPicPr>
          <p:cNvPr id="75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32" y="2923710"/>
            <a:ext cx="453880" cy="45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2008" y="2635710"/>
            <a:ext cx="580389" cy="576000"/>
          </a:xfrm>
          <a:prstGeom prst="rect">
            <a:avLst/>
          </a:prstGeom>
        </p:spPr>
      </p:pic>
      <p:pic>
        <p:nvPicPr>
          <p:cNvPr id="77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94" y="4736787"/>
            <a:ext cx="614008" cy="511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" t="10624" r="1790" b="10625"/>
          <a:stretch/>
        </p:blipFill>
        <p:spPr bwMode="auto">
          <a:xfrm>
            <a:off x="3666683" y="1422730"/>
            <a:ext cx="502412" cy="412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562129" y="4736787"/>
            <a:ext cx="258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80A0A8"/>
                </a:solidFill>
              </a:rPr>
              <a:t>Коммунальное хозяйство города Твери</a:t>
            </a:r>
          </a:p>
          <a:p>
            <a:pPr algn="r"/>
            <a:r>
              <a:rPr lang="ru-RU" b="1" dirty="0" smtClean="0"/>
              <a:t>282,8</a:t>
            </a:r>
            <a:endParaRPr lang="ru-RU" b="1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-160381" y="2444758"/>
            <a:ext cx="280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80A0A8"/>
                </a:solidFill>
              </a:rPr>
              <a:t>Дорожное хозяйство и общественный транспорт города Твери</a:t>
            </a:r>
          </a:p>
          <a:p>
            <a:pPr algn="r"/>
            <a:r>
              <a:rPr lang="ru-RU" b="1" dirty="0" smtClean="0"/>
              <a:t>157,0</a:t>
            </a:r>
            <a:endParaRPr lang="ru-RU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71540" y="1053746"/>
            <a:ext cx="280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80A0A8"/>
                </a:solidFill>
              </a:rPr>
              <a:t>Обеспечение доступным жильём населения города Твери</a:t>
            </a:r>
          </a:p>
          <a:p>
            <a:pPr algn="r"/>
            <a:r>
              <a:rPr lang="ru-RU" b="1" dirty="0" smtClean="0"/>
              <a:t>114,9</a:t>
            </a:r>
            <a:endParaRPr lang="ru-RU" b="1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6208" y="1282780"/>
            <a:ext cx="506747" cy="472508"/>
          </a:xfrm>
          <a:prstGeom prst="rect">
            <a:avLst/>
          </a:prstGeom>
        </p:spPr>
      </p:pic>
      <p:sp>
        <p:nvSpPr>
          <p:cNvPr id="83" name="Прямоугольник 82"/>
          <p:cNvSpPr/>
          <p:nvPr/>
        </p:nvSpPr>
        <p:spPr>
          <a:xfrm>
            <a:off x="5060192" y="1135461"/>
            <a:ext cx="3118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A0A8"/>
                </a:solidFill>
              </a:rPr>
              <a:t>Формирование современной городской среды</a:t>
            </a:r>
          </a:p>
          <a:p>
            <a:r>
              <a:rPr lang="ru-RU" b="1" dirty="0" smtClean="0"/>
              <a:t>0,9</a:t>
            </a:r>
            <a:endParaRPr lang="ru-RU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3870764" y="415371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29,1%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44333" y="29194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16,2%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99331" y="2378783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11,8%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0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86600" y="6464077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Исполнение Адресной инвестиционной программы города Твери </a:t>
            </a:r>
          </a:p>
          <a:p>
            <a:pPr algn="ctr"/>
            <a:r>
              <a:rPr lang="ru-RU" b="1" dirty="0">
                <a:solidFill>
                  <a:srgbClr val="23586A"/>
                </a:solidFill>
              </a:rPr>
              <a:t>за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 по объектам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5448723"/>
              </p:ext>
            </p:extLst>
          </p:nvPr>
        </p:nvGraphicFramePr>
        <p:xfrm>
          <a:off x="407114" y="1980629"/>
          <a:ext cx="8257858" cy="13632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620785"/>
                <a:gridCol w="1143000"/>
                <a:gridCol w="1076325"/>
                <a:gridCol w="94972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Уточнённый план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Детский сад на 190 мест, г. Тверь, Московский район, ул. 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Склизкова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116 797,3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116 797,2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Детский сад в г. Тверь, Московский район, микрорайон «Южный», ул. Левитана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311 739,0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299 338,0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40" y="1379233"/>
            <a:ext cx="400315" cy="40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672055" y="1394725"/>
            <a:ext cx="379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Развитие образования города Твери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4300" y="1638300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27266" y="3995368"/>
            <a:ext cx="627149" cy="58477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012577" y="3995369"/>
            <a:ext cx="311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Формирование современной городской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среды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8488908"/>
              </p:ext>
            </p:extLst>
          </p:nvPr>
        </p:nvGraphicFramePr>
        <p:xfrm>
          <a:off x="483314" y="4950555"/>
          <a:ext cx="8257858" cy="8615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620785"/>
                <a:gridCol w="1143000"/>
                <a:gridCol w="1076325"/>
                <a:gridCol w="94972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Уточнённый план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Новое кладбище (в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90998" y="4632162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6643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8974" y="6498000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94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1928488"/>
              </p:ext>
            </p:extLst>
          </p:nvPr>
        </p:nvGraphicFramePr>
        <p:xfrm>
          <a:off x="443071" y="773309"/>
          <a:ext cx="8257858" cy="18820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381788"/>
                <a:gridCol w="1228725"/>
                <a:gridCol w="1200150"/>
                <a:gridCol w="97916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Уточнённый план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Автодорога по ул. Левитана от д. 52 до ул. Можайского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122 007,0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121 774,2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автомобильной дороги Бежецкое шоссе на участке от Затверецкого бульвара до ул. Богородицерождественская (в т.ч. 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34 339,9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34 339,9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 наружного освещения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900,0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9780" y="23649"/>
            <a:ext cx="580389" cy="576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80640" y="14874"/>
            <a:ext cx="378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Дорожное хозяйство и общественный транспорт города Твери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9493" y="455285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1557596"/>
              </p:ext>
            </p:extLst>
          </p:nvPr>
        </p:nvGraphicFramePr>
        <p:xfrm>
          <a:off x="443071" y="3667365"/>
          <a:ext cx="8257858" cy="26529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336805"/>
                <a:gridCol w="1210733"/>
                <a:gridCol w="1236134"/>
                <a:gridCol w="10061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Уточнённый план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нитки водовода от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Тверецкого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водозабора до дюкера Восточного моста с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600 на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800, протяжённость 7500 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14 325,1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14 325,6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блока биологической очистки очистных сооружений канализации г. Твери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268 455,7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268 455,5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инженерной инфраструктурой земельных участков, подлежащих предоставлению для жилищного строительства семьям, имеющим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трех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 более детей в районе 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Бурашево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Бурашевского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сельского поселения Калининского района Тверской области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5" y="3009510"/>
            <a:ext cx="691765" cy="5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3314449" y="3000735"/>
            <a:ext cx="251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Коммунальное хозяйство города Твери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39493" y="3394936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41374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95</a:t>
            </a:fld>
            <a:endParaRPr lang="ru-RU" dirty="0"/>
          </a:p>
        </p:txBody>
      </p:sp>
      <p:pic>
        <p:nvPicPr>
          <p:cNvPr id="32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" t="10624" r="1790" b="10625"/>
          <a:stretch/>
        </p:blipFill>
        <p:spPr bwMode="auto">
          <a:xfrm>
            <a:off x="2304514" y="654179"/>
            <a:ext cx="701347" cy="5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005861" y="691221"/>
            <a:ext cx="313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Обеспечение доступным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жильём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населения города Твери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0939598"/>
              </p:ext>
            </p:extLst>
          </p:nvPr>
        </p:nvGraphicFramePr>
        <p:xfrm>
          <a:off x="443071" y="1893765"/>
          <a:ext cx="8257858" cy="307962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8026"/>
                <a:gridCol w="4381788"/>
                <a:gridCol w="1228725"/>
                <a:gridCol w="1200150"/>
                <a:gridCol w="97916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Уточнённый план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Исполнено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Приобретение, долевое участие в строительстве жилых помещений за счёт средств областного бюджета для детей-сирот, детей, оставшихся без попечения родителей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113 164,6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111 750,0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Приобретение, долевое участие в строительстве жилых помещений для обеспечения жильём граждан, уволенных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военной службы, и приравнённых к ним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3 157,5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3 157,5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(приобретение), долевое участие в строительстве жилых помещений для малоимущих многодетных семей, нуждающихся в улучшении жилищных условий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1 672,8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939491" y="1588815"/>
            <a:ext cx="85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300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407114" y="293739"/>
            <a:ext cx="8257861" cy="576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Объём </a:t>
            </a:r>
            <a:r>
              <a:rPr lang="ru-RU" b="1" dirty="0" smtClean="0">
                <a:solidFill>
                  <a:srgbClr val="23586A"/>
                </a:solidFill>
              </a:rPr>
              <a:t>фактически выполненных работ</a:t>
            </a:r>
            <a:r>
              <a:rPr lang="ru-RU" b="1" dirty="0">
                <a:solidFill>
                  <a:srgbClr val="23586A"/>
                </a:solidFill>
              </a:rPr>
              <a:t>, предоставляемых услуг муниципальными унитарными предприятиями в </a:t>
            </a:r>
            <a:r>
              <a:rPr lang="ru-RU" b="1" dirty="0" smtClean="0">
                <a:solidFill>
                  <a:srgbClr val="23586A"/>
                </a:solidFill>
              </a:rPr>
              <a:t>2022 </a:t>
            </a:r>
            <a:r>
              <a:rPr lang="ru-RU" b="1" dirty="0">
                <a:solidFill>
                  <a:srgbClr val="23586A"/>
                </a:solidFill>
              </a:rPr>
              <a:t>году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4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50250" y="6490217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96</a:t>
            </a:fld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-38101" y="24168"/>
            <a:ext cx="1435335" cy="6494210"/>
          </a:xfrm>
          <a:custGeom>
            <a:avLst/>
            <a:gdLst>
              <a:gd name="connsiteX0" fmla="*/ 0 w 1435335"/>
              <a:gd name="connsiteY0" fmla="*/ 0 h 6494210"/>
              <a:gd name="connsiteX1" fmla="*/ 144883 w 1435335"/>
              <a:gd name="connsiteY1" fmla="*/ 131679 h 6494210"/>
              <a:gd name="connsiteX2" fmla="*/ 1435335 w 1435335"/>
              <a:gd name="connsiteY2" fmla="*/ 3247105 h 6494210"/>
              <a:gd name="connsiteX3" fmla="*/ 144883 w 1435335"/>
              <a:gd name="connsiteY3" fmla="*/ 6362531 h 6494210"/>
              <a:gd name="connsiteX4" fmla="*/ 0 w 1435335"/>
              <a:gd name="connsiteY4" fmla="*/ 6494210 h 649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335" h="6494210">
                <a:moveTo>
                  <a:pt x="0" y="0"/>
                </a:moveTo>
                <a:lnTo>
                  <a:pt x="144883" y="131679"/>
                </a:lnTo>
                <a:cubicBezTo>
                  <a:pt x="942191" y="928986"/>
                  <a:pt x="1435335" y="2030456"/>
                  <a:pt x="1435335" y="3247105"/>
                </a:cubicBezTo>
                <a:cubicBezTo>
                  <a:pt x="1435335" y="4463755"/>
                  <a:pt x="942191" y="5565224"/>
                  <a:pt x="144883" y="6362531"/>
                </a:cubicBezTo>
                <a:lnTo>
                  <a:pt x="0" y="6494210"/>
                </a:lnTo>
                <a:close/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421930" y="1382675"/>
            <a:ext cx="1813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E3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Предприятия ЖКХ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«ЖЭК»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1930" y="1997089"/>
            <a:ext cx="14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620,9 </a:t>
            </a:r>
            <a:r>
              <a:rPr lang="ru-RU" sz="1400" b="1" dirty="0" smtClean="0">
                <a:solidFill>
                  <a:srgbClr val="AB473A"/>
                </a:solidFill>
              </a:rPr>
              <a:t>млн руб.</a:t>
            </a:r>
            <a:endParaRPr lang="ru-RU" sz="1400" b="1" dirty="0">
              <a:solidFill>
                <a:srgbClr val="AB473A"/>
              </a:solidFill>
            </a:endParaRPr>
          </a:p>
        </p:txBody>
      </p:sp>
      <p:pic>
        <p:nvPicPr>
          <p:cNvPr id="56" name="Picture 4" descr="https://clipground.com/images/plow-clip-art-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24" y="1438252"/>
            <a:ext cx="473403" cy="47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421930" y="2508518"/>
            <a:ext cx="26690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E3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Предприятия здравоохранения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«Аптека №1»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21930" y="3009708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75,1 </a:t>
            </a:r>
            <a:r>
              <a:rPr lang="ru-RU" sz="1400" b="1" dirty="0" smtClean="0">
                <a:solidFill>
                  <a:srgbClr val="AB473A"/>
                </a:solidFill>
              </a:rPr>
              <a:t>млн руб.</a:t>
            </a:r>
            <a:endParaRPr lang="ru-RU" sz="1400" b="1" dirty="0">
              <a:solidFill>
                <a:srgbClr val="AB473A"/>
              </a:solidFill>
            </a:endParaRPr>
          </a:p>
        </p:txBody>
      </p:sp>
      <p:pic>
        <p:nvPicPr>
          <p:cNvPr id="65" name="Picture 10" descr="https://www.erfahrungen.com/_redesign/assets/icons/category/online-apotheke-vergleich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17" y="2609000"/>
            <a:ext cx="438237" cy="521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421930" y="4609956"/>
            <a:ext cx="28792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E3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Прочие предприятия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«Тверские объединенные системы»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«Кадастровый центр Твери»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Тверьритуалсервис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«Городской проект»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</a:t>
            </a:r>
            <a:r>
              <a:rPr lang="ru-RU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Тверьстройзаказчик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21930" y="5887908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64,7 </a:t>
            </a:r>
            <a:r>
              <a:rPr lang="ru-RU" sz="1400" b="1" dirty="0">
                <a:solidFill>
                  <a:srgbClr val="AB473A"/>
                </a:solidFill>
              </a:rPr>
              <a:t>млн руб</a:t>
            </a:r>
            <a:r>
              <a:rPr lang="ru-RU" sz="1400" b="1" dirty="0" smtClean="0">
                <a:solidFill>
                  <a:srgbClr val="AB473A"/>
                </a:solidFill>
              </a:rPr>
              <a:t>.</a:t>
            </a:r>
            <a:endParaRPr lang="ru-RU" sz="1400" b="1" dirty="0">
              <a:solidFill>
                <a:srgbClr val="AB473A"/>
              </a:solidFill>
            </a:endParaRPr>
          </a:p>
        </p:txBody>
      </p:sp>
      <p:pic>
        <p:nvPicPr>
          <p:cNvPr id="72" name="Picture 14" descr="http://cdn.onlinewebfonts.com/svg/img_260015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16" y="4684634"/>
            <a:ext cx="521438" cy="624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2421930" y="3559237"/>
            <a:ext cx="2228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E3E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Предприятия культуры</a:t>
            </a: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МУП «Дирекция парков»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21930" y="4089002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AB473A"/>
                </a:solidFill>
              </a:rPr>
              <a:t>35,6 </a:t>
            </a:r>
            <a:r>
              <a:rPr lang="ru-RU" sz="1400" b="1" dirty="0">
                <a:solidFill>
                  <a:srgbClr val="AB473A"/>
                </a:solidFill>
              </a:rPr>
              <a:t>млн руб</a:t>
            </a:r>
            <a:r>
              <a:rPr lang="ru-RU" sz="1400" b="1" dirty="0" smtClean="0">
                <a:solidFill>
                  <a:srgbClr val="AB473A"/>
                </a:solidFill>
              </a:rPr>
              <a:t>.</a:t>
            </a:r>
            <a:endParaRPr lang="ru-RU" sz="1400" b="1" dirty="0">
              <a:solidFill>
                <a:srgbClr val="AB473A"/>
              </a:solidFill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6467" y="3668574"/>
            <a:ext cx="644937" cy="53649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78388" y="3040441"/>
            <a:ext cx="966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A243D"/>
                </a:solidFill>
              </a:rPr>
              <a:t>796,3</a:t>
            </a:r>
          </a:p>
          <a:p>
            <a:pPr algn="ctr"/>
            <a:r>
              <a:rPr lang="ru-RU" sz="1600" b="1" dirty="0" smtClean="0">
                <a:solidFill>
                  <a:srgbClr val="7A243D"/>
                </a:solidFill>
              </a:rPr>
              <a:t>млн руб.</a:t>
            </a:r>
            <a:endParaRPr lang="ru-RU" sz="1600" b="1" dirty="0">
              <a:solidFill>
                <a:srgbClr val="7A243D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1018435" y="1548422"/>
            <a:ext cx="126532" cy="1265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312518" y="2806589"/>
            <a:ext cx="126532" cy="1265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301172" y="3825931"/>
            <a:ext cx="126532" cy="1265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984791" y="4933365"/>
            <a:ext cx="126532" cy="1265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1919360" cy="6883823"/>
          </a:xfrm>
          <a:custGeom>
            <a:avLst/>
            <a:gdLst>
              <a:gd name="connsiteX0" fmla="*/ 0 w 1919360"/>
              <a:gd name="connsiteY0" fmla="*/ 0 h 6883823"/>
              <a:gd name="connsiteX1" fmla="*/ 1919360 w 1919360"/>
              <a:gd name="connsiteY1" fmla="*/ 0 h 6883823"/>
              <a:gd name="connsiteX2" fmla="*/ 1623173 w 1919360"/>
              <a:gd name="connsiteY2" fmla="*/ 82528 h 6883823"/>
              <a:gd name="connsiteX3" fmla="*/ 1339358 w 1919360"/>
              <a:gd name="connsiteY3" fmla="*/ 227087 h 6883823"/>
              <a:gd name="connsiteX4" fmla="*/ 1120621 w 1919360"/>
              <a:gd name="connsiteY4" fmla="*/ 406408 h 6883823"/>
              <a:gd name="connsiteX5" fmla="*/ 364067 w 1919360"/>
              <a:gd name="connsiteY5" fmla="*/ 406408 h 6883823"/>
              <a:gd name="connsiteX6" fmla="*/ 364067 w 1919360"/>
              <a:gd name="connsiteY6" fmla="*/ 6477411 h 6883823"/>
              <a:gd name="connsiteX7" fmla="*/ 652501 w 1919360"/>
              <a:gd name="connsiteY7" fmla="*/ 6477411 h 6883823"/>
              <a:gd name="connsiteX8" fmla="*/ 656103 w 1919360"/>
              <a:gd name="connsiteY8" fmla="*/ 6481123 h 6883823"/>
              <a:gd name="connsiteX9" fmla="*/ 761221 w 1919360"/>
              <a:gd name="connsiteY9" fmla="*/ 6563542 h 6883823"/>
              <a:gd name="connsiteX10" fmla="*/ 1068159 w 1919360"/>
              <a:gd name="connsiteY10" fmla="*/ 6736230 h 6883823"/>
              <a:gd name="connsiteX11" fmla="*/ 1484419 w 1919360"/>
              <a:gd name="connsiteY11" fmla="*/ 6877519 h 6883823"/>
              <a:gd name="connsiteX12" fmla="*/ 1539909 w 1919360"/>
              <a:gd name="connsiteY12" fmla="*/ 6883823 h 6883823"/>
              <a:gd name="connsiteX13" fmla="*/ 0 w 1919360"/>
              <a:gd name="connsiteY13" fmla="*/ 6883823 h 6883823"/>
              <a:gd name="connsiteX14" fmla="*/ 0 w 1919360"/>
              <a:gd name="connsiteY14" fmla="*/ 6544732 h 6883823"/>
              <a:gd name="connsiteX15" fmla="*/ 0 w 1919360"/>
              <a:gd name="connsiteY15" fmla="*/ 6477411 h 6883823"/>
              <a:gd name="connsiteX16" fmla="*/ 0 w 1919360"/>
              <a:gd name="connsiteY16" fmla="*/ 406408 h 6883823"/>
              <a:gd name="connsiteX17" fmla="*/ 0 w 1919360"/>
              <a:gd name="connsiteY17" fmla="*/ 380815 h 688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9360" h="6883823">
                <a:moveTo>
                  <a:pt x="0" y="0"/>
                </a:moveTo>
                <a:lnTo>
                  <a:pt x="1919360" y="0"/>
                </a:lnTo>
                <a:lnTo>
                  <a:pt x="1623173" y="82528"/>
                </a:lnTo>
                <a:cubicBezTo>
                  <a:pt x="1521560" y="121774"/>
                  <a:pt x="1426956" y="169962"/>
                  <a:pt x="1339358" y="227087"/>
                </a:cubicBezTo>
                <a:lnTo>
                  <a:pt x="1120621" y="406408"/>
                </a:lnTo>
                <a:lnTo>
                  <a:pt x="364067" y="406408"/>
                </a:lnTo>
                <a:lnTo>
                  <a:pt x="364067" y="6477411"/>
                </a:lnTo>
                <a:lnTo>
                  <a:pt x="652501" y="6477411"/>
                </a:lnTo>
                <a:lnTo>
                  <a:pt x="656103" y="6481123"/>
                </a:lnTo>
                <a:cubicBezTo>
                  <a:pt x="684837" y="6506416"/>
                  <a:pt x="719875" y="6533892"/>
                  <a:pt x="761221" y="6563542"/>
                </a:cubicBezTo>
                <a:cubicBezTo>
                  <a:pt x="843913" y="6622851"/>
                  <a:pt x="946227" y="6680415"/>
                  <a:pt x="1068159" y="6736230"/>
                </a:cubicBezTo>
                <a:cubicBezTo>
                  <a:pt x="1190094" y="6792049"/>
                  <a:pt x="1328848" y="6839146"/>
                  <a:pt x="1484419" y="6877519"/>
                </a:cubicBezTo>
                <a:lnTo>
                  <a:pt x="1539909" y="6883823"/>
                </a:lnTo>
                <a:lnTo>
                  <a:pt x="0" y="6883823"/>
                </a:lnTo>
                <a:lnTo>
                  <a:pt x="0" y="6544732"/>
                </a:lnTo>
                <a:lnTo>
                  <a:pt x="0" y="6477411"/>
                </a:lnTo>
                <a:lnTo>
                  <a:pt x="0" y="406408"/>
                </a:lnTo>
                <a:lnTo>
                  <a:pt x="0" y="380815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9" name="TextBox 8"/>
          <p:cNvSpPr txBox="1"/>
          <p:nvPr/>
        </p:nvSpPr>
        <p:spPr>
          <a:xfrm>
            <a:off x="503272" y="857101"/>
            <a:ext cx="2699546" cy="5169619"/>
          </a:xfrm>
          <a:custGeom>
            <a:avLst/>
            <a:gdLst>
              <a:gd name="connsiteX0" fmla="*/ 107652 w 797275"/>
              <a:gd name="connsiteY0" fmla="*/ 0 h 1226755"/>
              <a:gd name="connsiteX1" fmla="*/ 81231 w 797275"/>
              <a:gd name="connsiteY1" fmla="*/ 81053 h 1226755"/>
              <a:gd name="connsiteX2" fmla="*/ 72073 w 797275"/>
              <a:gd name="connsiteY2" fmla="*/ 176205 h 1226755"/>
              <a:gd name="connsiteX3" fmla="*/ 103738 w 797275"/>
              <a:gd name="connsiteY3" fmla="*/ 344467 h 1226755"/>
              <a:gd name="connsiteX4" fmla="*/ 186317 w 797275"/>
              <a:gd name="connsiteY4" fmla="*/ 466783 h 1226755"/>
              <a:gd name="connsiteX5" fmla="*/ 301803 w 797275"/>
              <a:gd name="connsiteY5" fmla="*/ 557433 h 1226755"/>
              <a:gd name="connsiteX6" fmla="*/ 434674 w 797275"/>
              <a:gd name="connsiteY6" fmla="*/ 627594 h 1226755"/>
              <a:gd name="connsiteX7" fmla="*/ 568166 w 797275"/>
              <a:gd name="connsiteY7" fmla="*/ 689683 h 1226755"/>
              <a:gd name="connsiteX8" fmla="*/ 684273 w 797275"/>
              <a:gd name="connsiteY8" fmla="*/ 756739 h 1226755"/>
              <a:gd name="connsiteX9" fmla="*/ 766231 w 797275"/>
              <a:gd name="connsiteY9" fmla="*/ 841802 h 1226755"/>
              <a:gd name="connsiteX10" fmla="*/ 797275 w 797275"/>
              <a:gd name="connsiteY10" fmla="*/ 958529 h 1226755"/>
              <a:gd name="connsiteX11" fmla="*/ 774923 w 797275"/>
              <a:gd name="connsiteY11" fmla="*/ 1071532 h 1226755"/>
              <a:gd name="connsiteX12" fmla="*/ 710971 w 797275"/>
              <a:gd name="connsiteY12" fmla="*/ 1155352 h 1226755"/>
              <a:gd name="connsiteX13" fmla="*/ 611628 w 797275"/>
              <a:gd name="connsiteY13" fmla="*/ 1208128 h 1226755"/>
              <a:gd name="connsiteX14" fmla="*/ 484345 w 797275"/>
              <a:gd name="connsiteY14" fmla="*/ 1226755 h 1226755"/>
              <a:gd name="connsiteX15" fmla="*/ 322293 w 797275"/>
              <a:gd name="connsiteY15" fmla="*/ 1205023 h 1226755"/>
              <a:gd name="connsiteX16" fmla="*/ 202460 w 797275"/>
              <a:gd name="connsiteY16" fmla="*/ 1158457 h 1226755"/>
              <a:gd name="connsiteX17" fmla="*/ 121123 w 797275"/>
              <a:gd name="connsiteY17" fmla="*/ 1112511 h 1226755"/>
              <a:gd name="connsiteX18" fmla="*/ 72073 w 797275"/>
              <a:gd name="connsiteY18" fmla="*/ 1091400 h 1226755"/>
              <a:gd name="connsiteX19" fmla="*/ 54688 w 797275"/>
              <a:gd name="connsiteY19" fmla="*/ 1095746 h 1226755"/>
              <a:gd name="connsiteX20" fmla="*/ 42270 w 797275"/>
              <a:gd name="connsiteY20" fmla="*/ 1111269 h 1226755"/>
              <a:gd name="connsiteX21" fmla="*/ 34819 w 797275"/>
              <a:gd name="connsiteY21" fmla="*/ 1140451 h 1226755"/>
              <a:gd name="connsiteX22" fmla="*/ 32336 w 797275"/>
              <a:gd name="connsiteY22" fmla="*/ 1185776 h 1226755"/>
              <a:gd name="connsiteX23" fmla="*/ 33493 w 797275"/>
              <a:gd name="connsiteY23" fmla="*/ 1209234 h 1226755"/>
              <a:gd name="connsiteX24" fmla="*/ 24641 w 797275"/>
              <a:gd name="connsiteY24" fmla="*/ 1201903 h 1226755"/>
              <a:gd name="connsiteX25" fmla="*/ 6023 w 797275"/>
              <a:gd name="connsiteY25" fmla="*/ 1168501 h 1226755"/>
              <a:gd name="connsiteX26" fmla="*/ 0 w 797275"/>
              <a:gd name="connsiteY26" fmla="*/ 1114291 h 1226755"/>
              <a:gd name="connsiteX27" fmla="*/ 2189 w 797275"/>
              <a:gd name="connsiteY27" fmla="*/ 1074317 h 1226755"/>
              <a:gd name="connsiteX28" fmla="*/ 8761 w 797275"/>
              <a:gd name="connsiteY28" fmla="*/ 1048581 h 1226755"/>
              <a:gd name="connsiteX29" fmla="*/ 19712 w 797275"/>
              <a:gd name="connsiteY29" fmla="*/ 1034891 h 1226755"/>
              <a:gd name="connsiteX30" fmla="*/ 35045 w 797275"/>
              <a:gd name="connsiteY30" fmla="*/ 1031058 h 1226755"/>
              <a:gd name="connsiteX31" fmla="*/ 78303 w 797275"/>
              <a:gd name="connsiteY31" fmla="*/ 1049676 h 1226755"/>
              <a:gd name="connsiteX32" fmla="*/ 150036 w 797275"/>
              <a:gd name="connsiteY32" fmla="*/ 1090197 h 1226755"/>
              <a:gd name="connsiteX33" fmla="*/ 255719 w 797275"/>
              <a:gd name="connsiteY33" fmla="*/ 1131265 h 1226755"/>
              <a:gd name="connsiteX34" fmla="*/ 398637 w 797275"/>
              <a:gd name="connsiteY34" fmla="*/ 1150431 h 1226755"/>
              <a:gd name="connsiteX35" fmla="*/ 510891 w 797275"/>
              <a:gd name="connsiteY35" fmla="*/ 1134003 h 1226755"/>
              <a:gd name="connsiteX36" fmla="*/ 598504 w 797275"/>
              <a:gd name="connsiteY36" fmla="*/ 1087459 h 1226755"/>
              <a:gd name="connsiteX37" fmla="*/ 654904 w 797275"/>
              <a:gd name="connsiteY37" fmla="*/ 1013536 h 1226755"/>
              <a:gd name="connsiteX38" fmla="*/ 674617 w 797275"/>
              <a:gd name="connsiteY38" fmla="*/ 913876 h 1226755"/>
              <a:gd name="connsiteX39" fmla="*/ 647239 w 797275"/>
              <a:gd name="connsiteY39" fmla="*/ 810932 h 1226755"/>
              <a:gd name="connsiteX40" fmla="*/ 574958 w 797275"/>
              <a:gd name="connsiteY40" fmla="*/ 735913 h 1226755"/>
              <a:gd name="connsiteX41" fmla="*/ 472561 w 797275"/>
              <a:gd name="connsiteY41" fmla="*/ 676775 h 1226755"/>
              <a:gd name="connsiteX42" fmla="*/ 354831 w 797275"/>
              <a:gd name="connsiteY42" fmla="*/ 622017 h 1226755"/>
              <a:gd name="connsiteX43" fmla="*/ 237649 w 797275"/>
              <a:gd name="connsiteY43" fmla="*/ 560140 h 1226755"/>
              <a:gd name="connsiteX44" fmla="*/ 135799 w 797275"/>
              <a:gd name="connsiteY44" fmla="*/ 480194 h 1226755"/>
              <a:gd name="connsiteX45" fmla="*/ 62971 w 797275"/>
              <a:gd name="connsiteY45" fmla="*/ 372321 h 1226755"/>
              <a:gd name="connsiteX46" fmla="*/ 35045 w 797275"/>
              <a:gd name="connsiteY46" fmla="*/ 223927 h 1226755"/>
              <a:gd name="connsiteX47" fmla="*/ 67352 w 797275"/>
              <a:gd name="connsiteY47" fmla="*/ 65676 h 1226755"/>
              <a:gd name="connsiteX48" fmla="*/ 105956 w 797275"/>
              <a:gd name="connsiteY48" fmla="*/ 1746 h 1226755"/>
              <a:gd name="connsiteX49" fmla="*/ 107652 w 797275"/>
              <a:gd name="connsiteY49" fmla="*/ 0 h 12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97275" h="1226755">
                <a:moveTo>
                  <a:pt x="107652" y="0"/>
                </a:moveTo>
                <a:lnTo>
                  <a:pt x="81231" y="81053"/>
                </a:lnTo>
                <a:cubicBezTo>
                  <a:pt x="75126" y="110960"/>
                  <a:pt x="72073" y="142677"/>
                  <a:pt x="72073" y="176205"/>
                </a:cubicBezTo>
                <a:cubicBezTo>
                  <a:pt x="72073" y="241606"/>
                  <a:pt x="82628" y="297693"/>
                  <a:pt x="103738" y="344467"/>
                </a:cubicBezTo>
                <a:cubicBezTo>
                  <a:pt x="124849" y="391241"/>
                  <a:pt x="152375" y="432013"/>
                  <a:pt x="186317" y="466783"/>
                </a:cubicBezTo>
                <a:cubicBezTo>
                  <a:pt x="220259" y="501553"/>
                  <a:pt x="258755" y="531769"/>
                  <a:pt x="301803" y="557433"/>
                </a:cubicBezTo>
                <a:cubicBezTo>
                  <a:pt x="344852" y="583096"/>
                  <a:pt x="389142" y="606483"/>
                  <a:pt x="434674" y="627594"/>
                </a:cubicBezTo>
                <a:cubicBezTo>
                  <a:pt x="480206" y="648704"/>
                  <a:pt x="524703" y="669400"/>
                  <a:pt x="568166" y="689683"/>
                </a:cubicBezTo>
                <a:cubicBezTo>
                  <a:pt x="611628" y="709965"/>
                  <a:pt x="650331" y="732318"/>
                  <a:pt x="684273" y="756739"/>
                </a:cubicBezTo>
                <a:cubicBezTo>
                  <a:pt x="718215" y="781161"/>
                  <a:pt x="745534" y="809515"/>
                  <a:pt x="766231" y="841802"/>
                </a:cubicBezTo>
                <a:cubicBezTo>
                  <a:pt x="786927" y="874088"/>
                  <a:pt x="797275" y="912997"/>
                  <a:pt x="797275" y="958529"/>
                </a:cubicBezTo>
                <a:cubicBezTo>
                  <a:pt x="797275" y="1000750"/>
                  <a:pt x="789825" y="1038417"/>
                  <a:pt x="774923" y="1071532"/>
                </a:cubicBezTo>
                <a:cubicBezTo>
                  <a:pt x="760022" y="1104646"/>
                  <a:pt x="738704" y="1132586"/>
                  <a:pt x="710971" y="1155352"/>
                </a:cubicBezTo>
                <a:cubicBezTo>
                  <a:pt x="683238" y="1178118"/>
                  <a:pt x="650124" y="1195710"/>
                  <a:pt x="611628" y="1208128"/>
                </a:cubicBezTo>
                <a:cubicBezTo>
                  <a:pt x="573133" y="1220546"/>
                  <a:pt x="530705" y="1226755"/>
                  <a:pt x="484345" y="1226755"/>
                </a:cubicBezTo>
                <a:cubicBezTo>
                  <a:pt x="423084" y="1226755"/>
                  <a:pt x="369066" y="1219511"/>
                  <a:pt x="322293" y="1205023"/>
                </a:cubicBezTo>
                <a:cubicBezTo>
                  <a:pt x="275519" y="1190536"/>
                  <a:pt x="235575" y="1175014"/>
                  <a:pt x="202460" y="1158457"/>
                </a:cubicBezTo>
                <a:cubicBezTo>
                  <a:pt x="169346" y="1141899"/>
                  <a:pt x="142234" y="1126584"/>
                  <a:pt x="121123" y="1112511"/>
                </a:cubicBezTo>
                <a:cubicBezTo>
                  <a:pt x="100013" y="1098437"/>
                  <a:pt x="83663" y="1091400"/>
                  <a:pt x="72073" y="1091400"/>
                </a:cubicBezTo>
                <a:cubicBezTo>
                  <a:pt x="65450" y="1091400"/>
                  <a:pt x="59655" y="1092849"/>
                  <a:pt x="54688" y="1095746"/>
                </a:cubicBezTo>
                <a:cubicBezTo>
                  <a:pt x="49721" y="1098644"/>
                  <a:pt x="45582" y="1103818"/>
                  <a:pt x="42270" y="1111269"/>
                </a:cubicBezTo>
                <a:cubicBezTo>
                  <a:pt x="38959" y="1118719"/>
                  <a:pt x="36475" y="1128447"/>
                  <a:pt x="34819" y="1140451"/>
                </a:cubicBezTo>
                <a:cubicBezTo>
                  <a:pt x="33164" y="1152455"/>
                  <a:pt x="32336" y="1167563"/>
                  <a:pt x="32336" y="1185776"/>
                </a:cubicBezTo>
                <a:lnTo>
                  <a:pt x="33493" y="1209234"/>
                </a:lnTo>
                <a:lnTo>
                  <a:pt x="24641" y="1201903"/>
                </a:lnTo>
                <a:cubicBezTo>
                  <a:pt x="16245" y="1193142"/>
                  <a:pt x="10039" y="1182008"/>
                  <a:pt x="6023" y="1168501"/>
                </a:cubicBezTo>
                <a:cubicBezTo>
                  <a:pt x="2007" y="1154994"/>
                  <a:pt x="0" y="1136923"/>
                  <a:pt x="0" y="1114291"/>
                </a:cubicBezTo>
                <a:cubicBezTo>
                  <a:pt x="0" y="1098228"/>
                  <a:pt x="730" y="1084904"/>
                  <a:pt x="2189" y="1074317"/>
                </a:cubicBezTo>
                <a:cubicBezTo>
                  <a:pt x="3650" y="1063731"/>
                  <a:pt x="5841" y="1055151"/>
                  <a:pt x="8761" y="1048581"/>
                </a:cubicBezTo>
                <a:cubicBezTo>
                  <a:pt x="11682" y="1042010"/>
                  <a:pt x="15332" y="1037447"/>
                  <a:pt x="19712" y="1034891"/>
                </a:cubicBezTo>
                <a:cubicBezTo>
                  <a:pt x="24093" y="1032336"/>
                  <a:pt x="29204" y="1031058"/>
                  <a:pt x="35045" y="1031058"/>
                </a:cubicBezTo>
                <a:cubicBezTo>
                  <a:pt x="45266" y="1031058"/>
                  <a:pt x="59686" y="1037264"/>
                  <a:pt x="78303" y="1049676"/>
                </a:cubicBezTo>
                <a:cubicBezTo>
                  <a:pt x="96921" y="1062088"/>
                  <a:pt x="120832" y="1075594"/>
                  <a:pt x="150036" y="1090197"/>
                </a:cubicBezTo>
                <a:cubicBezTo>
                  <a:pt x="179241" y="1104799"/>
                  <a:pt x="214468" y="1118489"/>
                  <a:pt x="255719" y="1131265"/>
                </a:cubicBezTo>
                <a:cubicBezTo>
                  <a:pt x="296970" y="1144042"/>
                  <a:pt x="344609" y="1150431"/>
                  <a:pt x="398637" y="1150431"/>
                </a:cubicBezTo>
                <a:cubicBezTo>
                  <a:pt x="439523" y="1150431"/>
                  <a:pt x="476941" y="1144955"/>
                  <a:pt x="510891" y="1134003"/>
                </a:cubicBezTo>
                <a:cubicBezTo>
                  <a:pt x="544841" y="1123052"/>
                  <a:pt x="574045" y="1107537"/>
                  <a:pt x="598504" y="1087459"/>
                </a:cubicBezTo>
                <a:cubicBezTo>
                  <a:pt x="622962" y="1067381"/>
                  <a:pt x="641763" y="1042740"/>
                  <a:pt x="654904" y="1013536"/>
                </a:cubicBezTo>
                <a:cubicBezTo>
                  <a:pt x="668047" y="984331"/>
                  <a:pt x="674617" y="951112"/>
                  <a:pt x="674617" y="913876"/>
                </a:cubicBezTo>
                <a:cubicBezTo>
                  <a:pt x="674617" y="873720"/>
                  <a:pt x="665491" y="839406"/>
                  <a:pt x="647239" y="810932"/>
                </a:cubicBezTo>
                <a:cubicBezTo>
                  <a:pt x="628986" y="782457"/>
                  <a:pt x="604892" y="757451"/>
                  <a:pt x="574958" y="735913"/>
                </a:cubicBezTo>
                <a:cubicBezTo>
                  <a:pt x="545024" y="714375"/>
                  <a:pt x="510891" y="694662"/>
                  <a:pt x="472561" y="676775"/>
                </a:cubicBezTo>
                <a:cubicBezTo>
                  <a:pt x="434230" y="658887"/>
                  <a:pt x="394987" y="640634"/>
                  <a:pt x="354831" y="622017"/>
                </a:cubicBezTo>
                <a:cubicBezTo>
                  <a:pt x="314675" y="603399"/>
                  <a:pt x="275615" y="582773"/>
                  <a:pt x="237649" y="560140"/>
                </a:cubicBezTo>
                <a:cubicBezTo>
                  <a:pt x="199684" y="537507"/>
                  <a:pt x="165733" y="510858"/>
                  <a:pt x="135799" y="480194"/>
                </a:cubicBezTo>
                <a:cubicBezTo>
                  <a:pt x="105865" y="449530"/>
                  <a:pt x="81589" y="413572"/>
                  <a:pt x="62971" y="372321"/>
                </a:cubicBezTo>
                <a:cubicBezTo>
                  <a:pt x="44353" y="331070"/>
                  <a:pt x="35045" y="281605"/>
                  <a:pt x="35045" y="223927"/>
                </a:cubicBezTo>
                <a:cubicBezTo>
                  <a:pt x="35045" y="164788"/>
                  <a:pt x="45814" y="112038"/>
                  <a:pt x="67352" y="65676"/>
                </a:cubicBezTo>
                <a:cubicBezTo>
                  <a:pt x="78121" y="42495"/>
                  <a:pt x="90989" y="21185"/>
                  <a:pt x="105956" y="1746"/>
                </a:cubicBezTo>
                <a:lnTo>
                  <a:pt x="107652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0" dirty="0"/>
          </a:p>
        </p:txBody>
      </p:sp>
      <p:sp>
        <p:nvSpPr>
          <p:cNvPr id="5" name="TextBox 4"/>
          <p:cNvSpPr txBox="1"/>
          <p:nvPr/>
        </p:nvSpPr>
        <p:spPr>
          <a:xfrm>
            <a:off x="3533775" y="2828835"/>
            <a:ext cx="528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srgbClr val="003E53"/>
                </a:solidFill>
              </a:defRPr>
            </a:lvl1pPr>
          </a:lstStyle>
          <a:p>
            <a:r>
              <a:rPr lang="ru-RU" dirty="0"/>
              <a:t>Реализация национальных проектов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49720" y="1536686"/>
            <a:ext cx="657225" cy="472673"/>
          </a:xfrm>
          <a:prstGeom prst="rect">
            <a:avLst/>
          </a:prstGeom>
          <a:solidFill>
            <a:srgbClr val="F9E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49720" y="2254075"/>
            <a:ext cx="657225" cy="472673"/>
          </a:xfrm>
          <a:prstGeom prst="rect">
            <a:avLst/>
          </a:prstGeom>
          <a:solidFill>
            <a:srgbClr val="F2D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035433" y="2971464"/>
            <a:ext cx="657225" cy="472673"/>
          </a:xfrm>
          <a:prstGeom prst="rect">
            <a:avLst/>
          </a:prstGeom>
          <a:solidFill>
            <a:srgbClr val="DF9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035433" y="3726662"/>
            <a:ext cx="657225" cy="472673"/>
          </a:xfrm>
          <a:prstGeom prst="rect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035433" y="4388310"/>
            <a:ext cx="657225" cy="472673"/>
          </a:xfrm>
          <a:prstGeom prst="rect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049721" y="5049958"/>
            <a:ext cx="657225" cy="472673"/>
          </a:xfrm>
          <a:prstGeom prst="rect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59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1318627" y="56775"/>
            <a:ext cx="6506746" cy="493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23586A"/>
                </a:solidFill>
              </a:rPr>
              <a:t>Участие города Твери в национальных проектах в 2022 году</a:t>
            </a:r>
          </a:p>
        </p:txBody>
      </p:sp>
      <p:grpSp>
        <p:nvGrpSpPr>
          <p:cNvPr id="3" name="Группа 48"/>
          <p:cNvGrpSpPr/>
          <p:nvPr/>
        </p:nvGrpSpPr>
        <p:grpSpPr>
          <a:xfrm>
            <a:off x="2958301" y="793284"/>
            <a:ext cx="3233316" cy="5364221"/>
            <a:chOff x="2958301" y="793284"/>
            <a:chExt cx="3233316" cy="5364221"/>
          </a:xfrm>
        </p:grpSpPr>
        <p:sp>
          <p:nvSpPr>
            <p:cNvPr id="97" name="Полилиния 96"/>
            <p:cNvSpPr/>
            <p:nvPr/>
          </p:nvSpPr>
          <p:spPr>
            <a:xfrm>
              <a:off x="2958870" y="3856318"/>
              <a:ext cx="1545394" cy="2301187"/>
            </a:xfrm>
            <a:custGeom>
              <a:avLst/>
              <a:gdLst>
                <a:gd name="connsiteX0" fmla="*/ 2032001 w 2032001"/>
                <a:gd name="connsiteY0" fmla="*/ 1016000 h 3025776"/>
                <a:gd name="connsiteX1" fmla="*/ 2032001 w 2032001"/>
                <a:gd name="connsiteY1" fmla="*/ 1016001 h 3025776"/>
                <a:gd name="connsiteX2" fmla="*/ 2032000 w 2032001"/>
                <a:gd name="connsiteY2" fmla="*/ 1016022 h 3025776"/>
                <a:gd name="connsiteX3" fmla="*/ 2032000 w 2032001"/>
                <a:gd name="connsiteY3" fmla="*/ 3025776 h 3025776"/>
                <a:gd name="connsiteX4" fmla="*/ 2030842 w 2032001"/>
                <a:gd name="connsiteY4" fmla="*/ 3025058 h 3025776"/>
                <a:gd name="connsiteX5" fmla="*/ 2026755 w 2032001"/>
                <a:gd name="connsiteY5" fmla="*/ 2944120 h 3025776"/>
                <a:gd name="connsiteX6" fmla="*/ 1119880 w 2032001"/>
                <a:gd name="connsiteY6" fmla="*/ 2037245 h 3025776"/>
                <a:gd name="connsiteX7" fmla="*/ 1016010 w 2032001"/>
                <a:gd name="connsiteY7" fmla="*/ 2032001 h 3025776"/>
                <a:gd name="connsiteX8" fmla="*/ 1016011 w 2032001"/>
                <a:gd name="connsiteY8" fmla="*/ 2032001 h 3025776"/>
                <a:gd name="connsiteX9" fmla="*/ 1016001 w 2032001"/>
                <a:gd name="connsiteY9" fmla="*/ 2032000 h 3025776"/>
                <a:gd name="connsiteX10" fmla="*/ 1015991 w 2032001"/>
                <a:gd name="connsiteY10" fmla="*/ 2032001 h 3025776"/>
                <a:gd name="connsiteX11" fmla="*/ 912121 w 2032001"/>
                <a:gd name="connsiteY11" fmla="*/ 2026756 h 3025776"/>
                <a:gd name="connsiteX12" fmla="*/ 620528 w 2032001"/>
                <a:gd name="connsiteY12" fmla="*/ 1952159 h 3025776"/>
                <a:gd name="connsiteX13" fmla="*/ 565456 w 2032001"/>
                <a:gd name="connsiteY13" fmla="*/ 1925629 h 3025776"/>
                <a:gd name="connsiteX14" fmla="*/ 1016000 w 2032001"/>
                <a:gd name="connsiteY14" fmla="*/ 0 h 3025776"/>
                <a:gd name="connsiteX15" fmla="*/ 2026755 w 2032001"/>
                <a:gd name="connsiteY15" fmla="*/ 912120 h 3025776"/>
                <a:gd name="connsiteX16" fmla="*/ 2032000 w 2032001"/>
                <a:gd name="connsiteY16" fmla="*/ 1015999 h 3025776"/>
                <a:gd name="connsiteX17" fmla="*/ 565455 w 2032001"/>
                <a:gd name="connsiteY17" fmla="*/ 1925628 h 3025776"/>
                <a:gd name="connsiteX18" fmla="*/ 531714 w 2032001"/>
                <a:gd name="connsiteY18" fmla="*/ 1909374 h 3025776"/>
                <a:gd name="connsiteX19" fmla="*/ 0 w 2032001"/>
                <a:gd name="connsiteY19" fmla="*/ 1016000 h 3025776"/>
                <a:gd name="connsiteX20" fmla="*/ 1016000 w 2032001"/>
                <a:gd name="connsiteY20" fmla="*/ 0 h 302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1" h="3025776">
                  <a:moveTo>
                    <a:pt x="2032001" y="1016000"/>
                  </a:moveTo>
                  <a:lnTo>
                    <a:pt x="2032001" y="1016001"/>
                  </a:lnTo>
                  <a:lnTo>
                    <a:pt x="2032000" y="1016022"/>
                  </a:lnTo>
                  <a:lnTo>
                    <a:pt x="2032000" y="3025776"/>
                  </a:lnTo>
                  <a:lnTo>
                    <a:pt x="2030842" y="3025058"/>
                  </a:lnTo>
                  <a:lnTo>
                    <a:pt x="2026755" y="2944120"/>
                  </a:lnTo>
                  <a:cubicBezTo>
                    <a:pt x="1978194" y="2465951"/>
                    <a:pt x="1598049" y="2085807"/>
                    <a:pt x="1119880" y="2037245"/>
                  </a:cubicBezTo>
                  <a:lnTo>
                    <a:pt x="1016010" y="2032001"/>
                  </a:lnTo>
                  <a:lnTo>
                    <a:pt x="1016011" y="2032001"/>
                  </a:lnTo>
                  <a:lnTo>
                    <a:pt x="1016001" y="2032000"/>
                  </a:lnTo>
                  <a:lnTo>
                    <a:pt x="1015991" y="2032001"/>
                  </a:lnTo>
                  <a:lnTo>
                    <a:pt x="912121" y="2026756"/>
                  </a:lnTo>
                  <a:cubicBezTo>
                    <a:pt x="809656" y="2016349"/>
                    <a:pt x="711693" y="1990718"/>
                    <a:pt x="620528" y="1952159"/>
                  </a:cubicBezTo>
                  <a:lnTo>
                    <a:pt x="565456" y="1925629"/>
                  </a:lnTo>
                  <a:close/>
                  <a:moveTo>
                    <a:pt x="1016000" y="0"/>
                  </a:moveTo>
                  <a:cubicBezTo>
                    <a:pt x="1542051" y="0"/>
                    <a:pt x="1974725" y="399796"/>
                    <a:pt x="2026755" y="912120"/>
                  </a:cubicBezTo>
                  <a:lnTo>
                    <a:pt x="2032000" y="1015999"/>
                  </a:lnTo>
                  <a:lnTo>
                    <a:pt x="565455" y="1925628"/>
                  </a:lnTo>
                  <a:lnTo>
                    <a:pt x="531714" y="1909374"/>
                  </a:lnTo>
                  <a:cubicBezTo>
                    <a:pt x="215002" y="1737325"/>
                    <a:pt x="0" y="140177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  <a:solidFill>
              <a:srgbClr val="7A2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3067530" y="3964979"/>
              <a:ext cx="1328072" cy="132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44000">
                  <a:srgbClr val="ECECEC"/>
                </a:gs>
                <a:gs pos="77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3782757" y="793284"/>
              <a:ext cx="1567470" cy="2114553"/>
            </a:xfrm>
            <a:custGeom>
              <a:avLst/>
              <a:gdLst>
                <a:gd name="connsiteX0" fmla="*/ 1128298 w 1567470"/>
                <a:gd name="connsiteY0" fmla="*/ 1484443 h 2114553"/>
                <a:gd name="connsiteX1" fmla="*/ 1021485 w 1567470"/>
                <a:gd name="connsiteY1" fmla="*/ 1572572 h 2114553"/>
                <a:gd name="connsiteX2" fmla="*/ 795981 w 1567470"/>
                <a:gd name="connsiteY2" fmla="*/ 2046624 h 2114553"/>
                <a:gd name="connsiteX3" fmla="*/ 792550 w 1567470"/>
                <a:gd name="connsiteY3" fmla="*/ 2114553 h 2114553"/>
                <a:gd name="connsiteX4" fmla="*/ 790208 w 1567470"/>
                <a:gd name="connsiteY4" fmla="*/ 2114553 h 2114553"/>
                <a:gd name="connsiteX5" fmla="*/ 787310 w 1567470"/>
                <a:gd name="connsiteY5" fmla="*/ 2057153 h 2114553"/>
                <a:gd name="connsiteX6" fmla="*/ 561805 w 1567470"/>
                <a:gd name="connsiteY6" fmla="*/ 1583101 h 2114553"/>
                <a:gd name="connsiteX7" fmla="*/ 448108 w 1567470"/>
                <a:gd name="connsiteY7" fmla="*/ 1489292 h 2114553"/>
                <a:gd name="connsiteX8" fmla="*/ 478671 w 1567470"/>
                <a:gd name="connsiteY8" fmla="*/ 1505881 h 2114553"/>
                <a:gd name="connsiteX9" fmla="*/ 783736 w 1567470"/>
                <a:gd name="connsiteY9" fmla="*/ 1567471 h 2114553"/>
                <a:gd name="connsiteX10" fmla="*/ 1088801 w 1567470"/>
                <a:gd name="connsiteY10" fmla="*/ 1505881 h 2114553"/>
                <a:gd name="connsiteX11" fmla="*/ 343249 w 1567470"/>
                <a:gd name="connsiteY11" fmla="*/ 1431729 h 2114553"/>
                <a:gd name="connsiteX12" fmla="*/ 445815 w 1567470"/>
                <a:gd name="connsiteY12" fmla="*/ 1487400 h 2114553"/>
                <a:gd name="connsiteX13" fmla="*/ 448108 w 1567470"/>
                <a:gd name="connsiteY13" fmla="*/ 1489292 h 2114553"/>
                <a:gd name="connsiteX14" fmla="*/ 345542 w 1567470"/>
                <a:gd name="connsiteY14" fmla="*/ 1433621 h 2114553"/>
                <a:gd name="connsiteX15" fmla="*/ 1231107 w 1567470"/>
                <a:gd name="connsiteY15" fmla="*/ 1426048 h 2114553"/>
                <a:gd name="connsiteX16" fmla="*/ 1221930 w 1567470"/>
                <a:gd name="connsiteY16" fmla="*/ 1433620 h 2114553"/>
                <a:gd name="connsiteX17" fmla="*/ 1128298 w 1567470"/>
                <a:gd name="connsiteY17" fmla="*/ 1484442 h 2114553"/>
                <a:gd name="connsiteX18" fmla="*/ 1137475 w 1567470"/>
                <a:gd name="connsiteY18" fmla="*/ 1476870 h 2114553"/>
                <a:gd name="connsiteX19" fmla="*/ 783735 w 1567470"/>
                <a:gd name="connsiteY19" fmla="*/ 0 h 2114553"/>
                <a:gd name="connsiteX20" fmla="*/ 1567470 w 1567470"/>
                <a:gd name="connsiteY20" fmla="*/ 783735 h 2114553"/>
                <a:gd name="connsiteX21" fmla="*/ 1551547 w 1567470"/>
                <a:gd name="connsiteY21" fmla="*/ 941685 h 2114553"/>
                <a:gd name="connsiteX22" fmla="*/ 1548785 w 1567470"/>
                <a:gd name="connsiteY22" fmla="*/ 950582 h 2114553"/>
                <a:gd name="connsiteX23" fmla="*/ 1505880 w 1567470"/>
                <a:gd name="connsiteY23" fmla="*/ 1088800 h 2114553"/>
                <a:gd name="connsiteX24" fmla="*/ 1337919 w 1567470"/>
                <a:gd name="connsiteY24" fmla="*/ 1337919 h 2114553"/>
                <a:gd name="connsiteX25" fmla="*/ 1231106 w 1567470"/>
                <a:gd name="connsiteY25" fmla="*/ 1426048 h 2114553"/>
                <a:gd name="connsiteX26" fmla="*/ 1137474 w 1567470"/>
                <a:gd name="connsiteY26" fmla="*/ 1476870 h 2114553"/>
                <a:gd name="connsiteX27" fmla="*/ 1128297 w 1567470"/>
                <a:gd name="connsiteY27" fmla="*/ 1484442 h 2114553"/>
                <a:gd name="connsiteX28" fmla="*/ 1088800 w 1567470"/>
                <a:gd name="connsiteY28" fmla="*/ 1505880 h 2114553"/>
                <a:gd name="connsiteX29" fmla="*/ 783735 w 1567470"/>
                <a:gd name="connsiteY29" fmla="*/ 1567470 h 2114553"/>
                <a:gd name="connsiteX30" fmla="*/ 478670 w 1567470"/>
                <a:gd name="connsiteY30" fmla="*/ 1505880 h 2114553"/>
                <a:gd name="connsiteX31" fmla="*/ 448107 w 1567470"/>
                <a:gd name="connsiteY31" fmla="*/ 1489291 h 2114553"/>
                <a:gd name="connsiteX32" fmla="*/ 445814 w 1567470"/>
                <a:gd name="connsiteY32" fmla="*/ 1487399 h 2114553"/>
                <a:gd name="connsiteX33" fmla="*/ 343248 w 1567470"/>
                <a:gd name="connsiteY33" fmla="*/ 1431728 h 2114553"/>
                <a:gd name="connsiteX34" fmla="*/ 229551 w 1567470"/>
                <a:gd name="connsiteY34" fmla="*/ 1337919 h 2114553"/>
                <a:gd name="connsiteX35" fmla="*/ 61590 w 1567470"/>
                <a:gd name="connsiteY35" fmla="*/ 1088800 h 2114553"/>
                <a:gd name="connsiteX36" fmla="*/ 18685 w 1567470"/>
                <a:gd name="connsiteY36" fmla="*/ 950582 h 2114553"/>
                <a:gd name="connsiteX37" fmla="*/ 15923 w 1567470"/>
                <a:gd name="connsiteY37" fmla="*/ 941685 h 2114553"/>
                <a:gd name="connsiteX38" fmla="*/ 0 w 1567470"/>
                <a:gd name="connsiteY38" fmla="*/ 783735 h 2114553"/>
                <a:gd name="connsiteX39" fmla="*/ 783735 w 1567470"/>
                <a:gd name="connsiteY39" fmla="*/ 0 h 2114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67470" h="2114553">
                  <a:moveTo>
                    <a:pt x="1128298" y="1484443"/>
                  </a:moveTo>
                  <a:lnTo>
                    <a:pt x="1021485" y="1572572"/>
                  </a:lnTo>
                  <a:cubicBezTo>
                    <a:pt x="897386" y="1696672"/>
                    <a:pt x="814710" y="1862196"/>
                    <a:pt x="795981" y="2046624"/>
                  </a:cubicBezTo>
                  <a:lnTo>
                    <a:pt x="792550" y="2114553"/>
                  </a:lnTo>
                  <a:lnTo>
                    <a:pt x="790208" y="2114553"/>
                  </a:lnTo>
                  <a:lnTo>
                    <a:pt x="787310" y="2057153"/>
                  </a:lnTo>
                  <a:cubicBezTo>
                    <a:pt x="768580" y="1872725"/>
                    <a:pt x="685905" y="1707201"/>
                    <a:pt x="561805" y="1583101"/>
                  </a:cubicBezTo>
                  <a:lnTo>
                    <a:pt x="448108" y="1489292"/>
                  </a:lnTo>
                  <a:lnTo>
                    <a:pt x="478671" y="1505881"/>
                  </a:lnTo>
                  <a:cubicBezTo>
                    <a:pt x="572435" y="1545541"/>
                    <a:pt x="675525" y="1567471"/>
                    <a:pt x="783736" y="1567471"/>
                  </a:cubicBezTo>
                  <a:cubicBezTo>
                    <a:pt x="891947" y="1567471"/>
                    <a:pt x="995037" y="1545541"/>
                    <a:pt x="1088801" y="1505881"/>
                  </a:cubicBezTo>
                  <a:close/>
                  <a:moveTo>
                    <a:pt x="343249" y="1431729"/>
                  </a:moveTo>
                  <a:lnTo>
                    <a:pt x="445815" y="1487400"/>
                  </a:lnTo>
                  <a:lnTo>
                    <a:pt x="448108" y="1489292"/>
                  </a:lnTo>
                  <a:lnTo>
                    <a:pt x="345542" y="1433621"/>
                  </a:lnTo>
                  <a:close/>
                  <a:moveTo>
                    <a:pt x="1231107" y="1426048"/>
                  </a:moveTo>
                  <a:lnTo>
                    <a:pt x="1221930" y="1433620"/>
                  </a:lnTo>
                  <a:lnTo>
                    <a:pt x="1128298" y="1484442"/>
                  </a:lnTo>
                  <a:lnTo>
                    <a:pt x="1137475" y="1476870"/>
                  </a:lnTo>
                  <a:close/>
                  <a:moveTo>
                    <a:pt x="783735" y="0"/>
                  </a:moveTo>
                  <a:cubicBezTo>
                    <a:pt x="1216580" y="0"/>
                    <a:pt x="1567470" y="350890"/>
                    <a:pt x="1567470" y="783735"/>
                  </a:cubicBezTo>
                  <a:cubicBezTo>
                    <a:pt x="1567470" y="837840"/>
                    <a:pt x="1561988" y="890666"/>
                    <a:pt x="1551547" y="941685"/>
                  </a:cubicBezTo>
                  <a:lnTo>
                    <a:pt x="1548785" y="950582"/>
                  </a:lnTo>
                  <a:lnTo>
                    <a:pt x="1505880" y="1088800"/>
                  </a:lnTo>
                  <a:cubicBezTo>
                    <a:pt x="1466221" y="1182565"/>
                    <a:pt x="1408834" y="1267005"/>
                    <a:pt x="1337919" y="1337919"/>
                  </a:cubicBezTo>
                  <a:lnTo>
                    <a:pt x="1231106" y="1426048"/>
                  </a:lnTo>
                  <a:lnTo>
                    <a:pt x="1137474" y="1476870"/>
                  </a:lnTo>
                  <a:lnTo>
                    <a:pt x="1128297" y="1484442"/>
                  </a:lnTo>
                  <a:lnTo>
                    <a:pt x="1088800" y="1505880"/>
                  </a:lnTo>
                  <a:cubicBezTo>
                    <a:pt x="995036" y="1545540"/>
                    <a:pt x="891946" y="1567470"/>
                    <a:pt x="783735" y="1567470"/>
                  </a:cubicBezTo>
                  <a:cubicBezTo>
                    <a:pt x="675524" y="1567470"/>
                    <a:pt x="572434" y="1545540"/>
                    <a:pt x="478670" y="1505880"/>
                  </a:cubicBezTo>
                  <a:lnTo>
                    <a:pt x="448107" y="1489291"/>
                  </a:lnTo>
                  <a:lnTo>
                    <a:pt x="445814" y="1487399"/>
                  </a:lnTo>
                  <a:lnTo>
                    <a:pt x="343248" y="1431728"/>
                  </a:lnTo>
                  <a:lnTo>
                    <a:pt x="229551" y="1337919"/>
                  </a:lnTo>
                  <a:cubicBezTo>
                    <a:pt x="158636" y="1267005"/>
                    <a:pt x="101249" y="1182565"/>
                    <a:pt x="61590" y="1088800"/>
                  </a:cubicBezTo>
                  <a:lnTo>
                    <a:pt x="18685" y="950582"/>
                  </a:lnTo>
                  <a:lnTo>
                    <a:pt x="15923" y="941685"/>
                  </a:lnTo>
                  <a:cubicBezTo>
                    <a:pt x="5483" y="890666"/>
                    <a:pt x="0" y="837840"/>
                    <a:pt x="0" y="783735"/>
                  </a:cubicBezTo>
                  <a:cubicBezTo>
                    <a:pt x="0" y="350890"/>
                    <a:pt x="350890" y="0"/>
                    <a:pt x="783735" y="0"/>
                  </a:cubicBezTo>
                  <a:close/>
                </a:path>
              </a:pathLst>
            </a:custGeom>
            <a:solidFill>
              <a:srgbClr val="F2D4C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906659" y="917445"/>
              <a:ext cx="1328072" cy="132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44000">
                  <a:srgbClr val="ECECEC"/>
                </a:gs>
                <a:gs pos="77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 flipH="1">
              <a:off x="4646223" y="3856318"/>
              <a:ext cx="1545394" cy="2301187"/>
            </a:xfrm>
            <a:custGeom>
              <a:avLst/>
              <a:gdLst>
                <a:gd name="connsiteX0" fmla="*/ 2032001 w 2032001"/>
                <a:gd name="connsiteY0" fmla="*/ 1016000 h 3025776"/>
                <a:gd name="connsiteX1" fmla="*/ 2032001 w 2032001"/>
                <a:gd name="connsiteY1" fmla="*/ 1016001 h 3025776"/>
                <a:gd name="connsiteX2" fmla="*/ 2032000 w 2032001"/>
                <a:gd name="connsiteY2" fmla="*/ 1016022 h 3025776"/>
                <a:gd name="connsiteX3" fmla="*/ 2032000 w 2032001"/>
                <a:gd name="connsiteY3" fmla="*/ 3025776 h 3025776"/>
                <a:gd name="connsiteX4" fmla="*/ 2030842 w 2032001"/>
                <a:gd name="connsiteY4" fmla="*/ 3025058 h 3025776"/>
                <a:gd name="connsiteX5" fmla="*/ 2026755 w 2032001"/>
                <a:gd name="connsiteY5" fmla="*/ 2944120 h 3025776"/>
                <a:gd name="connsiteX6" fmla="*/ 1119880 w 2032001"/>
                <a:gd name="connsiteY6" fmla="*/ 2037245 h 3025776"/>
                <a:gd name="connsiteX7" fmla="*/ 1016010 w 2032001"/>
                <a:gd name="connsiteY7" fmla="*/ 2032001 h 3025776"/>
                <a:gd name="connsiteX8" fmla="*/ 1016011 w 2032001"/>
                <a:gd name="connsiteY8" fmla="*/ 2032001 h 3025776"/>
                <a:gd name="connsiteX9" fmla="*/ 1016001 w 2032001"/>
                <a:gd name="connsiteY9" fmla="*/ 2032000 h 3025776"/>
                <a:gd name="connsiteX10" fmla="*/ 1015991 w 2032001"/>
                <a:gd name="connsiteY10" fmla="*/ 2032001 h 3025776"/>
                <a:gd name="connsiteX11" fmla="*/ 912121 w 2032001"/>
                <a:gd name="connsiteY11" fmla="*/ 2026756 h 3025776"/>
                <a:gd name="connsiteX12" fmla="*/ 620528 w 2032001"/>
                <a:gd name="connsiteY12" fmla="*/ 1952159 h 3025776"/>
                <a:gd name="connsiteX13" fmla="*/ 565456 w 2032001"/>
                <a:gd name="connsiteY13" fmla="*/ 1925629 h 3025776"/>
                <a:gd name="connsiteX14" fmla="*/ 1016000 w 2032001"/>
                <a:gd name="connsiteY14" fmla="*/ 0 h 3025776"/>
                <a:gd name="connsiteX15" fmla="*/ 2026755 w 2032001"/>
                <a:gd name="connsiteY15" fmla="*/ 912120 h 3025776"/>
                <a:gd name="connsiteX16" fmla="*/ 2032000 w 2032001"/>
                <a:gd name="connsiteY16" fmla="*/ 1015999 h 3025776"/>
                <a:gd name="connsiteX17" fmla="*/ 565455 w 2032001"/>
                <a:gd name="connsiteY17" fmla="*/ 1925628 h 3025776"/>
                <a:gd name="connsiteX18" fmla="*/ 531714 w 2032001"/>
                <a:gd name="connsiteY18" fmla="*/ 1909374 h 3025776"/>
                <a:gd name="connsiteX19" fmla="*/ 0 w 2032001"/>
                <a:gd name="connsiteY19" fmla="*/ 1016000 h 3025776"/>
                <a:gd name="connsiteX20" fmla="*/ 1016000 w 2032001"/>
                <a:gd name="connsiteY20" fmla="*/ 0 h 302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1" h="3025776">
                  <a:moveTo>
                    <a:pt x="2032001" y="1016000"/>
                  </a:moveTo>
                  <a:lnTo>
                    <a:pt x="2032001" y="1016001"/>
                  </a:lnTo>
                  <a:lnTo>
                    <a:pt x="2032000" y="1016022"/>
                  </a:lnTo>
                  <a:lnTo>
                    <a:pt x="2032000" y="3025776"/>
                  </a:lnTo>
                  <a:lnTo>
                    <a:pt x="2030842" y="3025058"/>
                  </a:lnTo>
                  <a:lnTo>
                    <a:pt x="2026755" y="2944120"/>
                  </a:lnTo>
                  <a:cubicBezTo>
                    <a:pt x="1978194" y="2465951"/>
                    <a:pt x="1598049" y="2085807"/>
                    <a:pt x="1119880" y="2037245"/>
                  </a:cubicBezTo>
                  <a:lnTo>
                    <a:pt x="1016010" y="2032001"/>
                  </a:lnTo>
                  <a:lnTo>
                    <a:pt x="1016011" y="2032001"/>
                  </a:lnTo>
                  <a:lnTo>
                    <a:pt x="1016001" y="2032000"/>
                  </a:lnTo>
                  <a:lnTo>
                    <a:pt x="1015991" y="2032001"/>
                  </a:lnTo>
                  <a:lnTo>
                    <a:pt x="912121" y="2026756"/>
                  </a:lnTo>
                  <a:cubicBezTo>
                    <a:pt x="809656" y="2016349"/>
                    <a:pt x="711693" y="1990718"/>
                    <a:pt x="620528" y="1952159"/>
                  </a:cubicBezTo>
                  <a:lnTo>
                    <a:pt x="565456" y="1925629"/>
                  </a:lnTo>
                  <a:close/>
                  <a:moveTo>
                    <a:pt x="1016000" y="0"/>
                  </a:moveTo>
                  <a:cubicBezTo>
                    <a:pt x="1542051" y="0"/>
                    <a:pt x="1974725" y="399796"/>
                    <a:pt x="2026755" y="912120"/>
                  </a:cubicBezTo>
                  <a:lnTo>
                    <a:pt x="2032000" y="1015999"/>
                  </a:lnTo>
                  <a:lnTo>
                    <a:pt x="565455" y="1925628"/>
                  </a:lnTo>
                  <a:lnTo>
                    <a:pt x="531714" y="1909374"/>
                  </a:lnTo>
                  <a:cubicBezTo>
                    <a:pt x="215002" y="1737325"/>
                    <a:pt x="0" y="140177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  <a:solidFill>
              <a:srgbClr val="2E3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H="1">
              <a:off x="4754885" y="3964979"/>
              <a:ext cx="1328072" cy="132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44000">
                  <a:srgbClr val="ECECEC"/>
                </a:gs>
                <a:gs pos="77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2958301" y="2196362"/>
              <a:ext cx="1545394" cy="2301187"/>
            </a:xfrm>
            <a:custGeom>
              <a:avLst/>
              <a:gdLst>
                <a:gd name="connsiteX0" fmla="*/ 2032001 w 2032001"/>
                <a:gd name="connsiteY0" fmla="*/ 1016000 h 3025776"/>
                <a:gd name="connsiteX1" fmla="*/ 2032001 w 2032001"/>
                <a:gd name="connsiteY1" fmla="*/ 1016001 h 3025776"/>
                <a:gd name="connsiteX2" fmla="*/ 2032000 w 2032001"/>
                <a:gd name="connsiteY2" fmla="*/ 1016022 h 3025776"/>
                <a:gd name="connsiteX3" fmla="*/ 2032000 w 2032001"/>
                <a:gd name="connsiteY3" fmla="*/ 3025776 h 3025776"/>
                <a:gd name="connsiteX4" fmla="*/ 2030842 w 2032001"/>
                <a:gd name="connsiteY4" fmla="*/ 3025058 h 3025776"/>
                <a:gd name="connsiteX5" fmla="*/ 2026755 w 2032001"/>
                <a:gd name="connsiteY5" fmla="*/ 2944120 h 3025776"/>
                <a:gd name="connsiteX6" fmla="*/ 1119880 w 2032001"/>
                <a:gd name="connsiteY6" fmla="*/ 2037245 h 3025776"/>
                <a:gd name="connsiteX7" fmla="*/ 1016010 w 2032001"/>
                <a:gd name="connsiteY7" fmla="*/ 2032001 h 3025776"/>
                <a:gd name="connsiteX8" fmla="*/ 1016011 w 2032001"/>
                <a:gd name="connsiteY8" fmla="*/ 2032001 h 3025776"/>
                <a:gd name="connsiteX9" fmla="*/ 1016001 w 2032001"/>
                <a:gd name="connsiteY9" fmla="*/ 2032000 h 3025776"/>
                <a:gd name="connsiteX10" fmla="*/ 1015991 w 2032001"/>
                <a:gd name="connsiteY10" fmla="*/ 2032001 h 3025776"/>
                <a:gd name="connsiteX11" fmla="*/ 912121 w 2032001"/>
                <a:gd name="connsiteY11" fmla="*/ 2026756 h 3025776"/>
                <a:gd name="connsiteX12" fmla="*/ 620528 w 2032001"/>
                <a:gd name="connsiteY12" fmla="*/ 1952159 h 3025776"/>
                <a:gd name="connsiteX13" fmla="*/ 565456 w 2032001"/>
                <a:gd name="connsiteY13" fmla="*/ 1925629 h 3025776"/>
                <a:gd name="connsiteX14" fmla="*/ 1016000 w 2032001"/>
                <a:gd name="connsiteY14" fmla="*/ 0 h 3025776"/>
                <a:gd name="connsiteX15" fmla="*/ 2026755 w 2032001"/>
                <a:gd name="connsiteY15" fmla="*/ 912120 h 3025776"/>
                <a:gd name="connsiteX16" fmla="*/ 2032000 w 2032001"/>
                <a:gd name="connsiteY16" fmla="*/ 1015999 h 3025776"/>
                <a:gd name="connsiteX17" fmla="*/ 565455 w 2032001"/>
                <a:gd name="connsiteY17" fmla="*/ 1925628 h 3025776"/>
                <a:gd name="connsiteX18" fmla="*/ 531714 w 2032001"/>
                <a:gd name="connsiteY18" fmla="*/ 1909374 h 3025776"/>
                <a:gd name="connsiteX19" fmla="*/ 0 w 2032001"/>
                <a:gd name="connsiteY19" fmla="*/ 1016000 h 3025776"/>
                <a:gd name="connsiteX20" fmla="*/ 1016000 w 2032001"/>
                <a:gd name="connsiteY20" fmla="*/ 0 h 302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1" h="3025776">
                  <a:moveTo>
                    <a:pt x="2032001" y="1016000"/>
                  </a:moveTo>
                  <a:lnTo>
                    <a:pt x="2032001" y="1016001"/>
                  </a:lnTo>
                  <a:lnTo>
                    <a:pt x="2032000" y="1016022"/>
                  </a:lnTo>
                  <a:lnTo>
                    <a:pt x="2032000" y="3025776"/>
                  </a:lnTo>
                  <a:lnTo>
                    <a:pt x="2030842" y="3025058"/>
                  </a:lnTo>
                  <a:lnTo>
                    <a:pt x="2026755" y="2944120"/>
                  </a:lnTo>
                  <a:cubicBezTo>
                    <a:pt x="1978194" y="2465951"/>
                    <a:pt x="1598049" y="2085807"/>
                    <a:pt x="1119880" y="2037245"/>
                  </a:cubicBezTo>
                  <a:lnTo>
                    <a:pt x="1016010" y="2032001"/>
                  </a:lnTo>
                  <a:lnTo>
                    <a:pt x="1016011" y="2032001"/>
                  </a:lnTo>
                  <a:lnTo>
                    <a:pt x="1016001" y="2032000"/>
                  </a:lnTo>
                  <a:lnTo>
                    <a:pt x="1015991" y="2032001"/>
                  </a:lnTo>
                  <a:lnTo>
                    <a:pt x="912121" y="2026756"/>
                  </a:lnTo>
                  <a:cubicBezTo>
                    <a:pt x="809656" y="2016349"/>
                    <a:pt x="711693" y="1990718"/>
                    <a:pt x="620528" y="1952159"/>
                  </a:cubicBezTo>
                  <a:lnTo>
                    <a:pt x="565456" y="1925629"/>
                  </a:lnTo>
                  <a:close/>
                  <a:moveTo>
                    <a:pt x="1016000" y="0"/>
                  </a:moveTo>
                  <a:cubicBezTo>
                    <a:pt x="1542051" y="0"/>
                    <a:pt x="1974725" y="399796"/>
                    <a:pt x="2026755" y="912120"/>
                  </a:cubicBezTo>
                  <a:lnTo>
                    <a:pt x="2032000" y="1015999"/>
                  </a:lnTo>
                  <a:lnTo>
                    <a:pt x="565455" y="1925628"/>
                  </a:lnTo>
                  <a:lnTo>
                    <a:pt x="531714" y="1909374"/>
                  </a:lnTo>
                  <a:cubicBezTo>
                    <a:pt x="215002" y="1737325"/>
                    <a:pt x="0" y="140177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  <a:solidFill>
              <a:srgbClr val="DF9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3066961" y="2305023"/>
              <a:ext cx="1328072" cy="132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44000">
                  <a:srgbClr val="ECECEC"/>
                </a:gs>
                <a:gs pos="77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5" name="Полилиния 144"/>
            <p:cNvSpPr/>
            <p:nvPr/>
          </p:nvSpPr>
          <p:spPr>
            <a:xfrm flipH="1">
              <a:off x="4645670" y="2196362"/>
              <a:ext cx="1545394" cy="2301187"/>
            </a:xfrm>
            <a:custGeom>
              <a:avLst/>
              <a:gdLst>
                <a:gd name="connsiteX0" fmla="*/ 2032001 w 2032001"/>
                <a:gd name="connsiteY0" fmla="*/ 1016000 h 3025776"/>
                <a:gd name="connsiteX1" fmla="*/ 2032001 w 2032001"/>
                <a:gd name="connsiteY1" fmla="*/ 1016001 h 3025776"/>
                <a:gd name="connsiteX2" fmla="*/ 2032000 w 2032001"/>
                <a:gd name="connsiteY2" fmla="*/ 1016022 h 3025776"/>
                <a:gd name="connsiteX3" fmla="*/ 2032000 w 2032001"/>
                <a:gd name="connsiteY3" fmla="*/ 3025776 h 3025776"/>
                <a:gd name="connsiteX4" fmla="*/ 2030842 w 2032001"/>
                <a:gd name="connsiteY4" fmla="*/ 3025058 h 3025776"/>
                <a:gd name="connsiteX5" fmla="*/ 2026755 w 2032001"/>
                <a:gd name="connsiteY5" fmla="*/ 2944120 h 3025776"/>
                <a:gd name="connsiteX6" fmla="*/ 1119880 w 2032001"/>
                <a:gd name="connsiteY6" fmla="*/ 2037245 h 3025776"/>
                <a:gd name="connsiteX7" fmla="*/ 1016010 w 2032001"/>
                <a:gd name="connsiteY7" fmla="*/ 2032001 h 3025776"/>
                <a:gd name="connsiteX8" fmla="*/ 1016011 w 2032001"/>
                <a:gd name="connsiteY8" fmla="*/ 2032001 h 3025776"/>
                <a:gd name="connsiteX9" fmla="*/ 1016001 w 2032001"/>
                <a:gd name="connsiteY9" fmla="*/ 2032000 h 3025776"/>
                <a:gd name="connsiteX10" fmla="*/ 1015991 w 2032001"/>
                <a:gd name="connsiteY10" fmla="*/ 2032001 h 3025776"/>
                <a:gd name="connsiteX11" fmla="*/ 912121 w 2032001"/>
                <a:gd name="connsiteY11" fmla="*/ 2026756 h 3025776"/>
                <a:gd name="connsiteX12" fmla="*/ 620528 w 2032001"/>
                <a:gd name="connsiteY12" fmla="*/ 1952159 h 3025776"/>
                <a:gd name="connsiteX13" fmla="*/ 565456 w 2032001"/>
                <a:gd name="connsiteY13" fmla="*/ 1925629 h 3025776"/>
                <a:gd name="connsiteX14" fmla="*/ 1016000 w 2032001"/>
                <a:gd name="connsiteY14" fmla="*/ 0 h 3025776"/>
                <a:gd name="connsiteX15" fmla="*/ 2026755 w 2032001"/>
                <a:gd name="connsiteY15" fmla="*/ 912120 h 3025776"/>
                <a:gd name="connsiteX16" fmla="*/ 2032000 w 2032001"/>
                <a:gd name="connsiteY16" fmla="*/ 1015999 h 3025776"/>
                <a:gd name="connsiteX17" fmla="*/ 565455 w 2032001"/>
                <a:gd name="connsiteY17" fmla="*/ 1925628 h 3025776"/>
                <a:gd name="connsiteX18" fmla="*/ 531714 w 2032001"/>
                <a:gd name="connsiteY18" fmla="*/ 1909374 h 3025776"/>
                <a:gd name="connsiteX19" fmla="*/ 0 w 2032001"/>
                <a:gd name="connsiteY19" fmla="*/ 1016000 h 3025776"/>
                <a:gd name="connsiteX20" fmla="*/ 1016000 w 2032001"/>
                <a:gd name="connsiteY20" fmla="*/ 0 h 302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1" h="3025776">
                  <a:moveTo>
                    <a:pt x="2032001" y="1016000"/>
                  </a:moveTo>
                  <a:lnTo>
                    <a:pt x="2032001" y="1016001"/>
                  </a:lnTo>
                  <a:lnTo>
                    <a:pt x="2032000" y="1016022"/>
                  </a:lnTo>
                  <a:lnTo>
                    <a:pt x="2032000" y="3025776"/>
                  </a:lnTo>
                  <a:lnTo>
                    <a:pt x="2030842" y="3025058"/>
                  </a:lnTo>
                  <a:lnTo>
                    <a:pt x="2026755" y="2944120"/>
                  </a:lnTo>
                  <a:cubicBezTo>
                    <a:pt x="1978194" y="2465951"/>
                    <a:pt x="1598049" y="2085807"/>
                    <a:pt x="1119880" y="2037245"/>
                  </a:cubicBezTo>
                  <a:lnTo>
                    <a:pt x="1016010" y="2032001"/>
                  </a:lnTo>
                  <a:lnTo>
                    <a:pt x="1016011" y="2032001"/>
                  </a:lnTo>
                  <a:lnTo>
                    <a:pt x="1016001" y="2032000"/>
                  </a:lnTo>
                  <a:lnTo>
                    <a:pt x="1015991" y="2032001"/>
                  </a:lnTo>
                  <a:lnTo>
                    <a:pt x="912121" y="2026756"/>
                  </a:lnTo>
                  <a:cubicBezTo>
                    <a:pt x="809656" y="2016349"/>
                    <a:pt x="711693" y="1990718"/>
                    <a:pt x="620528" y="1952159"/>
                  </a:cubicBezTo>
                  <a:lnTo>
                    <a:pt x="565456" y="1925629"/>
                  </a:lnTo>
                  <a:close/>
                  <a:moveTo>
                    <a:pt x="1016000" y="0"/>
                  </a:moveTo>
                  <a:cubicBezTo>
                    <a:pt x="1542051" y="0"/>
                    <a:pt x="1974725" y="399796"/>
                    <a:pt x="2026755" y="912120"/>
                  </a:cubicBezTo>
                  <a:lnTo>
                    <a:pt x="2032000" y="1015999"/>
                  </a:lnTo>
                  <a:lnTo>
                    <a:pt x="565455" y="1925628"/>
                  </a:lnTo>
                  <a:lnTo>
                    <a:pt x="531714" y="1909374"/>
                  </a:lnTo>
                  <a:cubicBezTo>
                    <a:pt x="215002" y="1737325"/>
                    <a:pt x="0" y="140177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  <a:solidFill>
              <a:srgbClr val="AB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 flipH="1">
              <a:off x="4754332" y="2305023"/>
              <a:ext cx="1328072" cy="132807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  <a:gs pos="44000">
                  <a:srgbClr val="ECECEC"/>
                </a:gs>
                <a:gs pos="77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76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867937" y="4206172"/>
            <a:ext cx="110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Жильё и городская среда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72579" y="4440694"/>
            <a:ext cx="131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Демография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19948" y="2814397"/>
            <a:ext cx="100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Экология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043950" y="2812157"/>
            <a:ext cx="13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Образование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90756" y="141087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БКД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3132984" y="6237853"/>
            <a:ext cx="2881312" cy="142875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76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Овал 79"/>
          <p:cNvSpPr/>
          <p:nvPr/>
        </p:nvSpPr>
        <p:spPr>
          <a:xfrm>
            <a:off x="3411815" y="2268815"/>
            <a:ext cx="2320370" cy="2320370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ирог 87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12872763"/>
            </a:avLst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583607" y="6350"/>
            <a:ext cx="5976786" cy="590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23586A"/>
                </a:solidFill>
              </a:rPr>
              <a:t>Структура финансирования национальных </a:t>
            </a:r>
            <a:r>
              <a:rPr lang="ru-RU" b="1" dirty="0">
                <a:solidFill>
                  <a:srgbClr val="23586A"/>
                </a:solidFill>
              </a:rPr>
              <a:t>проектов </a:t>
            </a:r>
            <a:r>
              <a:rPr lang="ru-RU" b="1" dirty="0" smtClean="0">
                <a:solidFill>
                  <a:srgbClr val="23586A"/>
                </a:solidFill>
              </a:rPr>
              <a:t>по уровню бюджетирования в </a:t>
            </a:r>
            <a:r>
              <a:rPr lang="ru-RU" b="1" dirty="0">
                <a:solidFill>
                  <a:srgbClr val="23586A"/>
                </a:solidFill>
              </a:rPr>
              <a:t>2022 году, млн рублей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0" y="6498000"/>
            <a:ext cx="9144000" cy="360000"/>
          </a:xfrm>
          <a:custGeom>
            <a:avLst/>
            <a:gdLst>
              <a:gd name="connsiteX0" fmla="*/ 0 w 9144000"/>
              <a:gd name="connsiteY0" fmla="*/ 0 h 360000"/>
              <a:gd name="connsiteX1" fmla="*/ 9144000 w 9144000"/>
              <a:gd name="connsiteY1" fmla="*/ 0 h 360000"/>
              <a:gd name="connsiteX2" fmla="*/ 9144000 w 9144000"/>
              <a:gd name="connsiteY2" fmla="*/ 9686 h 360000"/>
              <a:gd name="connsiteX3" fmla="*/ 9140825 w 9144000"/>
              <a:gd name="connsiteY3" fmla="*/ 9525 h 360000"/>
              <a:gd name="connsiteX4" fmla="*/ 8139628 w 9144000"/>
              <a:gd name="connsiteY4" fmla="*/ 315349 h 360000"/>
              <a:gd name="connsiteX5" fmla="*/ 8079916 w 9144000"/>
              <a:gd name="connsiteY5" fmla="*/ 360000 h 360000"/>
              <a:gd name="connsiteX6" fmla="*/ 0 w 9144000"/>
              <a:gd name="connsiteY6" fmla="*/ 36000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0000">
                <a:moveTo>
                  <a:pt x="0" y="0"/>
                </a:moveTo>
                <a:lnTo>
                  <a:pt x="9144000" y="0"/>
                </a:lnTo>
                <a:lnTo>
                  <a:pt x="9144000" y="9686"/>
                </a:lnTo>
                <a:lnTo>
                  <a:pt x="9140825" y="9525"/>
                </a:lnTo>
                <a:cubicBezTo>
                  <a:pt x="8769959" y="9525"/>
                  <a:pt x="8425425" y="122268"/>
                  <a:pt x="8139628" y="315349"/>
                </a:cubicBezTo>
                <a:lnTo>
                  <a:pt x="8079916" y="360000"/>
                </a:lnTo>
                <a:lnTo>
                  <a:pt x="0" y="36000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38935" y="6543959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Администрация города Твери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96" y="6552771"/>
            <a:ext cx="232939" cy="25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Номер слайда 69"/>
          <p:cNvSpPr>
            <a:spLocks noGrp="1"/>
          </p:cNvSpPr>
          <p:nvPr>
            <p:ph type="sldNum" sz="quarter" idx="12"/>
          </p:nvPr>
        </p:nvSpPr>
        <p:spPr>
          <a:xfrm>
            <a:off x="7049035" y="6455833"/>
            <a:ext cx="2057400" cy="365125"/>
          </a:xfrm>
        </p:spPr>
        <p:txBody>
          <a:bodyPr/>
          <a:lstStyle/>
          <a:p>
            <a:fld id="{FAA4E6F3-DB0E-47F2-9117-410F00671F2E}" type="slidenum">
              <a:rPr lang="ru-RU" smtClean="0"/>
              <a:pPr/>
              <a:t>99</a:t>
            </a:fld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889689" y="2474577"/>
            <a:ext cx="2165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A0A8"/>
                </a:solidFill>
              </a:rPr>
              <a:t>Федеральные средства</a:t>
            </a:r>
          </a:p>
          <a:p>
            <a:r>
              <a:rPr lang="ru-RU" b="1" dirty="0" smtClean="0"/>
              <a:t>738,4</a:t>
            </a:r>
            <a:endParaRPr lang="ru-RU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98527" y="4105247"/>
            <a:ext cx="2552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A0A8"/>
                </a:solidFill>
              </a:rPr>
              <a:t>Средства Тверской области</a:t>
            </a:r>
          </a:p>
          <a:p>
            <a:pPr algn="r"/>
            <a:r>
              <a:rPr lang="ru-RU" b="1" dirty="0" smtClean="0"/>
              <a:t>856,0</a:t>
            </a:r>
            <a:endParaRPr lang="ru-RU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188878" y="1118571"/>
            <a:ext cx="2031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A0A8"/>
                </a:solidFill>
              </a:rPr>
              <a:t>Средства города Твери</a:t>
            </a:r>
          </a:p>
          <a:p>
            <a:pPr algn="r"/>
            <a:r>
              <a:rPr lang="ru-RU" b="1" dirty="0" smtClean="0"/>
              <a:t>290,2</a:t>
            </a:r>
            <a:endParaRPr lang="ru-RU" b="1" dirty="0"/>
          </a:p>
        </p:txBody>
      </p:sp>
      <p:sp>
        <p:nvSpPr>
          <p:cNvPr id="37" name="Пирог 36"/>
          <p:cNvSpPr/>
          <p:nvPr/>
        </p:nvSpPr>
        <p:spPr>
          <a:xfrm>
            <a:off x="3411815" y="2268815"/>
            <a:ext cx="2320370" cy="2320370"/>
          </a:xfrm>
          <a:prstGeom prst="pie">
            <a:avLst>
              <a:gd name="adj1" fmla="val 16202146"/>
              <a:gd name="adj2" fmla="val 3052377"/>
            </a:avLst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935447" y="2792447"/>
            <a:ext cx="1273106" cy="12731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935448" y="3167390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1 884,6</a:t>
            </a:r>
            <a:endParaRPr lang="ru-RU" sz="2800" b="1" dirty="0"/>
          </a:p>
        </p:txBody>
      </p:sp>
      <p:sp>
        <p:nvSpPr>
          <p:cNvPr id="47" name="Овал 46"/>
          <p:cNvSpPr/>
          <p:nvPr/>
        </p:nvSpPr>
        <p:spPr>
          <a:xfrm>
            <a:off x="3132667" y="1989667"/>
            <a:ext cx="2878666" cy="287866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912043" y="3101967"/>
            <a:ext cx="114300" cy="114300"/>
          </a:xfrm>
          <a:prstGeom prst="ellipse">
            <a:avLst/>
          </a:prstGeom>
          <a:solidFill>
            <a:srgbClr val="2E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504101" y="4384171"/>
            <a:ext cx="114300" cy="114300"/>
          </a:xfrm>
          <a:prstGeom prst="ellipse">
            <a:avLst/>
          </a:prstGeom>
          <a:solidFill>
            <a:srgbClr val="7A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3943915" y="2045799"/>
            <a:ext cx="114300" cy="114300"/>
          </a:xfrm>
          <a:prstGeom prst="ellipse">
            <a:avLst/>
          </a:prstGeom>
          <a:solidFill>
            <a:srgbClr val="AB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1996" y="1286684"/>
            <a:ext cx="724210" cy="8053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2335" y="2512314"/>
            <a:ext cx="776352" cy="10351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4967" y="4212809"/>
            <a:ext cx="817963" cy="823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3799" y="301369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39,2%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99146" y="399573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45,4%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66206" y="246179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15,4%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4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796925">
          <a:solidFill>
            <a:srgbClr val="DF9C70"/>
          </a:solidFill>
        </a:ln>
        <a:sp3d z="-127000">
          <a:bevelT w="0" h="381000"/>
        </a:sp3d>
      </a:spPr>
      <a:bodyPr rtlCol="0" anchor="ctr"/>
      <a:lstStyle>
        <a:defPPr algn="ctr">
          <a:defRPr>
            <a:solidFill>
              <a:prstClr val="black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12021</TotalTime>
  <Words>10040</Words>
  <Application>Microsoft Office PowerPoint</Application>
  <PresentationFormat>Экран (4:3)</PresentationFormat>
  <Paragraphs>2403</Paragraphs>
  <Slides>113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113</vt:i4>
      </vt:variant>
    </vt:vector>
  </HeadingPairs>
  <TitlesOfParts>
    <vt:vector size="1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 Алексей Александрович</dc:creator>
  <cp:lastModifiedBy>fin_obitockaya</cp:lastModifiedBy>
  <cp:revision>1170</cp:revision>
  <cp:lastPrinted>2021-01-22T11:06:30Z</cp:lastPrinted>
  <dcterms:created xsi:type="dcterms:W3CDTF">2020-07-30T11:58:46Z</dcterms:created>
  <dcterms:modified xsi:type="dcterms:W3CDTF">2023-06-05T06:00:44Z</dcterms:modified>
</cp:coreProperties>
</file>