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50" r:id="rId3"/>
    <p:sldId id="320" r:id="rId4"/>
    <p:sldId id="356" r:id="rId5"/>
    <p:sldId id="326" r:id="rId6"/>
    <p:sldId id="354" r:id="rId7"/>
    <p:sldId id="328" r:id="rId8"/>
    <p:sldId id="343" r:id="rId9"/>
    <p:sldId id="331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динамика поступивших обращений и вопросов, поднятых в них по кварталам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'2021 год'!$AF$123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 год'!$AG$122:$AJ$122</c:f>
              <c:strCache>
                <c:ptCount val="4"/>
                <c:pt idx="0">
                  <c:v>1 кв 2021 года</c:v>
                </c:pt>
                <c:pt idx="1">
                  <c:v>2 кв 2021 года</c:v>
                </c:pt>
                <c:pt idx="2">
                  <c:v>3 кв 2021 года</c:v>
                </c:pt>
                <c:pt idx="3">
                  <c:v>4 кв 2021 года</c:v>
                </c:pt>
              </c:strCache>
            </c:strRef>
          </c:cat>
          <c:val>
            <c:numRef>
              <c:f>'2021 год'!$AG$123:$AJ$123</c:f>
              <c:numCache>
                <c:formatCode>General</c:formatCode>
                <c:ptCount val="4"/>
                <c:pt idx="0">
                  <c:v>1857</c:v>
                </c:pt>
                <c:pt idx="1">
                  <c:v>2607</c:v>
                </c:pt>
                <c:pt idx="2">
                  <c:v>2559</c:v>
                </c:pt>
                <c:pt idx="3">
                  <c:v>2311</c:v>
                </c:pt>
              </c:numCache>
            </c:numRef>
          </c:val>
        </c:ser>
        <c:ser>
          <c:idx val="1"/>
          <c:order val="1"/>
          <c:tx>
            <c:strRef>
              <c:f>'2021 год'!$AF$124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 год'!$AG$122:$AJ$122</c:f>
              <c:strCache>
                <c:ptCount val="4"/>
                <c:pt idx="0">
                  <c:v>1 кв 2021 года</c:v>
                </c:pt>
                <c:pt idx="1">
                  <c:v>2 кв 2021 года</c:v>
                </c:pt>
                <c:pt idx="2">
                  <c:v>3 кв 2021 года</c:v>
                </c:pt>
                <c:pt idx="3">
                  <c:v>4 кв 2021 года</c:v>
                </c:pt>
              </c:strCache>
            </c:strRef>
          </c:cat>
          <c:val>
            <c:numRef>
              <c:f>'2021 год'!$AG$124:$AJ$124</c:f>
              <c:numCache>
                <c:formatCode>General</c:formatCode>
                <c:ptCount val="4"/>
                <c:pt idx="0">
                  <c:v>2132</c:v>
                </c:pt>
                <c:pt idx="1">
                  <c:v>3278</c:v>
                </c:pt>
                <c:pt idx="2">
                  <c:v>2958</c:v>
                </c:pt>
                <c:pt idx="3">
                  <c:v>2578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572920"/>
        <c:axId val="581562728"/>
        <c:axId val="0"/>
      </c:bar3DChart>
      <c:catAx>
        <c:axId val="5815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1562728"/>
        <c:crosses val="autoZero"/>
        <c:auto val="1"/>
        <c:lblAlgn val="ctr"/>
        <c:lblOffset val="100"/>
        <c:noMultiLvlLbl val="0"/>
      </c:catAx>
      <c:valAx>
        <c:axId val="581562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1572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013364155168677"/>
          <c:y val="0.37598767064279748"/>
          <c:w val="0.30276171136100349"/>
          <c:h val="0.624012329357202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поступивших обращений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'2021 год'!$A$117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5.092592592592592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6.48148148148147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год'!$B$116:$C$116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'2021 год'!$B$117:$C$117</c:f>
              <c:numCache>
                <c:formatCode>General</c:formatCode>
                <c:ptCount val="2"/>
                <c:pt idx="0">
                  <c:v>9334</c:v>
                </c:pt>
                <c:pt idx="1">
                  <c:v>8260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567432"/>
        <c:axId val="581563512"/>
        <c:axId val="0"/>
      </c:bar3DChart>
      <c:catAx>
        <c:axId val="58156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1563512"/>
        <c:crosses val="autoZero"/>
        <c:auto val="1"/>
        <c:lblAlgn val="ctr"/>
        <c:lblOffset val="100"/>
        <c:noMultiLvlLbl val="0"/>
      </c:catAx>
      <c:valAx>
        <c:axId val="58156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567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194058189534814"/>
          <c:y val="0.46907007959509944"/>
          <c:w val="0.1510685206902328"/>
          <c:h val="0.1563565792061008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обращении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'2021 год'!$O$117</c:f>
              <c:strCache>
                <c:ptCount val="1"/>
                <c:pt idx="0">
                  <c:v>итого 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6.481481481481481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год'!$P$116:$Q$116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'2021 год'!$P$117:$Q$117</c:f>
              <c:numCache>
                <c:formatCode>General</c:formatCode>
                <c:ptCount val="2"/>
                <c:pt idx="0">
                  <c:v>10946</c:v>
                </c:pt>
                <c:pt idx="1">
                  <c:v>8704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569000"/>
        <c:axId val="581569392"/>
        <c:axId val="0"/>
      </c:bar3DChart>
      <c:catAx>
        <c:axId val="58156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1569392"/>
        <c:crosses val="autoZero"/>
        <c:auto val="1"/>
        <c:lblAlgn val="ctr"/>
        <c:lblOffset val="100"/>
        <c:noMultiLvlLbl val="0"/>
      </c:catAx>
      <c:valAx>
        <c:axId val="58156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569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877439398002866"/>
          <c:y val="0.45104861400537916"/>
          <c:w val="0.23401752627571046"/>
          <c:h val="0.18255954285890547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Общее количество вопросов в тематических разделах, шт</a:t>
            </a:r>
          </a:p>
        </c:rich>
      </c:tx>
      <c:layout/>
      <c:overlay val="0"/>
    </c:title>
    <c:autoTitleDeleted val="0"/>
    <c:view3D>
      <c:rotX val="1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'2021 год'!$B$151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4499787143465302E-3"/>
                  <c:y val="-1.953888237592809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42826734780758E-2"/>
                  <c:y val="-4.103165298944900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571306939123031E-3"/>
                  <c:y val="-1.758499413833528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142613878246062E-3"/>
                  <c:y val="-2.540054708870652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42826734780758E-2"/>
                  <c:y val="-3.516998827667057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год'!$A$152:$A$156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'2021 год'!$B$152:$B$156</c:f>
              <c:numCache>
                <c:formatCode>General</c:formatCode>
                <c:ptCount val="5"/>
                <c:pt idx="0">
                  <c:v>659</c:v>
                </c:pt>
                <c:pt idx="1">
                  <c:v>811</c:v>
                </c:pt>
                <c:pt idx="2">
                  <c:v>6582</c:v>
                </c:pt>
                <c:pt idx="3">
                  <c:v>400</c:v>
                </c:pt>
                <c:pt idx="4">
                  <c:v>2494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565080"/>
        <c:axId val="581565864"/>
        <c:axId val="0"/>
      </c:bar3DChart>
      <c:catAx>
        <c:axId val="58156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1565864"/>
        <c:crosses val="autoZero"/>
        <c:auto val="1"/>
        <c:lblAlgn val="ctr"/>
        <c:lblOffset val="100"/>
        <c:noMultiLvlLbl val="0"/>
      </c:catAx>
      <c:valAx>
        <c:axId val="581565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565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907352711744492"/>
          <c:y val="0.50732605792696972"/>
          <c:w val="0.10450572821567937"/>
          <c:h val="0.15165564246496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количество вопросов в обращениях за год, шт.</a:t>
            </a:r>
          </a:p>
        </c:rich>
      </c:tx>
      <c:layout>
        <c:manualLayout>
          <c:xMode val="edge"/>
          <c:yMode val="edge"/>
          <c:x val="1.8721879510284152E-2"/>
          <c:y val="1.48196509604864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76535630167632"/>
          <c:y val="0.15878907008902551"/>
          <c:w val="0.61790978881081671"/>
          <c:h val="0.77599316594859613"/>
        </c:manualLayout>
      </c:layout>
      <c:radarChart>
        <c:radarStyle val="marker"/>
        <c:varyColors val="0"/>
        <c:ser>
          <c:idx val="0"/>
          <c:order val="0"/>
          <c:tx>
            <c:strRef>
              <c:f>'2021 год'!$I$14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8.2004555808656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769418889146359E-3"/>
                  <c:y val="5.887310714240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69251738154914E-2"/>
                  <c:y val="-5.109517024351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033206836406647E-2"/>
                  <c:y val="-3.7877782361487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542783266741339E-3"/>
                  <c:y val="-4.253212084252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'2021 год'!$I$15:$I$19</c:f>
              <c:numCache>
                <c:formatCode>General</c:formatCode>
                <c:ptCount val="5"/>
                <c:pt idx="0">
                  <c:v>709</c:v>
                </c:pt>
                <c:pt idx="1">
                  <c:v>1156</c:v>
                </c:pt>
                <c:pt idx="2">
                  <c:v>4821</c:v>
                </c:pt>
                <c:pt idx="3">
                  <c:v>258</c:v>
                </c:pt>
                <c:pt idx="4">
                  <c:v>1760</c:v>
                </c:pt>
              </c:numCache>
            </c:numRef>
          </c:val>
        </c:ser>
        <c:ser>
          <c:idx val="1"/>
          <c:order val="1"/>
          <c:tx>
            <c:strRef>
              <c:f>'2021 год'!$J$14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3.5564025834350322E-4"/>
                  <c:y val="-2.046598389324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412957426027539E-3"/>
                  <c:y val="-1.37407816407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68467571268517E-2"/>
                  <c:y val="-4.000773220242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520643518286333E-3"/>
                  <c:y val="2.305430500002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142549898496717E-3"/>
                  <c:y val="6.99947958315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'2021 год'!$J$15:$J$19</c:f>
              <c:numCache>
                <c:formatCode>General</c:formatCode>
                <c:ptCount val="5"/>
                <c:pt idx="0">
                  <c:v>659</c:v>
                </c:pt>
                <c:pt idx="1">
                  <c:v>811</c:v>
                </c:pt>
                <c:pt idx="2">
                  <c:v>6582</c:v>
                </c:pt>
                <c:pt idx="3">
                  <c:v>400</c:v>
                </c:pt>
                <c:pt idx="4">
                  <c:v>2494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841808"/>
        <c:axId val="580844160"/>
      </c:radarChart>
      <c:catAx>
        <c:axId val="580841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80844160"/>
        <c:crosses val="autoZero"/>
        <c:auto val="0"/>
        <c:lblAlgn val="ctr"/>
        <c:lblOffset val="100"/>
        <c:noMultiLvlLbl val="0"/>
      </c:catAx>
      <c:valAx>
        <c:axId val="580844160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084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17618808287256"/>
          <c:y val="0.44420593211725523"/>
          <c:w val="0.12447199419221533"/>
          <c:h val="0.100231138533651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56774368721151"/>
          <c:y val="0.10871930687940322"/>
          <c:w val="0.65427504751561227"/>
          <c:h val="0.76347933070866136"/>
        </c:manualLayout>
      </c:layout>
      <c:radarChart>
        <c:radarStyle val="marker"/>
        <c:varyColors val="0"/>
        <c:ser>
          <c:idx val="0"/>
          <c:order val="0"/>
          <c:tx>
            <c:strRef>
              <c:f>'2021 год'!$L$14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0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7617554858934E-2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341692789968646E-2"/>
                  <c:y val="-5.0986842105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808777429467086E-2"/>
                  <c:y val="-2.6315789473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021943573667714E-3"/>
                  <c:y val="3.782894736842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'2021 год'!$L$15:$L$19</c:f>
              <c:numCache>
                <c:formatCode>0.0%</c:formatCode>
                <c:ptCount val="5"/>
                <c:pt idx="0">
                  <c:v>8.145680147058823E-2</c:v>
                </c:pt>
                <c:pt idx="1">
                  <c:v>0.1328125</c:v>
                </c:pt>
                <c:pt idx="2">
                  <c:v>0.55388327205882348</c:v>
                </c:pt>
                <c:pt idx="3">
                  <c:v>2.9641544117647058E-2</c:v>
                </c:pt>
                <c:pt idx="4">
                  <c:v>0.20220588235294118</c:v>
                </c:pt>
              </c:numCache>
            </c:numRef>
          </c:val>
        </c:ser>
        <c:ser>
          <c:idx val="1"/>
          <c:order val="1"/>
          <c:tx>
            <c:strRef>
              <c:f>'2021 год'!$M$14</c:f>
              <c:strCache>
                <c:ptCount val="1"/>
                <c:pt idx="0">
                  <c:v>2021 год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1.8703240977122108E-3"/>
                  <c:y val="1.778957153936499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64576802507837E-2"/>
                  <c:y val="2.467105263157894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69592476489028E-3"/>
                  <c:y val="-6.414473684210526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81296390848843E-3"/>
                  <c:y val="1.6541947699906367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495752224980789E-3"/>
                  <c:y val="-2.2189257022383019E-3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'2021 год'!$M$15:$M$19</c:f>
              <c:numCache>
                <c:formatCode>0.0%</c:formatCode>
                <c:ptCount val="5"/>
                <c:pt idx="0">
                  <c:v>6.0204640964735975E-2</c:v>
                </c:pt>
                <c:pt idx="1">
                  <c:v>7.4090992143248671E-2</c:v>
                </c:pt>
                <c:pt idx="2">
                  <c:v>0.60131554905901696</c:v>
                </c:pt>
                <c:pt idx="3">
                  <c:v>3.6543029417138682E-2</c:v>
                </c:pt>
                <c:pt idx="4">
                  <c:v>0.22784578841585967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847688"/>
        <c:axId val="580849256"/>
      </c:radarChart>
      <c:catAx>
        <c:axId val="580847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0849256"/>
        <c:crosses val="autoZero"/>
        <c:auto val="0"/>
        <c:lblAlgn val="ctr"/>
        <c:lblOffset val="100"/>
        <c:noMultiLvlLbl val="0"/>
      </c:catAx>
      <c:valAx>
        <c:axId val="580849256"/>
        <c:scaling>
          <c:orientation val="minMax"/>
        </c:scaling>
        <c:delete val="0"/>
        <c:axPos val="l"/>
        <c:majorGridlines/>
        <c:numFmt formatCode="0.0%" sourceLinked="1"/>
        <c:majorTickMark val="cross"/>
        <c:minorTickMark val="none"/>
        <c:tickLblPos val="nextTo"/>
        <c:crossAx val="580847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46882315386253"/>
          <c:y val="0.46907447831397314"/>
          <c:w val="0.12660416736670366"/>
          <c:h val="5.940788960785842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00470206310039E-2"/>
          <c:y val="2.6084860432251455E-2"/>
          <c:w val="0.92043730598065199"/>
          <c:h val="0.91505742935311762"/>
        </c:manualLayout>
      </c:layout>
      <c:barChart>
        <c:barDir val="col"/>
        <c:grouping val="clustered"/>
        <c:varyColors val="0"/>
        <c:ser>
          <c:idx val="0"/>
          <c:order val="0"/>
          <c:tx>
            <c:v>2021 год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 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'2021 год'!$AZ$20:$AZ$22</c:f>
              <c:numCache>
                <c:formatCode>General</c:formatCode>
                <c:ptCount val="3"/>
                <c:pt idx="0">
                  <c:v>9013</c:v>
                </c:pt>
                <c:pt idx="1">
                  <c:v>82</c:v>
                </c:pt>
                <c:pt idx="2">
                  <c:v>239</c:v>
                </c:pt>
              </c:numCache>
            </c:numRef>
          </c:val>
        </c:ser>
        <c:ser>
          <c:idx val="1"/>
          <c:order val="1"/>
          <c:tx>
            <c:v>2020 год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 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'2021 год'!$BA$20:$BA$22</c:f>
              <c:numCache>
                <c:formatCode>General</c:formatCode>
                <c:ptCount val="3"/>
                <c:pt idx="0">
                  <c:v>7943</c:v>
                </c:pt>
                <c:pt idx="1">
                  <c:v>135</c:v>
                </c:pt>
                <c:pt idx="2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852000"/>
        <c:axId val="580850432"/>
      </c:barChart>
      <c:catAx>
        <c:axId val="5808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0850432"/>
        <c:crosses val="autoZero"/>
        <c:auto val="1"/>
        <c:lblAlgn val="ctr"/>
        <c:lblOffset val="100"/>
        <c:noMultiLvlLbl val="0"/>
      </c:catAx>
      <c:valAx>
        <c:axId val="58085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85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70049090461894"/>
          <c:y val="0.3741300930626929"/>
          <c:w val="0.15718354846209051"/>
          <c:h val="0.1886861663048539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53449296460162E-2"/>
          <c:y val="6.5066214316763682E-2"/>
          <c:w val="0.88309706613581451"/>
          <c:h val="0.78811880091589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'2021 год'!$AU$16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 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'2021 год'!$AV$16:$AW$16</c:f>
              <c:numCache>
                <c:formatCode>General</c:formatCode>
                <c:ptCount val="2"/>
                <c:pt idx="0">
                  <c:v>210</c:v>
                </c:pt>
                <c:pt idx="1">
                  <c:v>272</c:v>
                </c:pt>
              </c:numCache>
            </c:numRef>
          </c:val>
        </c:ser>
        <c:ser>
          <c:idx val="1"/>
          <c:order val="1"/>
          <c:tx>
            <c:strRef>
              <c:f>'2021 год'!$AU$17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 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'2021 год'!$AV$17:$AW$17</c:f>
              <c:numCache>
                <c:formatCode>General</c:formatCode>
                <c:ptCount val="2"/>
                <c:pt idx="0">
                  <c:v>286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844944"/>
        <c:axId val="580845336"/>
      </c:barChart>
      <c:catAx>
        <c:axId val="58084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0845336"/>
        <c:crosses val="autoZero"/>
        <c:auto val="1"/>
        <c:lblAlgn val="ctr"/>
        <c:lblOffset val="100"/>
        <c:noMultiLvlLbl val="0"/>
      </c:catAx>
      <c:valAx>
        <c:axId val="58084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84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43715368912222"/>
          <c:y val="0.32744570645483478"/>
          <c:w val="0.12521011956838729"/>
          <c:h val="0.276724685730073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все 4кв21'!$E$20</c:f>
              <c:strCache>
                <c:ptCount val="1"/>
                <c:pt idx="0">
                  <c:v>2021 год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 4кв21'!$D$21:$D$35</c:f>
              <c:strCache>
                <c:ptCount val="15"/>
                <c:pt idx="0">
                  <c:v>Комплексное благоустройство, озеленение</c:v>
                </c:pt>
                <c:pt idx="1">
                  <c:v>Дорожное хозяйство, транспорт, автопарковки, ремонт дорог</c:v>
                </c:pt>
                <c:pt idx="2">
                  <c:v>Градостроительство. Архитектура и проектирование</c:v>
                </c:pt>
                <c:pt idx="3">
                  <c:v>Предоставление коммунальных услуг, в т.ч. ненадлежащего качества, оплата услуг, перебои</c:v>
                </c:pt>
                <c:pt idx="4">
                  <c:v>Финансовая помощь,выплаты пособий и компенсаций</c:v>
                </c:pt>
                <c:pt idx="5">
                  <c:v>Содержание общего имущества, капремонт</c:v>
                </c:pt>
                <c:pt idx="6">
                  <c:v>Обращение с твердыми коммунальными отходами, свалки</c:v>
                </c:pt>
                <c:pt idx="7">
                  <c:v>Борьба с аварийностью. Безопасность дорожного движения</c:v>
                </c:pt>
                <c:pt idx="8">
                  <c:v>Арендные отношения</c:v>
                </c:pt>
                <c:pt idx="9">
                  <c:v>Улучшение жилищных условий, ветхое, аварийное жилье, выделение жилья, переселение</c:v>
                </c:pt>
                <c:pt idx="10">
                  <c:v>Уборка мусора, снега, листьев и т.д.</c:v>
                </c:pt>
                <c:pt idx="11">
                  <c:v>Вопросы, связанные с деятельностью детских садов, школ</c:v>
                </c:pt>
                <c:pt idx="12">
                  <c:v>Торговля, размещение торговых точек, развитие предпринимательской деятельности.</c:v>
                </c:pt>
                <c:pt idx="13">
                  <c:v>Управляющие организации, товарищества собственников жилья и иные формы управления собственностью</c:v>
                </c:pt>
                <c:pt idx="14">
                  <c:v>Санитарно-эпидемиологическое благополучие населения</c:v>
                </c:pt>
              </c:strCache>
            </c:strRef>
          </c:cat>
          <c:val>
            <c:numRef>
              <c:f>'свод все 4кв21'!$E$21:$E$35</c:f>
              <c:numCache>
                <c:formatCode>General</c:formatCode>
                <c:ptCount val="15"/>
                <c:pt idx="0">
                  <c:v>1653</c:v>
                </c:pt>
                <c:pt idx="1">
                  <c:v>1284</c:v>
                </c:pt>
                <c:pt idx="2">
                  <c:v>1146</c:v>
                </c:pt>
                <c:pt idx="3">
                  <c:v>1089</c:v>
                </c:pt>
                <c:pt idx="4">
                  <c:v>413</c:v>
                </c:pt>
                <c:pt idx="5">
                  <c:v>366</c:v>
                </c:pt>
                <c:pt idx="6">
                  <c:v>353</c:v>
                </c:pt>
                <c:pt idx="7">
                  <c:v>265</c:v>
                </c:pt>
                <c:pt idx="8">
                  <c:v>258</c:v>
                </c:pt>
                <c:pt idx="9">
                  <c:v>239</c:v>
                </c:pt>
                <c:pt idx="10">
                  <c:v>235</c:v>
                </c:pt>
                <c:pt idx="11">
                  <c:v>125</c:v>
                </c:pt>
                <c:pt idx="12">
                  <c:v>103</c:v>
                </c:pt>
                <c:pt idx="13">
                  <c:v>97</c:v>
                </c:pt>
                <c:pt idx="14">
                  <c:v>33</c:v>
                </c:pt>
              </c:numCache>
            </c:numRef>
          </c:val>
        </c:ser>
        <c:ser>
          <c:idx val="1"/>
          <c:order val="1"/>
          <c:tx>
            <c:strRef>
              <c:f>'свод все 4кв21'!$F$20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 4кв21'!$D$21:$D$35</c:f>
              <c:strCache>
                <c:ptCount val="15"/>
                <c:pt idx="0">
                  <c:v>Комплексное благоустройство, озеленение</c:v>
                </c:pt>
                <c:pt idx="1">
                  <c:v>Дорожное хозяйство, транспорт, автопарковки, ремонт дорог</c:v>
                </c:pt>
                <c:pt idx="2">
                  <c:v>Градостроительство. Архитектура и проектирование</c:v>
                </c:pt>
                <c:pt idx="3">
                  <c:v>Предоставление коммунальных услуг, в т.ч. ненадлежащего качества, оплата услуг, перебои</c:v>
                </c:pt>
                <c:pt idx="4">
                  <c:v>Финансовая помощь,выплаты пособий и компенсаций</c:v>
                </c:pt>
                <c:pt idx="5">
                  <c:v>Содержание общего имущества, капремонт</c:v>
                </c:pt>
                <c:pt idx="6">
                  <c:v>Обращение с твердыми коммунальными отходами, свалки</c:v>
                </c:pt>
                <c:pt idx="7">
                  <c:v>Борьба с аварийностью. Безопасность дорожного движения</c:v>
                </c:pt>
                <c:pt idx="8">
                  <c:v>Арендные отношения</c:v>
                </c:pt>
                <c:pt idx="9">
                  <c:v>Улучшение жилищных условий, ветхое, аварийное жилье, выделение жилья, переселение</c:v>
                </c:pt>
                <c:pt idx="10">
                  <c:v>Уборка мусора, снега, листьев и т.д.</c:v>
                </c:pt>
                <c:pt idx="11">
                  <c:v>Вопросы, связанные с деятельностью детских садов, школ</c:v>
                </c:pt>
                <c:pt idx="12">
                  <c:v>Торговля, размещение торговых точек, развитие предпринимательской деятельности.</c:v>
                </c:pt>
                <c:pt idx="13">
                  <c:v>Управляющие организации, товарищества собственников жилья и иные формы управления собственностью</c:v>
                </c:pt>
                <c:pt idx="14">
                  <c:v>Санитарно-эпидемиологическое благополучие населения</c:v>
                </c:pt>
              </c:strCache>
            </c:strRef>
          </c:cat>
          <c:val>
            <c:numRef>
              <c:f>'свод все 4кв21'!$F$21:$F$35</c:f>
              <c:numCache>
                <c:formatCode>General</c:formatCode>
                <c:ptCount val="15"/>
                <c:pt idx="0">
                  <c:v>1411</c:v>
                </c:pt>
                <c:pt idx="1">
                  <c:v>1237</c:v>
                </c:pt>
                <c:pt idx="2">
                  <c:v>314</c:v>
                </c:pt>
                <c:pt idx="3">
                  <c:v>544</c:v>
                </c:pt>
                <c:pt idx="4">
                  <c:v>349</c:v>
                </c:pt>
                <c:pt idx="5">
                  <c:v>253</c:v>
                </c:pt>
                <c:pt idx="6">
                  <c:v>290</c:v>
                </c:pt>
                <c:pt idx="7">
                  <c:v>259</c:v>
                </c:pt>
                <c:pt idx="8">
                  <c:v>231</c:v>
                </c:pt>
                <c:pt idx="9">
                  <c:v>203</c:v>
                </c:pt>
                <c:pt idx="10">
                  <c:v>27</c:v>
                </c:pt>
                <c:pt idx="11">
                  <c:v>147</c:v>
                </c:pt>
                <c:pt idx="12">
                  <c:v>289</c:v>
                </c:pt>
                <c:pt idx="13">
                  <c:v>67</c:v>
                </c:pt>
                <c:pt idx="14">
                  <c:v>268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0843768"/>
        <c:axId val="580844552"/>
      </c:barChart>
      <c:catAx>
        <c:axId val="580843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844552"/>
        <c:crosses val="autoZero"/>
        <c:auto val="1"/>
        <c:lblAlgn val="ctr"/>
        <c:lblOffset val="100"/>
        <c:noMultiLvlLbl val="0"/>
      </c:catAx>
      <c:valAx>
        <c:axId val="58084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84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0.24878</cdr:x>
      <cdr:y>0.63456</cdr:y>
    </cdr:from>
    <cdr:to>
      <cdr:x>0.33755</cdr:x>
      <cdr:y>0.73847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1761259"/>
          <a:ext cx="406978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13%</a:t>
          </a:r>
        </a:p>
      </cdr:txBody>
    </cdr:sp>
  </cdr:relSizeAnchor>
  <cdr:relSizeAnchor xmlns:cdr="http://schemas.openxmlformats.org/drawingml/2006/chartDrawing">
    <cdr:from>
      <cdr:x>0.79307</cdr:x>
      <cdr:y>0.48548</cdr:y>
    </cdr:from>
    <cdr:to>
      <cdr:x>0.99356</cdr:x>
      <cdr:y>0.82825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8159" y="1362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0.25807</cdr:x>
      <cdr:y>0.62303</cdr:y>
    </cdr:from>
    <cdr:to>
      <cdr:x>0.34067</cdr:x>
      <cdr:y>0.73208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7636" y="1666009"/>
          <a:ext cx="381000" cy="31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26%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4303"/>
              </p:ext>
            </p:extLst>
          </p:nvPr>
        </p:nvGraphicFramePr>
        <p:xfrm>
          <a:off x="1083195" y="1206813"/>
          <a:ext cx="6801177" cy="2114550"/>
        </p:xfrm>
        <a:graphic>
          <a:graphicData uri="http://schemas.openxmlformats.org/drawingml/2006/table">
            <a:tbl>
              <a:tblPr/>
              <a:tblGrid>
                <a:gridCol w="870060"/>
                <a:gridCol w="588210"/>
                <a:gridCol w="588210"/>
                <a:gridCol w="588210"/>
                <a:gridCol w="588210"/>
                <a:gridCol w="588210"/>
                <a:gridCol w="637227"/>
                <a:gridCol w="588210"/>
                <a:gridCol w="588210"/>
                <a:gridCol w="588210"/>
                <a:gridCol w="588210"/>
              </a:tblGrid>
              <a:tr h="32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4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2021 к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2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9334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2021 к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71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2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218824"/>
              </p:ext>
            </p:extLst>
          </p:nvPr>
        </p:nvGraphicFramePr>
        <p:xfrm>
          <a:off x="969641" y="3644572"/>
          <a:ext cx="6986735" cy="230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723" y="4725144"/>
            <a:ext cx="3493253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9334 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1074 обращения (13%) 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2020 году (8260).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725144"/>
            <a:ext cx="3456384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10946 вопросов, что  на 2242 (26%) больше, чем в 2020 году (10946).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291432"/>
              </p:ext>
            </p:extLst>
          </p:nvPr>
        </p:nvGraphicFramePr>
        <p:xfrm>
          <a:off x="425964" y="1286006"/>
          <a:ext cx="4467225" cy="295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9692"/>
              </p:ext>
            </p:extLst>
          </p:nvPr>
        </p:nvGraphicFramePr>
        <p:xfrm>
          <a:off x="4887701" y="1479650"/>
          <a:ext cx="4086664" cy="285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06372"/>
              </p:ext>
            </p:extLst>
          </p:nvPr>
        </p:nvGraphicFramePr>
        <p:xfrm>
          <a:off x="761999" y="1036709"/>
          <a:ext cx="7924801" cy="2312670"/>
        </p:xfrm>
        <a:graphic>
          <a:graphicData uri="http://schemas.openxmlformats.org/drawingml/2006/table">
            <a:tbl>
              <a:tblPr/>
              <a:tblGrid>
                <a:gridCol w="1387079"/>
                <a:gridCol w="591735"/>
                <a:gridCol w="610824"/>
                <a:gridCol w="649000"/>
                <a:gridCol w="744441"/>
                <a:gridCol w="610824"/>
                <a:gridCol w="668088"/>
                <a:gridCol w="830338"/>
                <a:gridCol w="610824"/>
                <a:gridCol w="610824"/>
                <a:gridCol w="610824"/>
              </a:tblGrid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 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11,16%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57,83%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62,63%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59,94%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59,1%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60,1%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18,90%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20,74%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26,13%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3278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2578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 panose="020B0604020202020204" pitchFamily="34" charset="0"/>
                        </a:rPr>
                        <a:t>10946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916353"/>
              </p:ext>
            </p:extLst>
          </p:nvPr>
        </p:nvGraphicFramePr>
        <p:xfrm>
          <a:off x="229214" y="3436511"/>
          <a:ext cx="8601806" cy="2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661248"/>
            <a:ext cx="7272808" cy="64807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в разделах «Экономика», «ЖКХ», «Государство, общество, политика».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301430"/>
              </p:ext>
            </p:extLst>
          </p:nvPr>
        </p:nvGraphicFramePr>
        <p:xfrm>
          <a:off x="85725" y="1338262"/>
          <a:ext cx="8972550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нализ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процентного распределения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количества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сферам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2021 году по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сравнению с прошлым годом показывает, что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наблюдается уменьшение количества обращений в Социальной сфере  и в разделе «Государство, общество, политика».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19632"/>
              </p:ext>
            </p:extLst>
          </p:nvPr>
        </p:nvGraphicFramePr>
        <p:xfrm>
          <a:off x="1474205" y="1218542"/>
          <a:ext cx="6195590" cy="438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600390"/>
              </p:ext>
            </p:extLst>
          </p:nvPr>
        </p:nvGraphicFramePr>
        <p:xfrm>
          <a:off x="914905" y="1628800"/>
          <a:ext cx="7419975" cy="367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815862"/>
              </p:ext>
            </p:extLst>
          </p:nvPr>
        </p:nvGraphicFramePr>
        <p:xfrm>
          <a:off x="1259632" y="1628800"/>
          <a:ext cx="6858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30781"/>
              </p:ext>
            </p:extLst>
          </p:nvPr>
        </p:nvGraphicFramePr>
        <p:xfrm>
          <a:off x="611559" y="1268760"/>
          <a:ext cx="8480053" cy="48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25113</TotalTime>
  <Words>541</Words>
  <Application>Microsoft Office PowerPoint</Application>
  <PresentationFormat>Экран (4:3)</PresentationFormat>
  <Paragraphs>200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Динамика поступивших обращений в Администрацию города нарастающим итогом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332</cp:revision>
  <cp:lastPrinted>2022-01-13T08:35:42Z</cp:lastPrinted>
  <dcterms:created xsi:type="dcterms:W3CDTF">2017-03-22T12:13:20Z</dcterms:created>
  <dcterms:modified xsi:type="dcterms:W3CDTF">2022-02-25T08:12:22Z</dcterms:modified>
</cp:coreProperties>
</file>