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theme/themeOverride3.xml" ContentType="application/vnd.openxmlformats-officedocument.themeOverr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1"/>
  </p:notesMasterIdLst>
  <p:sldIdLst>
    <p:sldId id="256" r:id="rId2"/>
    <p:sldId id="350" r:id="rId3"/>
    <p:sldId id="320" r:id="rId4"/>
    <p:sldId id="356" r:id="rId5"/>
    <p:sldId id="326" r:id="rId6"/>
    <p:sldId id="354" r:id="rId7"/>
    <p:sldId id="328" r:id="rId8"/>
    <p:sldId id="331" r:id="rId9"/>
    <p:sldId id="358" r:id="rId10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8A18"/>
    <a:srgbClr val="23961A"/>
    <a:srgbClr val="7DB95B"/>
    <a:srgbClr val="E4960A"/>
    <a:srgbClr val="3D7327"/>
    <a:srgbClr val="FFFFFF"/>
    <a:srgbClr val="08C828"/>
    <a:srgbClr val="2B63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195" autoAdjust="0"/>
  </p:normalViewPr>
  <p:slideViewPr>
    <p:cSldViewPr showGuides="1">
      <p:cViewPr varScale="1">
        <p:scale>
          <a:sx n="112" d="100"/>
          <a:sy n="112" d="100"/>
        </p:scale>
        <p:origin x="158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&#1044;&#1080;&#1089;&#1082;%20&#1044;\&#1057;&#1080;&#1083;&#1072;&#1077;&#1074;&#1072;\&#1086;&#1073;&#1088;&#1072;&#1097;&#1077;&#1085;&#1080;&#1103;\4%20&#1082;&#1074;%202024\&#1086;&#1090;&#1095;&#1077;&#1090;%202024.xls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package" Target="../embeddings/_____Microsoft_Excel2.xlsx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&#1044;&#1080;&#1089;&#1082;%20&#1044;\&#1057;&#1080;&#1083;&#1072;&#1077;&#1074;&#1072;\&#1086;&#1073;&#1088;&#1072;&#1097;&#1077;&#1085;&#1080;&#1103;\4%20&#1082;&#1074;%202024\&#1086;&#1090;&#1095;&#1077;&#1090;%202024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&#1044;&#1080;&#1089;&#1082;%20&#1044;\&#1057;&#1080;&#1083;&#1072;&#1077;&#1074;&#1072;\&#1086;&#1073;&#1088;&#1072;&#1097;&#1077;&#1085;&#1080;&#1103;\4%20&#1082;&#1074;%202024\&#1086;&#1090;&#1095;&#1077;&#1090;%202024.xls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3.xlsx"/><Relationship Id="rId1" Type="http://schemas.openxmlformats.org/officeDocument/2006/relationships/themeOverride" Target="../theme/themeOverride3.xm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&#1044;&#1080;&#1089;&#1082;%20&#1044;\&#1057;&#1080;&#1083;&#1072;&#1077;&#1074;&#1072;\&#1086;&#1073;&#1088;&#1072;&#1097;&#1077;&#1085;&#1080;&#1103;\4%20&#1082;&#1074;%202024\&#1086;&#1090;&#1095;&#1077;&#1090;%202024.xls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r>
              <a:rPr lang="ru-RU" sz="1200" dirty="0"/>
              <a:t>Д</a:t>
            </a:r>
            <a:r>
              <a:rPr lang="ru-RU" sz="1200" dirty="0" smtClean="0"/>
              <a:t>инамика </a:t>
            </a:r>
            <a:r>
              <a:rPr lang="ru-RU" sz="1200" dirty="0"/>
              <a:t>поступивших обращений и вопросов, поднятых в них по кварталам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'2024год'!$AF$123</c:f>
              <c:strCache>
                <c:ptCount val="1"/>
                <c:pt idx="0">
                  <c:v>количество поступивших обращений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 w="25400"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1" i="0" u="none" strike="noStrike" kern="1200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'2024год'!$AG$122:$AJ$122</c:f>
              <c:strCache>
                <c:ptCount val="4"/>
                <c:pt idx="0">
                  <c:v>1 кв 2024 года</c:v>
                </c:pt>
                <c:pt idx="1">
                  <c:v>2 кв 2024 года</c:v>
                </c:pt>
                <c:pt idx="2">
                  <c:v>3 кв 2024 года</c:v>
                </c:pt>
                <c:pt idx="3">
                  <c:v>4 кв 2024 года</c:v>
                </c:pt>
              </c:strCache>
            </c:strRef>
          </c:cat>
          <c:val>
            <c:numRef>
              <c:f>'2024год'!$AG$123:$AJ$123</c:f>
              <c:numCache>
                <c:formatCode>General</c:formatCode>
                <c:ptCount val="4"/>
                <c:pt idx="0">
                  <c:v>2460</c:v>
                </c:pt>
                <c:pt idx="1">
                  <c:v>3064</c:v>
                </c:pt>
                <c:pt idx="2">
                  <c:v>2883</c:v>
                </c:pt>
                <c:pt idx="3">
                  <c:v>1439</c:v>
                </c:pt>
              </c:numCache>
            </c:numRef>
          </c:val>
        </c:ser>
        <c:ser>
          <c:idx val="1"/>
          <c:order val="1"/>
          <c:tx>
            <c:strRef>
              <c:f>'2024год'!$AF$124</c:f>
              <c:strCache>
                <c:ptCount val="1"/>
                <c:pt idx="0">
                  <c:v>количество вопросов, поднятых в обращениях 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 w="25400"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1" i="0" u="none" strike="noStrike" kern="1200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'2024год'!$AG$122:$AJ$122</c:f>
              <c:strCache>
                <c:ptCount val="4"/>
                <c:pt idx="0">
                  <c:v>1 кв 2024 года</c:v>
                </c:pt>
                <c:pt idx="1">
                  <c:v>2 кв 2024 года</c:v>
                </c:pt>
                <c:pt idx="2">
                  <c:v>3 кв 2024 года</c:v>
                </c:pt>
                <c:pt idx="3">
                  <c:v>4 кв 2024 года</c:v>
                </c:pt>
              </c:strCache>
            </c:strRef>
          </c:cat>
          <c:val>
            <c:numRef>
              <c:f>'2024год'!$AG$124:$AJ$124</c:f>
              <c:numCache>
                <c:formatCode>General</c:formatCode>
                <c:ptCount val="4"/>
                <c:pt idx="0">
                  <c:v>2588</c:v>
                </c:pt>
                <c:pt idx="1">
                  <c:v>3301</c:v>
                </c:pt>
                <c:pt idx="2">
                  <c:v>3140</c:v>
                </c:pt>
                <c:pt idx="3">
                  <c:v>1446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49896800"/>
        <c:axId val="749892992"/>
      </c:barChart>
      <c:catAx>
        <c:axId val="7498968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1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endParaRPr lang="ru-RU"/>
          </a:p>
        </c:txPr>
        <c:crossAx val="749892992"/>
        <c:crosses val="autoZero"/>
        <c:auto val="1"/>
        <c:lblAlgn val="ctr"/>
        <c:lblOffset val="100"/>
        <c:noMultiLvlLbl val="0"/>
      </c:catAx>
      <c:valAx>
        <c:axId val="749892992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1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endParaRPr lang="ru-RU"/>
          </a:p>
        </c:txPr>
        <c:crossAx val="7498968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9013371275202495"/>
          <c:y val="0.50999435491849598"/>
          <c:w val="0.30276167224476802"/>
          <c:h val="0.457136470849360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920" b="1" i="0" u="none" strike="noStrike" kern="1200" baseline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lang="en-US" sz="1000" b="1" i="0" u="none" strike="noStrike" baseline="0">
          <a:solidFill>
            <a:srgbClr val="000000"/>
          </a:solidFill>
          <a:latin typeface="Calibri" panose="020F0502020204030204"/>
          <a:ea typeface="Calibri" panose="020F0502020204030204"/>
          <a:cs typeface="Calibri" panose="020F0502020204030204"/>
        </a:defRPr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00" b="1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r>
              <a:rPr lang="ru-RU"/>
              <a:t>количество поступивших обращений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'2024год'!$A$117</c:f>
              <c:strCache>
                <c:ptCount val="1"/>
                <c:pt idx="0">
                  <c:v>итого  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1.6666666666666701E-2"/>
                  <c:y val="-5.092592592592590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0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8888888888888903E-2"/>
                  <c:y val="-6.48148148148147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0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1" i="0" u="none" strike="noStrike" kern="1200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'2024год'!$B$116:$C$116</c:f>
              <c:strCache>
                <c:ptCount val="2"/>
                <c:pt idx="0">
                  <c:v>2023 год</c:v>
                </c:pt>
                <c:pt idx="1">
                  <c:v>2024год</c:v>
                </c:pt>
              </c:strCache>
            </c:strRef>
          </c:cat>
          <c:val>
            <c:numRef>
              <c:f>'2024год'!$B$117:$C$117</c:f>
              <c:numCache>
                <c:formatCode>General</c:formatCode>
                <c:ptCount val="2"/>
                <c:pt idx="0">
                  <c:v>10292</c:v>
                </c:pt>
                <c:pt idx="1">
                  <c:v>9846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49897344"/>
        <c:axId val="749898432"/>
      </c:barChart>
      <c:catAx>
        <c:axId val="7498973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1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endParaRPr lang="ru-RU"/>
          </a:p>
        </c:txPr>
        <c:crossAx val="749898432"/>
        <c:crosses val="autoZero"/>
        <c:auto val="1"/>
        <c:lblAlgn val="ctr"/>
        <c:lblOffset val="100"/>
        <c:noMultiLvlLbl val="0"/>
      </c:catAx>
      <c:valAx>
        <c:axId val="749898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endParaRPr lang="ru-RU"/>
          </a:p>
        </c:txPr>
        <c:crossAx val="7498973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194067731824795"/>
          <c:y val="0.469070079595099"/>
          <c:w val="0.151068572739087"/>
          <c:h val="0.15635657920610099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920" b="0" i="0" u="none" strike="noStrike" kern="1200" baseline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lang="en-US" sz="1000" b="0" i="0" u="none" strike="noStrike" baseline="0">
          <a:solidFill>
            <a:srgbClr val="000000"/>
          </a:solidFill>
          <a:latin typeface="Calibri" panose="020F0502020204030204"/>
          <a:ea typeface="Calibri" panose="020F0502020204030204"/>
          <a:cs typeface="Calibri" panose="020F0502020204030204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00" b="1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r>
              <a:rPr lang="ru-RU"/>
              <a:t>количество вопросов, поднятых в обращении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'2024год'!$O$117</c:f>
              <c:strCache>
                <c:ptCount val="1"/>
                <c:pt idx="0">
                  <c:v>итого   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FFC000"/>
              </a:solidFill>
            </c:spPr>
          </c:dPt>
          <c:dLbls>
            <c:dLbl>
              <c:idx val="0"/>
              <c:layout>
                <c:manualLayout>
                  <c:x val="1.38888888888889E-2"/>
                  <c:y val="-6.48148148148147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0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3.8888888888888903E-2"/>
                  <c:y val="-2.77777777777778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0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1" i="0" u="none" strike="noStrike" kern="1200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'2024год'!$P$116:$Q$116</c:f>
              <c:strCache>
                <c:ptCount val="2"/>
                <c:pt idx="0">
                  <c:v>2023год</c:v>
                </c:pt>
                <c:pt idx="1">
                  <c:v>2024 год</c:v>
                </c:pt>
              </c:strCache>
            </c:strRef>
          </c:cat>
          <c:val>
            <c:numRef>
              <c:f>'2024год'!$P$117:$Q$117</c:f>
              <c:numCache>
                <c:formatCode>General</c:formatCode>
                <c:ptCount val="2"/>
                <c:pt idx="0">
                  <c:v>12258</c:v>
                </c:pt>
                <c:pt idx="1">
                  <c:v>10475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49885376"/>
        <c:axId val="749889184"/>
      </c:barChart>
      <c:catAx>
        <c:axId val="7498853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1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endParaRPr lang="ru-RU"/>
          </a:p>
        </c:txPr>
        <c:crossAx val="749889184"/>
        <c:crosses val="autoZero"/>
        <c:auto val="1"/>
        <c:lblAlgn val="ctr"/>
        <c:lblOffset val="100"/>
        <c:noMultiLvlLbl val="0"/>
      </c:catAx>
      <c:valAx>
        <c:axId val="7498891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endParaRPr lang="ru-RU"/>
          </a:p>
        </c:txPr>
        <c:crossAx val="7498853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3646609391217397"/>
          <c:y val="0.50001704332412999"/>
          <c:w val="0.14700271161757"/>
          <c:h val="0.155849609707877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920" b="0" i="0" u="none" strike="noStrike" kern="1200" baseline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lang="en-US" sz="1000" b="0" i="0" u="none" strike="noStrike" baseline="0">
          <a:solidFill>
            <a:srgbClr val="000000"/>
          </a:solidFill>
          <a:latin typeface="Calibri" panose="020F0502020204030204"/>
          <a:ea typeface="Calibri" panose="020F0502020204030204"/>
          <a:cs typeface="Calibri" panose="020F0502020204030204"/>
        </a:defRPr>
      </a:pPr>
      <a:endParaRPr lang="ru-RU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1400" b="1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r>
              <a:rPr lang="ru-RU" sz="1400"/>
              <a:t>Общее количество вопросов в тематических разделах, шт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'2024год'!$B$151</c:f>
              <c:strCache>
                <c:ptCount val="1"/>
                <c:pt idx="0">
                  <c:v>2024 год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dLbl>
              <c:idx val="0"/>
              <c:layout>
                <c:manualLayout>
                  <c:x val="7.4499787143465302E-3"/>
                  <c:y val="-1.953888237592810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1.06428267347808E-2"/>
                  <c:y val="-4.103165298944899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2571306939122996E-3"/>
                  <c:y val="-1.758499413833530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8.5142613878246096E-3"/>
                  <c:y val="-2.540054708870649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1.06428267347808E-2"/>
                  <c:y val="-3.5169988276670602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 w="25400"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200" b="1" i="0" u="none" strike="noStrike" kern="1200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'2024год'!$A$152:$A$156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'2024год'!$B$152:$B$156</c:f>
              <c:numCache>
                <c:formatCode>General</c:formatCode>
                <c:ptCount val="5"/>
                <c:pt idx="0">
                  <c:v>860</c:v>
                </c:pt>
                <c:pt idx="1">
                  <c:v>767</c:v>
                </c:pt>
                <c:pt idx="2">
                  <c:v>5240</c:v>
                </c:pt>
                <c:pt idx="3">
                  <c:v>586</c:v>
                </c:pt>
                <c:pt idx="4">
                  <c:v>3022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49891360"/>
        <c:axId val="749889728"/>
      </c:barChart>
      <c:catAx>
        <c:axId val="7498913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txPr>
          <a:bodyPr rot="0" spcFirstLastPara="0" vertOverflow="ellipsis" vert="horz" wrap="square" anchor="ctr" anchorCtr="1"/>
          <a:lstStyle/>
          <a:p>
            <a:pPr>
              <a:defRPr lang="en-US" sz="800" b="1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endParaRPr lang="ru-RU"/>
          </a:p>
        </c:txPr>
        <c:crossAx val="749889728"/>
        <c:crosses val="autoZero"/>
        <c:auto val="1"/>
        <c:lblAlgn val="ctr"/>
        <c:lblOffset val="100"/>
        <c:noMultiLvlLbl val="0"/>
      </c:catAx>
      <c:valAx>
        <c:axId val="7498897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endParaRPr lang="ru-RU"/>
          </a:p>
        </c:txPr>
        <c:crossAx val="749891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88517193841860697"/>
          <c:y val="0.50732603136146404"/>
          <c:w val="0.10840722690980301"/>
          <c:h val="0.135606748769553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920" b="0" i="0" u="none" strike="noStrike" kern="1200" baseline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lang="en-US" sz="1000" b="0" i="0" u="none" strike="noStrike" baseline="0">
          <a:solidFill>
            <a:srgbClr val="000000"/>
          </a:solidFill>
          <a:latin typeface="Calibri" panose="020F0502020204030204"/>
          <a:ea typeface="Calibri" panose="020F0502020204030204"/>
          <a:cs typeface="Calibri" panose="020F0502020204030204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>
              <a:defRPr lang="en-US" sz="2000" b="1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r>
              <a:rPr lang="ru-RU"/>
              <a:t>количество вопросов в обращениях за год, шт.</a:t>
            </a:r>
          </a:p>
        </c:rich>
      </c:tx>
      <c:layout>
        <c:manualLayout>
          <c:xMode val="edge"/>
          <c:yMode val="edge"/>
          <c:x val="0.20520989861240699"/>
          <c:y val="9.063720265421010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8976535630167601"/>
          <c:y val="0.15878907008902601"/>
          <c:w val="0.61790978881081704"/>
          <c:h val="0.77599316594859602"/>
        </c:manualLayout>
      </c:layout>
      <c:radarChart>
        <c:radarStyle val="marker"/>
        <c:varyColors val="0"/>
        <c:ser>
          <c:idx val="0"/>
          <c:order val="0"/>
          <c:tx>
            <c:strRef>
              <c:f>'2024год'!$I$14</c:f>
              <c:strCache>
                <c:ptCount val="1"/>
                <c:pt idx="0">
                  <c:v>2023 год</c:v>
                </c:pt>
              </c:strCache>
            </c:strRef>
          </c:tx>
          <c:spPr>
            <a:ln w="28575" cap="rnd" cmpd="sng" algn="ctr">
              <a:solidFill>
                <a:srgbClr val="00B050"/>
              </a:solidFill>
              <a:prstDash val="solid"/>
              <a:round/>
            </a:ln>
          </c:spPr>
          <c:marker>
            <c:spPr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</a:ln>
            </c:spPr>
          </c:marker>
          <c:dLbls>
            <c:dLbl>
              <c:idx val="0"/>
              <c:layout>
                <c:manualLayout>
                  <c:x val="-1.03910011694528E-16"/>
                  <c:y val="1.1622858463841699E-2"/>
                </c:manualLayout>
              </c:layout>
              <c:spPr>
                <a:solidFill>
                  <a:srgbClr val="00B050"/>
                </a:solidFill>
                <a:ln>
                  <a:solidFill>
                    <a:srgbClr val="FFC00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9769418889146402E-3"/>
                  <c:y val="5.8873107142403798E-2"/>
                </c:manualLayout>
              </c:layout>
              <c:spPr>
                <a:solidFill>
                  <a:srgbClr val="00B050"/>
                </a:solidFill>
                <a:ln>
                  <a:solidFill>
                    <a:srgbClr val="FFC00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5.00692517381549E-2"/>
                  <c:y val="-5.1095170243513698E-2"/>
                </c:manualLayout>
              </c:layout>
              <c:spPr>
                <a:solidFill>
                  <a:srgbClr val="00B050"/>
                </a:solidFill>
                <a:ln>
                  <a:solidFill>
                    <a:srgbClr val="FFC00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10332068364066E-2"/>
                  <c:y val="-3.7877782361487297E-2"/>
                </c:manualLayout>
              </c:layout>
              <c:spPr>
                <a:solidFill>
                  <a:srgbClr val="00B050"/>
                </a:solidFill>
                <a:ln>
                  <a:solidFill>
                    <a:srgbClr val="FFC00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7.5427832667413399E-3"/>
                  <c:y val="-4.2532120842525702E-2"/>
                </c:manualLayout>
              </c:layout>
              <c:spPr>
                <a:solidFill>
                  <a:srgbClr val="00B050"/>
                </a:solidFill>
                <a:ln>
                  <a:solidFill>
                    <a:srgbClr val="FFC00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00B050"/>
              </a:solidFill>
              <a:ln>
                <a:solidFill>
                  <a:srgbClr val="FFC000"/>
                </a:solidFill>
              </a:ln>
              <a:effectLst/>
            </c:spPr>
            <c:txPr>
              <a:bodyPr rot="0" spcFirstLastPara="0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200" b="1" i="0" u="none" strike="noStrike" kern="1200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'2024год'!$H$15:$H$19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'2024год'!$I$15:$I$19</c:f>
              <c:numCache>
                <c:formatCode>General</c:formatCode>
                <c:ptCount val="5"/>
                <c:pt idx="0">
                  <c:v>933</c:v>
                </c:pt>
                <c:pt idx="1">
                  <c:v>944</c:v>
                </c:pt>
                <c:pt idx="2">
                  <c:v>6165</c:v>
                </c:pt>
                <c:pt idx="3">
                  <c:v>799</c:v>
                </c:pt>
                <c:pt idx="4">
                  <c:v>3417</c:v>
                </c:pt>
              </c:numCache>
            </c:numRef>
          </c:val>
        </c:ser>
        <c:ser>
          <c:idx val="1"/>
          <c:order val="1"/>
          <c:tx>
            <c:strRef>
              <c:f>'2024год'!$J$14</c:f>
              <c:strCache>
                <c:ptCount val="1"/>
                <c:pt idx="0">
                  <c:v>2024 год</c:v>
                </c:pt>
              </c:strCache>
            </c:strRef>
          </c:tx>
          <c:spPr>
            <a:ln w="28575" cap="rnd" cmpd="sng" algn="ctr">
              <a:solidFill>
                <a:srgbClr val="FFC000"/>
              </a:solidFill>
              <a:prstDash val="solid"/>
              <a:round/>
            </a:ln>
          </c:spPr>
          <c:marker>
            <c:spPr>
              <a:solidFill>
                <a:srgbClr val="FFC000"/>
              </a:solidFill>
              <a:ln w="9525" cap="flat" cmpd="sng" algn="ctr">
                <a:solidFill>
                  <a:srgbClr val="FFC000"/>
                </a:solidFill>
                <a:prstDash val="solid"/>
                <a:round/>
              </a:ln>
            </c:spPr>
          </c:marker>
          <c:dLbls>
            <c:dLbl>
              <c:idx val="0"/>
              <c:layout>
                <c:manualLayout>
                  <c:x val="8.8575196535003592E-3"/>
                  <c:y val="-4.7216546038436197E-2"/>
                </c:manualLayout>
              </c:layout>
              <c:spPr>
                <a:solidFill>
                  <a:srgbClr val="FFC000"/>
                </a:solidFill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3412957426027504E-3"/>
                  <c:y val="-1.37407816407093E-2"/>
                </c:manualLayout>
              </c:layout>
              <c:spPr>
                <a:solidFill>
                  <a:srgbClr val="FFC000"/>
                </a:solidFill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7.6961621835487104E-2"/>
                  <c:y val="-9.6816319012755003E-2"/>
                </c:manualLayout>
              </c:layout>
              <c:spPr>
                <a:solidFill>
                  <a:srgbClr val="FFC000"/>
                </a:solidFill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7.0520643518286298E-3"/>
                  <c:y val="2.30543050000298E-2"/>
                </c:manualLayout>
              </c:layout>
              <c:spPr>
                <a:solidFill>
                  <a:srgbClr val="FFC000"/>
                </a:solidFill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6.91425498984967E-3"/>
                  <c:y val="6.9994795831588005E-2"/>
                </c:manualLayout>
              </c:layout>
              <c:spPr>
                <a:solidFill>
                  <a:srgbClr val="FFC000"/>
                </a:solidFill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FFC000"/>
              </a:solidFill>
              <a:ln>
                <a:solidFill>
                  <a:srgbClr val="00B050"/>
                </a:solidFill>
              </a:ln>
              <a:effectLst/>
            </c:spPr>
            <c:txPr>
              <a:bodyPr rot="0" spcFirstLastPara="0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200" b="1" i="0" u="none" strike="noStrike" kern="1200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'2024год'!$H$15:$H$19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'2024год'!$J$15:$J$19</c:f>
              <c:numCache>
                <c:formatCode>General</c:formatCode>
                <c:ptCount val="5"/>
                <c:pt idx="0">
                  <c:v>860</c:v>
                </c:pt>
                <c:pt idx="1">
                  <c:v>767</c:v>
                </c:pt>
                <c:pt idx="2">
                  <c:v>5240</c:v>
                </c:pt>
                <c:pt idx="3">
                  <c:v>586</c:v>
                </c:pt>
                <c:pt idx="4">
                  <c:v>3022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9898976"/>
        <c:axId val="749883744"/>
      </c:radarChart>
      <c:catAx>
        <c:axId val="749898976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1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endParaRPr lang="ru-RU"/>
          </a:p>
        </c:txPr>
        <c:crossAx val="749883744"/>
        <c:crosses val="autoZero"/>
        <c:auto val="0"/>
        <c:lblAlgn val="ctr"/>
        <c:lblOffset val="100"/>
        <c:noMultiLvlLbl val="0"/>
      </c:catAx>
      <c:valAx>
        <c:axId val="749883744"/>
        <c:scaling>
          <c:orientation val="minMax"/>
          <c:max val="7000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endParaRPr lang="ru-RU"/>
          </a:p>
        </c:txPr>
        <c:crossAx val="7498989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69176188082873"/>
          <c:y val="0.44420617126731599"/>
          <c:w val="0.124471994192215"/>
          <c:h val="0.10023113853365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1100" b="1" i="0" u="none" strike="noStrike" kern="1200" baseline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lang="en-US" sz="1000" b="0" i="0" u="none" strike="noStrike" baseline="0">
          <a:solidFill>
            <a:srgbClr val="000000"/>
          </a:solidFill>
          <a:latin typeface="Calibri" panose="020F0502020204030204"/>
          <a:ea typeface="Calibri" panose="020F0502020204030204"/>
          <a:cs typeface="Calibri" panose="020F0502020204030204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17856774368721201"/>
          <c:y val="0.108719306879403"/>
          <c:w val="0.65427504751561205"/>
          <c:h val="0.76347933070866103"/>
        </c:manualLayout>
      </c:layout>
      <c:radarChart>
        <c:radarStyle val="marker"/>
        <c:varyColors val="0"/>
        <c:ser>
          <c:idx val="0"/>
          <c:order val="0"/>
          <c:tx>
            <c:strRef>
              <c:f>'2024год'!$L$14</c:f>
              <c:strCache>
                <c:ptCount val="1"/>
                <c:pt idx="0">
                  <c:v>2023 год</c:v>
                </c:pt>
              </c:strCache>
            </c:strRef>
          </c:tx>
          <c:spPr>
            <a:ln w="28575" cap="rnd" cmpd="sng" algn="ctr">
              <a:solidFill>
                <a:srgbClr val="00B050"/>
              </a:solidFill>
              <a:prstDash val="solid"/>
              <a:round/>
            </a:ln>
          </c:spPr>
          <c:marker>
            <c:spPr>
              <a:solidFill>
                <a:srgbClr val="00B050"/>
              </a:solidFill>
              <a:ln w="9525" cap="flat" cmpd="sng" algn="ctr">
                <a:solidFill>
                  <a:srgbClr val="00B050"/>
                </a:solidFill>
                <a:prstDash val="solid"/>
                <a:round/>
              </a:ln>
            </c:spPr>
          </c:marker>
          <c:dLbls>
            <c:dLbl>
              <c:idx val="0"/>
              <c:layout>
                <c:manualLayout>
                  <c:x val="0"/>
                  <c:y val="-1.8092105263157899E-2"/>
                </c:manualLayout>
              </c:layout>
              <c:spPr>
                <a:solidFill>
                  <a:srgbClr val="00B050"/>
                </a:solidFill>
                <a:ln>
                  <a:solidFill>
                    <a:srgbClr val="FFC00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0376175548589299E-2"/>
                  <c:y val="-1.8092105263157899E-2"/>
                </c:manualLayout>
              </c:layout>
              <c:spPr>
                <a:solidFill>
                  <a:srgbClr val="00B050"/>
                </a:solidFill>
                <a:ln>
                  <a:solidFill>
                    <a:srgbClr val="FFC00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14719913305127"/>
                  <c:y val="-3.8959331114538497E-2"/>
                </c:manualLayout>
              </c:layout>
              <c:spPr>
                <a:solidFill>
                  <a:srgbClr val="00B050"/>
                </a:solidFill>
                <a:ln>
                  <a:solidFill>
                    <a:srgbClr val="FFC00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1.88087774294671E-2"/>
                  <c:y val="-2.6315789473684199E-2"/>
                </c:manualLayout>
              </c:layout>
              <c:spPr>
                <a:solidFill>
                  <a:srgbClr val="00B050"/>
                </a:solidFill>
                <a:ln>
                  <a:solidFill>
                    <a:srgbClr val="FFC00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7021943573667697E-3"/>
                  <c:y val="3.7828947368421101E-2"/>
                </c:manualLayout>
              </c:layout>
              <c:spPr>
                <a:solidFill>
                  <a:srgbClr val="00B050"/>
                </a:solidFill>
                <a:ln>
                  <a:solidFill>
                    <a:srgbClr val="FFC00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200" b="1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00B050"/>
              </a:solidFill>
              <a:ln>
                <a:solidFill>
                  <a:srgbClr val="FFC000"/>
                </a:solidFill>
              </a:ln>
              <a:effectLst/>
            </c:spPr>
            <c:txPr>
              <a:bodyPr rot="0" spcFirstLastPara="0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200" b="1" i="0" u="none" strike="noStrike" kern="1200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'2024год'!$K$15:$K$19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'2024год'!$L$15:$L$19</c:f>
              <c:numCache>
                <c:formatCode>0.00%</c:formatCode>
                <c:ptCount val="5"/>
                <c:pt idx="0">
                  <c:v>7.6113558492413094E-2</c:v>
                </c:pt>
                <c:pt idx="1">
                  <c:v>7.7010931636482302E-2</c:v>
                </c:pt>
                <c:pt idx="2">
                  <c:v>0.50293685756240802</c:v>
                </c:pt>
                <c:pt idx="3">
                  <c:v>6.51819220101158E-2</c:v>
                </c:pt>
                <c:pt idx="4">
                  <c:v>0.278756730298581</c:v>
                </c:pt>
              </c:numCache>
            </c:numRef>
          </c:val>
        </c:ser>
        <c:ser>
          <c:idx val="1"/>
          <c:order val="1"/>
          <c:tx>
            <c:strRef>
              <c:f>'2024год'!$M$14</c:f>
              <c:strCache>
                <c:ptCount val="1"/>
                <c:pt idx="0">
                  <c:v>2024 год</c:v>
                </c:pt>
              </c:strCache>
            </c:strRef>
          </c:tx>
          <c:spPr>
            <a:ln w="38100" cap="rnd" cmpd="sng" algn="ctr">
              <a:solidFill>
                <a:srgbClr val="FFC000"/>
              </a:solidFill>
              <a:prstDash val="solid"/>
              <a:round/>
            </a:ln>
          </c:spPr>
          <c:marker>
            <c:spPr>
              <a:solidFill>
                <a:srgbClr val="FFC000"/>
              </a:solidFill>
              <a:ln w="9525" cap="flat" cmpd="sng" algn="ctr">
                <a:solidFill>
                  <a:srgbClr val="FFC000"/>
                </a:solidFill>
                <a:prstDash val="solid"/>
                <a:round/>
              </a:ln>
            </c:spPr>
          </c:marker>
          <c:dLbls>
            <c:dLbl>
              <c:idx val="0"/>
              <c:layout>
                <c:manualLayout>
                  <c:x val="-1.8703240977122101E-3"/>
                  <c:y val="1.7789571539365001E-2"/>
                </c:manualLayout>
              </c:layout>
              <c:spPr>
                <a:solidFill>
                  <a:srgbClr val="FFC000"/>
                </a:solidFill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000" b="0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6645768025078401E-2"/>
                  <c:y val="2.4671052631578899E-2"/>
                </c:manualLayout>
              </c:layout>
              <c:spPr>
                <a:solidFill>
                  <a:srgbClr val="FFC000"/>
                </a:solidFill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000" b="0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6.2695924764890297E-3"/>
                  <c:y val="-6.4144736842105296E-2"/>
                </c:manualLayout>
              </c:layout>
              <c:spPr>
                <a:solidFill>
                  <a:srgbClr val="FFC000"/>
                </a:solidFill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000" b="0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7.4812963908488404E-3"/>
                  <c:y val="1.6541947699906401E-2"/>
                </c:manualLayout>
              </c:layout>
              <c:spPr>
                <a:solidFill>
                  <a:srgbClr val="FFC000"/>
                </a:solidFill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000" b="0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7.4495752224980798E-3"/>
                  <c:y val="-2.2189257022383001E-3"/>
                </c:manualLayout>
              </c:layout>
              <c:spPr>
                <a:solidFill>
                  <a:srgbClr val="FFC000"/>
                </a:solidFill>
                <a:ln>
                  <a:solidFill>
                    <a:srgbClr val="00B050"/>
                  </a:solidFill>
                </a:ln>
                <a:effectLst/>
              </c:spPr>
              <c:txPr>
                <a:bodyPr rot="0" spcFirstLastPara="0" vertOverflow="ellipsis" vert="horz" wrap="square" lIns="38100" tIns="19050" rIns="38100" bIns="19050" anchor="ctr" anchorCtr="1"/>
                <a:lstStyle/>
                <a:p>
                  <a:pPr>
                    <a:defRPr lang="en-US" sz="1000" b="0" i="0" u="none" strike="noStrike" kern="1200" baseline="0">
                      <a:solidFill>
                        <a:srgbClr val="000000"/>
                      </a:solidFill>
                      <a:latin typeface="Calibri" panose="020F0502020204030204"/>
                      <a:ea typeface="Calibri" panose="020F0502020204030204"/>
                      <a:cs typeface="Calibri" panose="020F0502020204030204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rgbClr val="FFC000"/>
              </a:solidFill>
              <a:ln>
                <a:solidFill>
                  <a:srgbClr val="00B050"/>
                </a:solidFill>
              </a:ln>
              <a:effectLst/>
            </c:spPr>
            <c:txPr>
              <a:bodyPr rot="0" spcFirstLastPara="0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0" i="0" u="none" strike="noStrike" kern="1200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'2024год'!$K$15:$K$19</c:f>
              <c:strCache>
                <c:ptCount val="5"/>
                <c:pt idx="0">
                  <c:v>Государство, общество, политика</c:v>
                </c:pt>
                <c:pt idx="1">
                  <c:v>Социальная сфера</c:v>
                </c:pt>
                <c:pt idx="2">
                  <c:v>Экономика</c:v>
                </c:pt>
                <c:pt idx="3">
                  <c:v>Оборона, безопасность, законность</c:v>
                </c:pt>
                <c:pt idx="4">
                  <c:v>Жилищно-коммунальная сфера</c:v>
                </c:pt>
              </c:strCache>
            </c:strRef>
          </c:cat>
          <c:val>
            <c:numRef>
              <c:f>'2024год'!$M$15:$M$19</c:f>
              <c:numCache>
                <c:formatCode>0.00%</c:formatCode>
                <c:ptCount val="5"/>
                <c:pt idx="0">
                  <c:v>8.2100238663484496E-2</c:v>
                </c:pt>
                <c:pt idx="1">
                  <c:v>7.3221957040572799E-2</c:v>
                </c:pt>
                <c:pt idx="2">
                  <c:v>0.50023866348448698</c:v>
                </c:pt>
                <c:pt idx="3">
                  <c:v>5.59427207637231E-2</c:v>
                </c:pt>
                <c:pt idx="4">
                  <c:v>0.28849642004773302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49890272"/>
        <c:axId val="749891904"/>
      </c:radarChart>
      <c:catAx>
        <c:axId val="74989027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200" b="1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endParaRPr lang="ru-RU"/>
          </a:p>
        </c:txPr>
        <c:crossAx val="749891904"/>
        <c:crosses val="autoZero"/>
        <c:auto val="0"/>
        <c:lblAlgn val="ctr"/>
        <c:lblOffset val="100"/>
        <c:noMultiLvlLbl val="0"/>
      </c:catAx>
      <c:valAx>
        <c:axId val="749891904"/>
        <c:scaling>
          <c:orientation val="minMax"/>
        </c:scaling>
        <c:delete val="0"/>
        <c:axPos val="l"/>
        <c:majorGridlines/>
        <c:numFmt formatCode="0.00%" sourceLinked="1"/>
        <c:majorTickMark val="cross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endParaRPr lang="ru-RU"/>
          </a:p>
        </c:txPr>
        <c:crossAx val="7498902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522882514211701"/>
          <c:y val="0.47991748356638197"/>
          <c:w val="0.18802013957136299"/>
          <c:h val="0.1483207451546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920" b="0" i="0" u="none" strike="noStrike" kern="1200" baseline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lang="en-US" sz="1000" b="0" i="0" u="none" strike="noStrike" baseline="0">
          <a:solidFill>
            <a:srgbClr val="000000"/>
          </a:solidFill>
          <a:latin typeface="Calibri" panose="020F0502020204030204"/>
          <a:ea typeface="Calibri" panose="020F0502020204030204"/>
          <a:cs typeface="Calibri" panose="020F0502020204030204"/>
        </a:defRPr>
      </a:pPr>
      <a:endParaRPr lang="ru-RU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9"/>
    </mc:Choice>
    <mc:Fallback>
      <c:style val="29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200470206309997E-2"/>
          <c:y val="2.60848604322515E-2"/>
          <c:w val="0.92043730598065199"/>
          <c:h val="0.915057429353117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2023 год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spPr>
              <a:noFill/>
              <a:ln w="25400"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1" i="0" u="none" strike="noStrike" kern="1200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'2024год'!$AY$20:$AY$22</c:f>
              <c:strCache>
                <c:ptCount val="3"/>
                <c:pt idx="0">
                  <c:v>письменные</c:v>
                </c:pt>
                <c:pt idx="1">
                  <c:v>на личном приеме</c:v>
                </c:pt>
                <c:pt idx="2">
                  <c:v>по горячей линии</c:v>
                </c:pt>
              </c:strCache>
            </c:strRef>
          </c:cat>
          <c:val>
            <c:numRef>
              <c:f>'2024год'!$AZ$20:$AZ$22</c:f>
              <c:numCache>
                <c:formatCode>General</c:formatCode>
                <c:ptCount val="3"/>
                <c:pt idx="0">
                  <c:v>10002</c:v>
                </c:pt>
                <c:pt idx="1">
                  <c:v>137</c:v>
                </c:pt>
                <c:pt idx="2">
                  <c:v>153</c:v>
                </c:pt>
              </c:numCache>
            </c:numRef>
          </c:val>
        </c:ser>
        <c:ser>
          <c:idx val="1"/>
          <c:order val="1"/>
          <c:tx>
            <c:strRef>
              <c:f>2024 год</c:f>
              <c:strCache>
                <c:ptCount val="1"/>
                <c:pt idx="0">
                  <c:v>2024 год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dLbls>
            <c:spPr>
              <a:noFill/>
              <a:ln w="25400">
                <a:noFill/>
              </a:ln>
              <a:effectLst/>
            </c:spPr>
            <c:txPr>
              <a:bodyPr rot="0" spcFirstLastPara="0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000" b="1" i="0" u="none" strike="noStrike" kern="1200" baseline="0">
                    <a:solidFill>
                      <a:srgbClr val="000000"/>
                    </a:solidFill>
                    <a:latin typeface="Calibri" panose="020F0502020204030204"/>
                    <a:ea typeface="Calibri" panose="020F0502020204030204"/>
                    <a:cs typeface="Calibri" panose="020F0502020204030204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'2024год'!$AY$20:$AY$22</c:f>
              <c:strCache>
                <c:ptCount val="3"/>
                <c:pt idx="0">
                  <c:v>письменные</c:v>
                </c:pt>
                <c:pt idx="1">
                  <c:v>на личном приеме</c:v>
                </c:pt>
                <c:pt idx="2">
                  <c:v>по горячей линии</c:v>
                </c:pt>
              </c:strCache>
            </c:strRef>
          </c:cat>
          <c:val>
            <c:numRef>
              <c:f>'2024год'!$BA$20:$BA$22</c:f>
              <c:numCache>
                <c:formatCode>General</c:formatCode>
                <c:ptCount val="3"/>
                <c:pt idx="0">
                  <c:v>9608</c:v>
                </c:pt>
                <c:pt idx="1">
                  <c:v>136</c:v>
                </c:pt>
                <c:pt idx="2">
                  <c:v>102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49893536"/>
        <c:axId val="745678192"/>
      </c:barChart>
      <c:catAx>
        <c:axId val="7498935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1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endParaRPr lang="ru-RU"/>
          </a:p>
        </c:txPr>
        <c:crossAx val="745678192"/>
        <c:crosses val="autoZero"/>
        <c:auto val="1"/>
        <c:lblAlgn val="ctr"/>
        <c:lblOffset val="100"/>
        <c:noMultiLvlLbl val="0"/>
      </c:catAx>
      <c:valAx>
        <c:axId val="745678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rgbClr val="000000"/>
                </a:solidFill>
                <a:latin typeface="Calibri" panose="020F0502020204030204"/>
                <a:ea typeface="Calibri" panose="020F0502020204030204"/>
                <a:cs typeface="Calibri" panose="020F0502020204030204"/>
              </a:defRPr>
            </a:pPr>
            <a:endParaRPr lang="ru-RU"/>
          </a:p>
        </c:txPr>
        <c:crossAx val="7498935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8406871135993"/>
          <c:y val="0.39302846041042"/>
          <c:w val="0.117816890535742"/>
          <c:h val="0.22093572822970101"/>
        </c:manualLayout>
      </c:layout>
      <c:overlay val="0"/>
      <c:txPr>
        <a:bodyPr rot="0" spcFirstLastPara="0" vertOverflow="ellipsis" vert="horz" wrap="square" anchor="ctr" anchorCtr="1"/>
        <a:lstStyle/>
        <a:p>
          <a:pPr>
            <a:defRPr lang="en-US" sz="920" b="0" i="0" u="none" strike="noStrike" kern="1200" baseline="0">
              <a:solidFill>
                <a:srgbClr val="000000"/>
              </a:solidFill>
              <a:latin typeface="Calibri" panose="020F0502020204030204"/>
              <a:ea typeface="Calibri" panose="020F0502020204030204"/>
              <a:cs typeface="Calibri" panose="020F0502020204030204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lang="en-US" sz="1000" b="0" i="0" u="none" strike="noStrike" baseline="0">
          <a:solidFill>
            <a:srgbClr val="000000"/>
          </a:solidFill>
          <a:latin typeface="Calibri" panose="020F0502020204030204"/>
          <a:ea typeface="Calibri" panose="020F0502020204030204"/>
          <a:cs typeface="Calibri" panose="020F0502020204030204"/>
        </a:defRPr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lang="en-US" sz="14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b="1">
                <a:solidFill>
                  <a:sysClr val="windowText" lastClr="000000"/>
                </a:solidFill>
              </a:rPr>
              <a:t>Актуальные темы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4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2024год</c:f>
              <c:strCache>
                <c:ptCount val="1"/>
                <c:pt idx="0">
                  <c:v>2024год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'топ 2024'!$F$3:$F$14</c:f>
              <c:strCache>
                <c:ptCount val="12"/>
                <c:pt idx="0">
                  <c:v>Торговля, размещение торговых точек, развитие предпринимательской деятельности.</c:v>
                </c:pt>
                <c:pt idx="1">
                  <c:v>Арендные отношения</c:v>
                </c:pt>
                <c:pt idx="2">
                  <c:v>Вопросы ДОУ, СОШ.</c:v>
                </c:pt>
                <c:pt idx="3">
                  <c:v>Улучшение жилищных условий, ветхое, аварийное жилье, выделение жилья, переселение</c:v>
                </c:pt>
                <c:pt idx="4">
                  <c:v> Управляющие организации, товарищества собственников жилья и иные формы управления собственностью</c:v>
                </c:pt>
                <c:pt idx="5">
                  <c:v>Финансовая помощь,выплаты пособий и компенсаций, льготы</c:v>
                </c:pt>
                <c:pt idx="6">
                  <c:v>Содержание общего имущества, капремонт.</c:v>
                </c:pt>
                <c:pt idx="7">
                  <c:v>Комплексное благоустройство, озеленение</c:v>
                </c:pt>
                <c:pt idx="8">
                  <c:v>Градостроительство. Архитектура и проектирование</c:v>
                </c:pt>
                <c:pt idx="9">
                  <c:v>Предоставление коммунальных услуг ненадлежащего качества, оплата услуг, перебои</c:v>
                </c:pt>
                <c:pt idx="10">
                  <c:v>Обращение с твердыми коммунальными отходами, свалки, уборка мусора</c:v>
                </c:pt>
                <c:pt idx="11">
                  <c:v>Дорожное хозяйство, транспорт, автопарковки, ремонт дорог, борьба с аварийностью</c:v>
                </c:pt>
              </c:strCache>
            </c:strRef>
          </c:cat>
          <c:val>
            <c:numRef>
              <c:f>'топ 2024'!$G$3:$G$14</c:f>
              <c:numCache>
                <c:formatCode>General</c:formatCode>
                <c:ptCount val="12"/>
                <c:pt idx="0">
                  <c:v>76</c:v>
                </c:pt>
                <c:pt idx="1">
                  <c:v>167</c:v>
                </c:pt>
                <c:pt idx="2">
                  <c:v>170</c:v>
                </c:pt>
                <c:pt idx="3">
                  <c:v>220</c:v>
                </c:pt>
                <c:pt idx="4">
                  <c:v>302</c:v>
                </c:pt>
                <c:pt idx="5">
                  <c:v>384</c:v>
                </c:pt>
                <c:pt idx="6">
                  <c:v>538</c:v>
                </c:pt>
                <c:pt idx="7">
                  <c:v>1084</c:v>
                </c:pt>
                <c:pt idx="8">
                  <c:v>1117</c:v>
                </c:pt>
                <c:pt idx="9">
                  <c:v>1163</c:v>
                </c:pt>
                <c:pt idx="10">
                  <c:v>1180</c:v>
                </c:pt>
                <c:pt idx="11">
                  <c:v>1405</c:v>
                </c:pt>
              </c:numCache>
            </c:numRef>
          </c:val>
        </c:ser>
        <c:ser>
          <c:idx val="1"/>
          <c:order val="1"/>
          <c:tx>
            <c:strRef>
              <c:f>2023 год</c:f>
              <c:strCache>
                <c:ptCount val="1"/>
                <c:pt idx="0">
                  <c:v>2023 год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9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'топ 2024'!$F$3:$F$14</c:f>
              <c:strCache>
                <c:ptCount val="12"/>
                <c:pt idx="0">
                  <c:v>Торговля, размещение торговых точек, развитие предпринимательской деятельности.</c:v>
                </c:pt>
                <c:pt idx="1">
                  <c:v>Арендные отношения</c:v>
                </c:pt>
                <c:pt idx="2">
                  <c:v>Вопросы ДОУ, СОШ.</c:v>
                </c:pt>
                <c:pt idx="3">
                  <c:v>Улучшение жилищных условий, ветхое, аварийное жилье, выделение жилья, переселение</c:v>
                </c:pt>
                <c:pt idx="4">
                  <c:v> Управляющие организации, товарищества собственников жилья и иные формы управления собственностью</c:v>
                </c:pt>
                <c:pt idx="5">
                  <c:v>Финансовая помощь,выплаты пособий и компенсаций, льготы</c:v>
                </c:pt>
                <c:pt idx="6">
                  <c:v>Содержание общего имущества, капремонт.</c:v>
                </c:pt>
                <c:pt idx="7">
                  <c:v>Комплексное благоустройство, озеленение</c:v>
                </c:pt>
                <c:pt idx="8">
                  <c:v>Градостроительство. Архитектура и проектирование</c:v>
                </c:pt>
                <c:pt idx="9">
                  <c:v>Предоставление коммунальных услуг ненадлежащего качества, оплата услуг, перебои</c:v>
                </c:pt>
                <c:pt idx="10">
                  <c:v>Обращение с твердыми коммунальными отходами, свалки, уборка мусора</c:v>
                </c:pt>
                <c:pt idx="11">
                  <c:v>Дорожное хозяйство, транспорт, автопарковки, ремонт дорог, борьба с аварийностью</c:v>
                </c:pt>
              </c:strCache>
            </c:strRef>
          </c:cat>
          <c:val>
            <c:numRef>
              <c:f>'топ 2024'!$H$3:$H$14</c:f>
              <c:numCache>
                <c:formatCode>General</c:formatCode>
                <c:ptCount val="12"/>
                <c:pt idx="0">
                  <c:v>163</c:v>
                </c:pt>
                <c:pt idx="1">
                  <c:v>211</c:v>
                </c:pt>
                <c:pt idx="2">
                  <c:v>153</c:v>
                </c:pt>
                <c:pt idx="3">
                  <c:v>249</c:v>
                </c:pt>
                <c:pt idx="4">
                  <c:v>359</c:v>
                </c:pt>
                <c:pt idx="5">
                  <c:v>473</c:v>
                </c:pt>
                <c:pt idx="6">
                  <c:v>483</c:v>
                </c:pt>
                <c:pt idx="7">
                  <c:v>1403</c:v>
                </c:pt>
                <c:pt idx="8">
                  <c:v>773</c:v>
                </c:pt>
                <c:pt idx="9">
                  <c:v>1324</c:v>
                </c:pt>
                <c:pt idx="10">
                  <c:v>993</c:v>
                </c:pt>
                <c:pt idx="11">
                  <c:v>1415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745681456"/>
        <c:axId val="745678736"/>
      </c:barChart>
      <c:catAx>
        <c:axId val="7456814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45678736"/>
        <c:crosses val="autoZero"/>
        <c:auto val="1"/>
        <c:lblAlgn val="ctr"/>
        <c:lblOffset val="100"/>
        <c:noMultiLvlLbl val="0"/>
      </c:catAx>
      <c:valAx>
        <c:axId val="74567873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45681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9590236065585895"/>
          <c:y val="0.488525229021265"/>
          <c:w val="0.19431641921284401"/>
          <c:h val="0.101112351932922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en-US"/>
      </a:pPr>
      <a:endParaRPr lang="ru-RU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0.55641</cdr:x>
      <cdr:y>0.69546</cdr:y>
    </cdr:from>
    <cdr:to>
      <cdr:x>0.64518</cdr:x>
      <cdr:y>0.79937</cdr:y>
    </cdr:to>
    <cdr:sp macro="" textlink="">
      <cdr:nvSpPr>
        <cdr:cNvPr id="2" name="Rectangles 1"/>
        <cdr:cNvSpPr/>
      </cdr:nvSpPr>
      <cdr:spPr>
        <a:xfrm xmlns:a="http://schemas.openxmlformats.org/drawingml/2006/main">
          <a:off x="2725213" y="2021230"/>
          <a:ext cx="434781" cy="3019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r>
            <a:rPr lang="ru-RU" sz="1100"/>
            <a:t>-4  %</a:t>
          </a:r>
        </a:p>
      </cdr:txBody>
    </cdr:sp>
  </cdr:relSizeAnchor>
  <cdr:relSizeAnchor xmlns:cdr="http://schemas.openxmlformats.org/drawingml/2006/chartDrawing">
    <cdr:from>
      <cdr:x>0.79307</cdr:x>
      <cdr:y>0.48548</cdr:y>
    </cdr:from>
    <cdr:to>
      <cdr:x>0.99356</cdr:x>
      <cdr:y>0.82825</cdr:y>
    </cdr:to>
    <cdr:sp macro="" textlink="">
      <cdr:nvSpPr>
        <cdr:cNvPr id="3" name="Rectangles 2"/>
        <cdr:cNvSpPr/>
      </cdr:nvSpPr>
      <cdr:spPr>
        <a:xfrm xmlns:a="http://schemas.openxmlformats.org/drawingml/2006/main">
          <a:off x="3628159" y="136294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endParaRPr lang="ru-RU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0.5461</cdr:x>
      <cdr:y>0.68805</cdr:y>
    </cdr:from>
    <cdr:to>
      <cdr:x>0.6287</cdr:x>
      <cdr:y>0.7971</cdr:y>
    </cdr:to>
    <cdr:sp macro="" textlink="">
      <cdr:nvSpPr>
        <cdr:cNvPr id="2" name="Rectangles 1"/>
        <cdr:cNvSpPr/>
      </cdr:nvSpPr>
      <cdr:spPr>
        <a:xfrm xmlns:a="http://schemas.openxmlformats.org/drawingml/2006/main">
          <a:off x="2524261" y="2015024"/>
          <a:ext cx="381806" cy="3193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horz" wrap="none" lIns="45720" tIns="45720" rIns="45720" bIns="45720" rtlCol="0" anchor="t" anchorCtr="0">
          <a:normAutofit/>
        </a:bodyPr>
        <a:lstStyle xmlns:a="http://schemas.openxmlformats.org/drawingml/2006/main"/>
        <a:p xmlns:a="http://schemas.openxmlformats.org/drawingml/2006/main">
          <a:r>
            <a:rPr lang="ru-RU" sz="1100"/>
            <a:t>-15%</a:t>
          </a:r>
        </a:p>
        <a:p xmlns:a="http://schemas.openxmlformats.org/drawingml/2006/main">
          <a:r>
            <a:rPr lang="ru-RU" sz="1100"/>
            <a:t> 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1FE334-2935-4EB8-A738-CA9D6F2654A5}" type="datetimeFigureOut">
              <a:rPr lang="ru-RU" smtClean="0"/>
              <a:t>04.03.2025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5BA242-4CCE-4995-BCFF-D6BF98A3190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0936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40CFF-9829-4C94-8E1F-04E16B7D275B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CEC3E-75D9-4461-8B85-9046532E6ED5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DA0AF-60D0-4C70-89B8-A76950C240B0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17638-6B1E-432A-9C1F-F6A584E65E62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34EE08-2BB3-4560-830E-CCEC9F7E2155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AE0A1-C3A1-4AE6-B6E2-1C37A2701E1A}" type="datetime1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264CF-15FA-4DDB-93B5-B6389A1D1240}" type="datetime1">
              <a:rPr lang="ru-RU" smtClean="0"/>
              <a:t>04.03.2025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928C5C-380A-4BB8-873B-B79FBB3321EF}" type="datetime1">
              <a:rPr lang="ru-RU" smtClean="0"/>
              <a:t>04.03.2025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91DDC-F69B-42DD-B6D2-CCBD42A5091F}" type="datetime1">
              <a:rPr lang="ru-RU" smtClean="0"/>
              <a:t>04.03.2025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AE5FA-1DC3-40A1-8BF7-528008A8C1BF}" type="datetime1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AC6F2-58EB-4E34-AD4C-A9FBC5D23CCC}" type="datetime1">
              <a:rPr lang="ru-RU" smtClean="0"/>
              <a:t>04.03.2025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6FB47-3078-405B-8B73-C848EF68BC57}" type="datetime1">
              <a:rPr lang="ru-RU" smtClean="0"/>
              <a:t>04.03.2025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8BEAB2-9754-4027-940D-FC3EE3F14A1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64945" y="2132856"/>
            <a:ext cx="8424936" cy="1815882"/>
          </a:xfrm>
          <a:prstGeom prst="rect">
            <a:avLst/>
          </a:prstGeom>
          <a:noFill/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по работе с обращениями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и общественных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объединений,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поступивших в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Администрацию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города Твери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2024 год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 flipV="1">
            <a:off x="971600" y="548679"/>
            <a:ext cx="7704856" cy="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9" name="Прямая соединительная линия 8"/>
          <p:cNvCxnSpPr/>
          <p:nvPr/>
        </p:nvCxnSpPr>
        <p:spPr>
          <a:xfrm>
            <a:off x="971600" y="5733256"/>
            <a:ext cx="7704856" cy="0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smtClean="0">
                <a:solidFill>
                  <a:srgbClr val="A8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ГОРОДА ТВЕРИ</a:t>
            </a:r>
            <a:endParaRPr lang="ru-RU" sz="1800" b="1" dirty="0">
              <a:solidFill>
                <a:srgbClr val="A8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2</a:t>
            </a:fld>
            <a:endParaRPr lang="ru-RU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14933"/>
            <a:ext cx="646113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179290" y="640378"/>
            <a:ext cx="7076473" cy="412358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поступивших </a:t>
            </a:r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обращений в </a:t>
            </a:r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Администрацию города нарастающим итогом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smtClean="0">
                <a:solidFill>
                  <a:srgbClr val="A8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ГОРОДА ТВЕРИ</a:t>
            </a:r>
            <a:endParaRPr lang="ru-RU" sz="1800" b="1" dirty="0">
              <a:solidFill>
                <a:srgbClr val="A8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179290" y="584606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23528" y="6381328"/>
            <a:ext cx="86508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02725" y="1445781"/>
          <a:ext cx="8229602" cy="2258762"/>
        </p:xfrm>
        <a:graphic>
          <a:graphicData uri="http://schemas.openxmlformats.org/drawingml/2006/table">
            <a:tbl>
              <a:tblPr/>
              <a:tblGrid>
                <a:gridCol w="840470"/>
                <a:gridCol w="723738"/>
                <a:gridCol w="723738"/>
                <a:gridCol w="723738"/>
                <a:gridCol w="723738"/>
                <a:gridCol w="723738"/>
                <a:gridCol w="723738"/>
                <a:gridCol w="723738"/>
                <a:gridCol w="723738"/>
                <a:gridCol w="770431"/>
                <a:gridCol w="828797"/>
              </a:tblGrid>
              <a:tr h="2976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effectLst/>
                          <a:latin typeface="Arial Cyr" panose="020B0604020202020204" pitchFamily="34" charset="0"/>
                        </a:rPr>
                        <a:t>период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 Cyr" panose="020B0604020202020204" pitchFamily="34" charset="0"/>
                        </a:rPr>
                        <a:t>1 кв 2023 года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 Cyr" panose="020B0604020202020204" pitchFamily="34" charset="0"/>
                        </a:rPr>
                        <a:t>2 кв 2023 года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 Cyr" panose="020B0604020202020204" pitchFamily="34" charset="0"/>
                        </a:rPr>
                        <a:t>3 кв 2023 года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 Cyr" panose="020B0604020202020204" pitchFamily="34" charset="0"/>
                        </a:rPr>
                        <a:t>4 кв 2023 года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 Cyr" panose="020B0604020202020204" pitchFamily="34" charset="0"/>
                        </a:rPr>
                        <a:t>1 кв 2024 года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 Cyr" panose="020B0604020202020204" pitchFamily="34" charset="0"/>
                        </a:rPr>
                        <a:t>2 кв 2024 года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 Cyr" panose="020B0604020202020204" pitchFamily="34" charset="0"/>
                        </a:rPr>
                        <a:t>3 кв 2024 года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effectLst/>
                          <a:latin typeface="Arial Cyr" panose="020B0604020202020204" pitchFamily="34" charset="0"/>
                        </a:rPr>
                        <a:t>4 </a:t>
                      </a:r>
                      <a:r>
                        <a:rPr lang="ru-RU" sz="900" b="1" i="0" u="none" strike="noStrike" dirty="0" err="1">
                          <a:effectLst/>
                          <a:latin typeface="Arial Cyr" panose="020B0604020202020204" pitchFamily="34" charset="0"/>
                        </a:rPr>
                        <a:t>кв</a:t>
                      </a:r>
                      <a:r>
                        <a:rPr lang="ru-RU" sz="900" b="1" i="0" u="none" strike="noStrike" dirty="0">
                          <a:effectLst/>
                          <a:latin typeface="Arial Cyr" panose="020B0604020202020204" pitchFamily="34" charset="0"/>
                        </a:rPr>
                        <a:t> 2024 </a:t>
                      </a:r>
                      <a:r>
                        <a:rPr lang="ru-RU" sz="900" b="1" i="0" u="none" strike="noStrike" dirty="0" smtClean="0">
                          <a:effectLst/>
                          <a:latin typeface="Arial Cyr" panose="020B0604020202020204" pitchFamily="34" charset="0"/>
                        </a:rPr>
                        <a:t>года*</a:t>
                      </a:r>
                      <a:endParaRPr lang="ru-RU" sz="900" b="1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effectLst/>
                          <a:latin typeface="Arial Cyr" panose="020B0604020202020204" pitchFamily="34" charset="0"/>
                        </a:rPr>
                        <a:t>динамика 2024 к </a:t>
                      </a:r>
                      <a:r>
                        <a:rPr lang="ru-RU" sz="900" b="1" i="0" u="none" strike="noStrike" dirty="0" smtClean="0">
                          <a:effectLst/>
                          <a:latin typeface="Arial Cyr" panose="020B0604020202020204" pitchFamily="34" charset="0"/>
                        </a:rPr>
                        <a:t>2023*</a:t>
                      </a:r>
                      <a:endParaRPr lang="ru-RU" sz="900" b="1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effectLst/>
                          <a:latin typeface="Arial Cyr" panose="020B0604020202020204" pitchFamily="34" charset="0"/>
                        </a:rPr>
                        <a:t>динамика , </a:t>
                      </a:r>
                      <a:r>
                        <a:rPr lang="ru-RU" sz="900" b="1" i="0" u="none" strike="noStrike" dirty="0" smtClean="0">
                          <a:effectLst/>
                          <a:latin typeface="Arial Cyr" panose="020B0604020202020204" pitchFamily="34" charset="0"/>
                        </a:rPr>
                        <a:t>%*</a:t>
                      </a:r>
                      <a:endParaRPr lang="ru-RU" sz="900" b="1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</a:tr>
              <a:tr h="6653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количество поступивших обращений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2080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2721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2678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2813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2460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3064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2883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1439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-446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-4%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663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итого  год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10292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9846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66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 Cyr" panose="020B0604020202020204" pitchFamily="34" charset="0"/>
                        </a:rPr>
                        <a:t>период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 Cyr" panose="020B0604020202020204" pitchFamily="34" charset="0"/>
                        </a:rPr>
                        <a:t>1 кв 2023 года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 Cyr" panose="020B0604020202020204" pitchFamily="34" charset="0"/>
                        </a:rPr>
                        <a:t>2 кв 2023 года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 Cyr" panose="020B0604020202020204" pitchFamily="34" charset="0"/>
                        </a:rPr>
                        <a:t>3 кв 2023 года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 Cyr" panose="020B0604020202020204" pitchFamily="34" charset="0"/>
                        </a:rPr>
                        <a:t>4 кв 2023 года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 Cyr" panose="020B0604020202020204" pitchFamily="34" charset="0"/>
                        </a:rPr>
                        <a:t>1 кв 2024 года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 Cyr" panose="020B0604020202020204" pitchFamily="34" charset="0"/>
                        </a:rPr>
                        <a:t>2 кв 2024 года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>
                          <a:effectLst/>
                          <a:latin typeface="Arial Cyr" panose="020B0604020202020204" pitchFamily="34" charset="0"/>
                        </a:rPr>
                        <a:t>3 кв 2024 года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effectLst/>
                          <a:latin typeface="Arial Cyr" panose="020B0604020202020204" pitchFamily="34" charset="0"/>
                        </a:rPr>
                        <a:t>4 </a:t>
                      </a:r>
                      <a:r>
                        <a:rPr lang="ru-RU" sz="900" b="1" i="0" u="none" strike="noStrike" dirty="0" err="1">
                          <a:effectLst/>
                          <a:latin typeface="Arial Cyr" panose="020B0604020202020204" pitchFamily="34" charset="0"/>
                        </a:rPr>
                        <a:t>кв</a:t>
                      </a:r>
                      <a:r>
                        <a:rPr lang="ru-RU" sz="900" b="1" i="0" u="none" strike="noStrike" dirty="0">
                          <a:effectLst/>
                          <a:latin typeface="Arial Cyr" panose="020B0604020202020204" pitchFamily="34" charset="0"/>
                        </a:rPr>
                        <a:t> 2024 </a:t>
                      </a:r>
                      <a:r>
                        <a:rPr lang="ru-RU" sz="900" b="1" i="0" u="none" strike="noStrike" dirty="0" smtClean="0">
                          <a:effectLst/>
                          <a:latin typeface="Arial Cyr" panose="020B0604020202020204" pitchFamily="34" charset="0"/>
                        </a:rPr>
                        <a:t>года*</a:t>
                      </a:r>
                      <a:endParaRPr lang="ru-RU" sz="900" b="1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effectLst/>
                          <a:latin typeface="Arial Cyr" panose="020B0604020202020204" pitchFamily="34" charset="0"/>
                        </a:rPr>
                        <a:t>динамика 2024 к </a:t>
                      </a:r>
                      <a:r>
                        <a:rPr lang="ru-RU" sz="900" b="1" i="0" u="none" strike="noStrike" dirty="0" smtClean="0">
                          <a:effectLst/>
                          <a:latin typeface="Arial Cyr" panose="020B0604020202020204" pitchFamily="34" charset="0"/>
                        </a:rPr>
                        <a:t>2023*</a:t>
                      </a:r>
                      <a:endParaRPr lang="ru-RU" sz="900" b="1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900" b="1" i="0" u="none" strike="noStrike" dirty="0">
                          <a:effectLst/>
                          <a:latin typeface="Arial Cyr" panose="020B0604020202020204" pitchFamily="34" charset="0"/>
                        </a:rPr>
                        <a:t>динамика, </a:t>
                      </a:r>
                      <a:r>
                        <a:rPr lang="ru-RU" sz="900" b="1" i="0" u="none" strike="noStrike" dirty="0" smtClean="0">
                          <a:effectLst/>
                          <a:latin typeface="Arial Cyr" panose="020B0604020202020204" pitchFamily="34" charset="0"/>
                        </a:rPr>
                        <a:t>%*</a:t>
                      </a:r>
                      <a:endParaRPr lang="ru-RU" sz="900" b="1" i="0" u="none" strike="noStrike" dirty="0">
                        <a:effectLst/>
                        <a:latin typeface="Arial Cyr" panose="020B0604020202020204" pitchFamily="34" charset="0"/>
                      </a:endParaRP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2AF2F"/>
                    </a:solidFill>
                  </a:tcPr>
                </a:tc>
              </a:tr>
              <a:tr h="66537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количество вопросов, поднятых в обращениях 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2544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3477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2942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3295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2588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3301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3140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1446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-1783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-15%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</a:tr>
              <a:tr h="1663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итого  год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>
                          <a:effectLst/>
                          <a:latin typeface="Times New Roman" panose="02020603050405020304" pitchFamily="18" charset="0"/>
                        </a:rPr>
                        <a:t>12258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ru-RU" sz="10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10475</a:t>
                      </a:r>
                    </a:p>
                  </a:txBody>
                  <a:tcPr marL="8755" marR="8755" marT="875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Диаграмма 11"/>
          <p:cNvGraphicFramePr/>
          <p:nvPr/>
        </p:nvGraphicFramePr>
        <p:xfrm>
          <a:off x="1370221" y="4097588"/>
          <a:ext cx="7316579" cy="19192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26746" y="6271744"/>
            <a:ext cx="7750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r>
              <a:rPr lang="ru-RU" sz="900" dirty="0" smtClean="0"/>
              <a:t>снижение обусловлено фактом атаки на информационные ресурсы Администрации города Твери в октябре 2024 года . </a:t>
            </a:r>
            <a:endParaRPr lang="ru-RU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67543" y="4784447"/>
            <a:ext cx="3888433" cy="1458351"/>
          </a:xfrm>
          <a:prstGeom prst="rect">
            <a:avLst/>
          </a:prstGeom>
          <a:solidFill>
            <a:schemeClr val="bg1"/>
          </a:solidFill>
          <a:ln w="57150" cap="flat" cmpd="sng" algn="ctr">
            <a:solidFill>
              <a:srgbClr val="E4960A"/>
            </a:solidFill>
            <a:prstDash val="solid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/>
          <a:lstStyle/>
          <a:p>
            <a:pPr algn="just">
              <a:spcAft>
                <a:spcPts val="600"/>
              </a:spcAft>
            </a:pPr>
            <a:r>
              <a:rPr lang="ru-RU" sz="14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 </a:t>
            </a:r>
            <a:r>
              <a:rPr lang="ru-RU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2024 году в Администрацию </a:t>
            </a:r>
            <a:r>
              <a:rPr lang="ru-RU" sz="14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города Твери </a:t>
            </a:r>
            <a:r>
              <a:rPr lang="ru-RU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поступило 9846 обращений, </a:t>
            </a:r>
            <a:r>
              <a:rPr lang="ru-RU" sz="14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что на </a:t>
            </a:r>
            <a:r>
              <a:rPr lang="ru-RU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446 обращений (4%) меньше, </a:t>
            </a:r>
            <a:r>
              <a:rPr lang="ru-RU" sz="14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чем </a:t>
            </a:r>
            <a:r>
              <a:rPr lang="ru-RU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 2023 году (10292).* </a:t>
            </a:r>
            <a:endParaRPr lang="ru-RU" sz="1400" dirty="0"/>
          </a:p>
          <a:p>
            <a:pPr algn="just">
              <a:spcAft>
                <a:spcPts val="600"/>
              </a:spcAft>
            </a:pPr>
            <a:endParaRPr lang="ru-RU" sz="1400" b="1" kern="0" dirty="0" smtClean="0">
              <a:solidFill>
                <a:schemeClr val="tx1">
                  <a:lumMod val="95000"/>
                  <a:lumOff val="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3</a:t>
            </a:fld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860032" y="4725144"/>
            <a:ext cx="3960439" cy="1440160"/>
          </a:xfrm>
          <a:prstGeom prst="rect">
            <a:avLst/>
          </a:prstGeom>
          <a:solidFill>
            <a:schemeClr val="bg1"/>
          </a:solidFill>
          <a:ln w="57150" cap="flat" cmpd="sng" algn="ctr">
            <a:solidFill>
              <a:srgbClr val="E4960A"/>
            </a:solidFill>
            <a:prstDash val="solid"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anchor="ctr"/>
          <a:lstStyle/>
          <a:p>
            <a:pPr algn="just">
              <a:spcAft>
                <a:spcPts val="600"/>
              </a:spcAft>
            </a:pPr>
            <a:r>
              <a:rPr lang="ru-RU" sz="14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 общем количестве обращений жителями города </a:t>
            </a:r>
            <a:r>
              <a:rPr lang="ru-RU" sz="1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поставлено 10475 вопросов, что  на 1783 (15%) меньше, чем в 2023 году (12258).*</a:t>
            </a:r>
            <a:endParaRPr lang="ru-RU" sz="1400" b="1" kern="0" dirty="0">
              <a:solidFill>
                <a:schemeClr val="tx1">
                  <a:lumMod val="95000"/>
                  <a:lumOff val="5000"/>
                </a:schemeClr>
              </a:solidFill>
              <a:latin typeface="Segoe UI" panose="020B0502040204020203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cxnSp>
        <p:nvCxnSpPr>
          <p:cNvPr id="12" name="Прямая соединительная линия 11"/>
          <p:cNvCxnSpPr/>
          <p:nvPr/>
        </p:nvCxnSpPr>
        <p:spPr>
          <a:xfrm flipV="1">
            <a:off x="888247" y="548678"/>
            <a:ext cx="7704856" cy="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smtClean="0">
                <a:solidFill>
                  <a:srgbClr val="A8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ГОРОДА ТВЕРИ</a:t>
            </a:r>
            <a:endParaRPr lang="ru-RU" sz="1800" b="1" dirty="0">
              <a:solidFill>
                <a:srgbClr val="A8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971600" y="548679"/>
            <a:ext cx="7704856" cy="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18" name="Прямая соединительная линия 17"/>
          <p:cNvCxnSpPr/>
          <p:nvPr/>
        </p:nvCxnSpPr>
        <p:spPr>
          <a:xfrm>
            <a:off x="323528" y="6381328"/>
            <a:ext cx="86508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>
          <a:xfrm>
            <a:off x="1349465" y="591679"/>
            <a:ext cx="7076473" cy="461057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поступивших обращений и вопросов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3" name="Диаграмма 12"/>
          <p:cNvGraphicFramePr/>
          <p:nvPr/>
        </p:nvGraphicFramePr>
        <p:xfrm>
          <a:off x="323528" y="1402051"/>
          <a:ext cx="4176465" cy="29063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Диаграмма 13"/>
          <p:cNvGraphicFramePr/>
          <p:nvPr/>
        </p:nvGraphicFramePr>
        <p:xfrm>
          <a:off x="4660988" y="1431020"/>
          <a:ext cx="4129866" cy="2915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526746" y="6271744"/>
            <a:ext cx="7750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r>
              <a:rPr lang="ru-RU" sz="900" dirty="0" smtClean="0"/>
              <a:t>снижение обусловлено фактом атаки на информационные ресурсы Администрации города </a:t>
            </a:r>
            <a:r>
              <a:rPr lang="ru-RU" sz="900" dirty="0"/>
              <a:t>Т</a:t>
            </a:r>
            <a:r>
              <a:rPr lang="ru-RU" sz="900" dirty="0" smtClean="0"/>
              <a:t>вери в октябре 2024 года. </a:t>
            </a:r>
            <a:endParaRPr lang="ru-RU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4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smtClean="0">
                <a:solidFill>
                  <a:srgbClr val="A8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ГОРОДА ТВЕРИ</a:t>
            </a:r>
            <a:endParaRPr lang="ru-RU" sz="1800" b="1" dirty="0">
              <a:solidFill>
                <a:srgbClr val="A8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V="1">
            <a:off x="971600" y="472713"/>
            <a:ext cx="7704856" cy="1"/>
          </a:xfrm>
          <a:prstGeom prst="line">
            <a:avLst/>
          </a:prstGeom>
          <a:noFill/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/>
        </p:spPr>
      </p:cxnSp>
      <p:cxnSp>
        <p:nvCxnSpPr>
          <p:cNvPr id="18" name="Прямая соединительная линия 17"/>
          <p:cNvCxnSpPr/>
          <p:nvPr/>
        </p:nvCxnSpPr>
        <p:spPr>
          <a:xfrm>
            <a:off x="323528" y="6381328"/>
            <a:ext cx="86508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Заголовок 1"/>
          <p:cNvSpPr>
            <a:spLocks noGrp="1"/>
          </p:cNvSpPr>
          <p:nvPr>
            <p:ph type="title"/>
          </p:nvPr>
        </p:nvSpPr>
        <p:spPr>
          <a:xfrm>
            <a:off x="1331640" y="532714"/>
            <a:ext cx="7076473" cy="461057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количества вопросов в разрезе тематических разделов</a:t>
            </a:r>
            <a:endParaRPr lang="ru-RU" sz="1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6545" y="1079392"/>
          <a:ext cx="7924801" cy="2124034"/>
        </p:xfrm>
        <a:graphic>
          <a:graphicData uri="http://schemas.openxmlformats.org/drawingml/2006/table">
            <a:tbl>
              <a:tblPr/>
              <a:tblGrid>
                <a:gridCol w="1387079"/>
                <a:gridCol w="591735"/>
                <a:gridCol w="610824"/>
                <a:gridCol w="649000"/>
                <a:gridCol w="744441"/>
                <a:gridCol w="610824"/>
                <a:gridCol w="668088"/>
                <a:gridCol w="830338"/>
                <a:gridCol w="610824"/>
                <a:gridCol w="610824"/>
                <a:gridCol w="610824"/>
              </a:tblGrid>
              <a:tr h="0">
                <a:tc rowSpan="2">
                  <a:txBody>
                    <a:bodyPr/>
                    <a:lstStyle/>
                    <a:p>
                      <a:pPr algn="ctr" fontAlgn="t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Тематический раздел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1 кв 2024 года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2 кв 2024 года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3 кв 2024 года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4 </a:t>
                      </a:r>
                      <a:r>
                        <a:rPr lang="ru-RU" sz="1100" b="1" i="0" u="none" strike="noStrike" dirty="0" err="1">
                          <a:effectLst/>
                          <a:latin typeface="Times New Roman" panose="02020603050405020304" pitchFamily="18" charset="0"/>
                        </a:rPr>
                        <a:t>кв</a:t>
                      </a:r>
                      <a:r>
                        <a:rPr lang="ru-RU" sz="1100" b="1" i="0" u="none" strike="noStrike" dirty="0">
                          <a:effectLst/>
                          <a:latin typeface="Times New Roman" panose="02020603050405020304" pitchFamily="18" charset="0"/>
                        </a:rPr>
                        <a:t> 2024 </a:t>
                      </a:r>
                      <a:r>
                        <a:rPr lang="ru-RU" sz="1100" b="1" i="0" u="none" strike="noStrike" dirty="0" smtClean="0">
                          <a:effectLst/>
                          <a:latin typeface="Times New Roman" panose="02020603050405020304" pitchFamily="18" charset="0"/>
                        </a:rPr>
                        <a:t>года*</a:t>
                      </a:r>
                      <a:endParaRPr lang="ru-RU" sz="11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>
                          <a:effectLst/>
                          <a:latin typeface="Times New Roman" panose="02020603050405020304" pitchFamily="18" charset="0"/>
                        </a:rPr>
                        <a:t>2024 год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54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кол-во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кол-во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кол-во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кол-во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кол-во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28233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Государство, общество, политика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7,50%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8,45%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8,38%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33,3%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8,2%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21331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Социальная сфера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232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8,96%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7,69%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4,78%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35,2%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7,3%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12548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Экономика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1372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53,01%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1679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50,86%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1574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50,13%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615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165,3%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5240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50,0%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43918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Оборона, безопасность, законность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5,22%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6,91%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4,65%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77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20,7%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586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5,6%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  <a:tr h="28233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Жилищно-коммунальная сфера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655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25,31%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861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26,08%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1007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32,07%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499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134,1%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3022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28,8%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2588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3301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3140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100,00%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1446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388,7%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>
                          <a:effectLst/>
                          <a:latin typeface="Arial Cyr" panose="020B0604020202020204" pitchFamily="34" charset="0"/>
                        </a:rPr>
                        <a:t>10475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effectLst/>
                          <a:latin typeface="Arial Cyr" panose="020B0604020202020204" pitchFamily="34" charset="0"/>
                        </a:rPr>
                        <a:t>100,0%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D79B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Диаграмма 12"/>
          <p:cNvGraphicFramePr/>
          <p:nvPr/>
        </p:nvGraphicFramePr>
        <p:xfrm>
          <a:off x="152644" y="3188129"/>
          <a:ext cx="8938869" cy="32849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26746" y="6271744"/>
            <a:ext cx="7750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</a:t>
            </a:r>
            <a:r>
              <a:rPr lang="ru-RU" sz="900" dirty="0" smtClean="0"/>
              <a:t>снижение показателей обусловлено фактом атаки на информационные ресурсы Администрации города </a:t>
            </a:r>
            <a:r>
              <a:rPr lang="ru-RU" sz="900" dirty="0"/>
              <a:t>Т</a:t>
            </a:r>
            <a:r>
              <a:rPr lang="ru-RU" sz="900" dirty="0" smtClean="0"/>
              <a:t>вери в октябре 2024 года. </a:t>
            </a:r>
            <a:endParaRPr lang="ru-RU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5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267759" y="710972"/>
            <a:ext cx="7076473" cy="467504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обращений граждан по разделам</a:t>
            </a:r>
            <a:r>
              <a:rPr lang="ru-RU" sz="105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Общероссийского классификатора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smtClean="0">
                <a:solidFill>
                  <a:srgbClr val="A8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ГОРОДА ТВЕРИ</a:t>
            </a:r>
            <a:endParaRPr lang="ru-RU" sz="1800" b="1" dirty="0">
              <a:solidFill>
                <a:srgbClr val="A8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179290" y="559003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23528" y="6381328"/>
            <a:ext cx="86508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Диаграмма 13"/>
          <p:cNvGraphicFramePr/>
          <p:nvPr/>
        </p:nvGraphicFramePr>
        <p:xfrm>
          <a:off x="395536" y="1598689"/>
          <a:ext cx="8001768" cy="46713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267759" y="710972"/>
            <a:ext cx="7076473" cy="467504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r>
              <a:rPr lang="ru-RU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Распределение в процентах от общего количества обращений граждан за отчетный период (структура обращений)</a:t>
            </a:r>
            <a:endParaRPr lang="ru-RU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ctr">
              <a:defRPr/>
            </a:pPr>
            <a:r>
              <a:rPr lang="ru-RU" b="1" dirty="0" smtClean="0">
                <a:solidFill>
                  <a:srgbClr val="A8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ГОРОДА ТВЕРИ</a:t>
            </a:r>
            <a:endParaRPr lang="ru-RU" b="1" dirty="0">
              <a:solidFill>
                <a:srgbClr val="A8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179290" y="559003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323528" y="6381328"/>
            <a:ext cx="86508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Диаграмма 13"/>
          <p:cNvGraphicFramePr/>
          <p:nvPr/>
        </p:nvGraphicFramePr>
        <p:xfrm>
          <a:off x="539552" y="1330445"/>
          <a:ext cx="7934788" cy="5369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7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349465" y="591679"/>
            <a:ext cx="7076473" cy="461057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обращений по каналам поступления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/>
        </p:nvCxnSpPr>
        <p:spPr>
          <a:xfrm>
            <a:off x="1179290" y="559003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23528" y="6381328"/>
            <a:ext cx="86508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smtClean="0">
                <a:solidFill>
                  <a:srgbClr val="A8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ГОРОДА ТВЕРИ</a:t>
            </a:r>
            <a:endParaRPr lang="ru-RU" sz="1800" b="1" dirty="0">
              <a:solidFill>
                <a:srgbClr val="A8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2" name="Диаграмма 11"/>
          <p:cNvGraphicFramePr/>
          <p:nvPr/>
        </p:nvGraphicFramePr>
        <p:xfrm>
          <a:off x="1179290" y="1484612"/>
          <a:ext cx="6815228" cy="43166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8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188790" y="613676"/>
            <a:ext cx="7076473" cy="360040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/>
              <a:t>Актуальные </a:t>
            </a:r>
            <a:r>
              <a:rPr lang="ru-RU" sz="2000" dirty="0" smtClean="0"/>
              <a:t>темы</a:t>
            </a:r>
            <a:endParaRPr lang="ru-RU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323528" y="6381328"/>
            <a:ext cx="86508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smtClean="0">
                <a:solidFill>
                  <a:srgbClr val="A8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ГОРОДА ТВЕРИ</a:t>
            </a:r>
            <a:endParaRPr lang="ru-RU" sz="1800" b="1" dirty="0">
              <a:solidFill>
                <a:srgbClr val="A8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179290" y="559003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Диаграмма 11"/>
          <p:cNvGraphicFramePr/>
          <p:nvPr/>
        </p:nvGraphicFramePr>
        <p:xfrm>
          <a:off x="4139952" y="1309437"/>
          <a:ext cx="4327272" cy="4239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772" y="1031013"/>
            <a:ext cx="3601615" cy="526402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8BEAB2-9754-4027-940D-FC3EE3F14A14}" type="slidenum">
              <a:rPr lang="ru-RU" smtClean="0"/>
              <a:t>9</a:t>
            </a:fld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1188790" y="613676"/>
            <a:ext cx="7076473" cy="360040"/>
          </a:xfr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0000"/>
          </a:bodyPr>
          <a:lstStyle/>
          <a:p>
            <a:pPr>
              <a:defRPr sz="18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 smtClean="0"/>
              <a:t>Результаты рассмотрения обращений*</a:t>
            </a:r>
            <a:endParaRPr lang="ru-RU" sz="20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643" y="152635"/>
            <a:ext cx="646604" cy="792089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323528" y="6381328"/>
            <a:ext cx="865083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0" y="152635"/>
            <a:ext cx="9144000" cy="32007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/>
          <a:lstStyle/>
          <a:p>
            <a:pPr algn="ctr">
              <a:defRPr/>
            </a:pPr>
            <a:r>
              <a:rPr lang="ru-RU" sz="1800" b="1" dirty="0" smtClean="0">
                <a:solidFill>
                  <a:srgbClr val="A8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АДМИНИСТРАЦИЯ ГОРОДА ТВЕРИ</a:t>
            </a:r>
            <a:endParaRPr lang="ru-RU" sz="1800" b="1" dirty="0">
              <a:solidFill>
                <a:srgbClr val="A8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1179290" y="559003"/>
            <a:ext cx="7416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423498" y="6026535"/>
            <a:ext cx="6687820" cy="2298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b="1" dirty="0" smtClean="0"/>
              <a:t>* По состоянию на 20.01.2025 в системе автоматизированного учета обращений граждан Администрации города Твери (</a:t>
            </a:r>
            <a:r>
              <a:rPr lang="en-US" sz="900" b="1" dirty="0" err="1" smtClean="0"/>
              <a:t>LanDocs</a:t>
            </a:r>
            <a:r>
              <a:rPr lang="ru-RU" sz="900" b="1" dirty="0" smtClean="0"/>
              <a:t>)</a:t>
            </a:r>
            <a:r>
              <a:rPr lang="en-US" sz="900" b="1" dirty="0" smtClean="0"/>
              <a:t> </a:t>
            </a:r>
            <a:endParaRPr lang="ru-RU" sz="9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8130" y="1761490"/>
            <a:ext cx="6047105" cy="33343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554</Words>
  <Application>Microsoft Office PowerPoint</Application>
  <PresentationFormat>Экран (4:3)</PresentationFormat>
  <Paragraphs>194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Arial Cyr</vt:lpstr>
      <vt:lpstr>Calibri</vt:lpstr>
      <vt:lpstr>Segoe UI</vt:lpstr>
      <vt:lpstr>Times New Roman</vt:lpstr>
      <vt:lpstr>Тема Office</vt:lpstr>
      <vt:lpstr>Презентация PowerPoint</vt:lpstr>
      <vt:lpstr>Динамика поступивших обращений в Администрацию города нарастающим итогом</vt:lpstr>
      <vt:lpstr>Количество поступивших обращений и вопросов</vt:lpstr>
      <vt:lpstr>Динамика количества вопросов в разрезе тематических разделов</vt:lpstr>
      <vt:lpstr>Распределение обращений граждан по разделам Общероссийского классификатора</vt:lpstr>
      <vt:lpstr>Распределение в процентах от общего количества обращений граждан за отчетный период (структура обращений)</vt:lpstr>
      <vt:lpstr>Количество обращений по каналам поступления</vt:lpstr>
      <vt:lpstr>Актуальные темы</vt:lpstr>
      <vt:lpstr>Результаты рассмотрения обращений*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СТРАТЕГИЯ ГОРОДА ТВЕРИ</dc:title>
  <dc:creator>user</dc:creator>
  <cp:lastModifiedBy>Ким Екатерина Игоревна</cp:lastModifiedBy>
  <cp:revision>357</cp:revision>
  <cp:lastPrinted>2025-03-04T07:12:36Z</cp:lastPrinted>
  <dcterms:created xsi:type="dcterms:W3CDTF">2017-03-22T12:13:00Z</dcterms:created>
  <dcterms:modified xsi:type="dcterms:W3CDTF">2025-03-04T07:13:53Z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39461D07D8F64FDFA5AABE5DFCA08053_12</vt:lpwstr>
  </property>
  <property fmtid="{D5CDD505-2E9C-101B-9397-08002B2CF9AE}" pid="3" name="KSOProductBuildVer">
    <vt:lpwstr>1033-12.2.0.13431</vt:lpwstr>
  </property>
</Properties>
</file>