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2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00"/>
              <a:t>количество вопросов, поднятых в обращениях во 1 квартале по годам , шт</a:t>
            </a:r>
          </a:p>
        </c:rich>
      </c:tx>
      <c:layout>
        <c:manualLayout>
          <c:xMode val="edge"/>
          <c:yMode val="edge"/>
          <c:x val="0.12966068317090615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1 кв 2022 года</c:v>
                </c:pt>
                <c:pt idx="1">
                  <c:v>1 кв 2023года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2477</c:v>
                </c:pt>
                <c:pt idx="1">
                  <c:v>2544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92820800"/>
        <c:axId val="-1192809920"/>
        <c:axId val="0"/>
      </c:bar3DChart>
      <c:catAx>
        <c:axId val="-11928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192809920"/>
        <c:crosses val="autoZero"/>
        <c:auto val="1"/>
        <c:lblAlgn val="ctr"/>
        <c:lblOffset val="100"/>
        <c:noMultiLvlLbl val="0"/>
      </c:catAx>
      <c:valAx>
        <c:axId val="-119280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192820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00"/>
              <a:t>количество поступивших обращений во 1 квартале по годам, шт
</a:t>
            </a:r>
          </a:p>
        </c:rich>
      </c:tx>
      <c:layout>
        <c:manualLayout>
          <c:xMode val="edge"/>
          <c:yMode val="edge"/>
          <c:x val="0.12981797035849563"/>
          <c:y val="1.81650455457773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1 кв 2022 года</c:v>
                </c:pt>
                <c:pt idx="1">
                  <c:v>1 кв 2022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2299</c:v>
                </c:pt>
                <c:pt idx="1">
                  <c:v>2080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92816448"/>
        <c:axId val="-1192808288"/>
        <c:axId val="0"/>
      </c:bar3DChart>
      <c:catAx>
        <c:axId val="-11928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192808288"/>
        <c:crosses val="autoZero"/>
        <c:auto val="1"/>
        <c:lblAlgn val="ctr"/>
        <c:lblOffset val="100"/>
        <c:noMultiLvlLbl val="0"/>
      </c:catAx>
      <c:valAx>
        <c:axId val="-1192808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192816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0853969795920397E-2"/>
          <c:y val="0.14548373275761337"/>
          <c:w val="0.71743723824469174"/>
          <c:h val="0.59718641771185943"/>
        </c:manualLayout>
      </c:layout>
      <c:bar3DChart>
        <c:barDir val="col"/>
        <c:grouping val="clustered"/>
        <c:varyColors val="0"/>
        <c:ser>
          <c:idx val="0"/>
          <c:order val="0"/>
          <c:tx>
            <c:v>1 кв 2022 года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158</c:v>
                </c:pt>
                <c:pt idx="1">
                  <c:v>180</c:v>
                </c:pt>
                <c:pt idx="2">
                  <c:v>1564</c:v>
                </c:pt>
                <c:pt idx="3">
                  <c:v>75</c:v>
                </c:pt>
                <c:pt idx="4">
                  <c:v>500</c:v>
                </c:pt>
              </c:numCache>
            </c:numRef>
          </c:val>
        </c:ser>
        <c:ser>
          <c:idx val="1"/>
          <c:order val="1"/>
          <c:tx>
            <c:v>1 кв 2023 года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9.42222333013719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1911126621920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91112662191936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209</c:v>
                </c:pt>
                <c:pt idx="1">
                  <c:v>230</c:v>
                </c:pt>
                <c:pt idx="2">
                  <c:v>1245</c:v>
                </c:pt>
                <c:pt idx="3">
                  <c:v>136</c:v>
                </c:pt>
                <c:pt idx="4">
                  <c:v>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92038320"/>
        <c:axId val="-1192032880"/>
        <c:axId val="0"/>
      </c:bar3DChart>
      <c:catAx>
        <c:axId val="-119203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92032880"/>
        <c:crosses val="autoZero"/>
        <c:auto val="1"/>
        <c:lblAlgn val="ctr"/>
        <c:lblOffset val="100"/>
        <c:noMultiLvlLbl val="0"/>
      </c:catAx>
      <c:valAx>
        <c:axId val="-119203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92038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/>
              <a:t>количество вопросов в обращениях по сферам, шт</a:t>
            </a:r>
          </a:p>
        </c:rich>
      </c:tx>
      <c:layout>
        <c:manualLayout>
          <c:xMode val="edge"/>
          <c:yMode val="edge"/>
          <c:x val="0.2523768981030976"/>
          <c:y val="8.30352478452755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024300755301305"/>
          <c:y val="0.1359396793885532"/>
          <c:w val="0.39307665336104186"/>
          <c:h val="0.69057200671621577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1 кв 2022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0"/>
                  <c:y val="4.641717859575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631103302613744E-2"/>
                  <c:y val="-8.5097177709034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443243284145759E-3"/>
                  <c:y val="-4.3859847897850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72725857308577E-2"/>
                  <c:y val="4.7921168280181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158</c:v>
                </c:pt>
                <c:pt idx="1">
                  <c:v>180</c:v>
                </c:pt>
                <c:pt idx="2">
                  <c:v>1564</c:v>
                </c:pt>
                <c:pt idx="3">
                  <c:v>75</c:v>
                </c:pt>
                <c:pt idx="4">
                  <c:v>500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1 кв 2023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1.467991390168585E-3"/>
                  <c:y val="2.489349633194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412390929639523E-3"/>
                  <c:y val="4.6018977681743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604690199736781E-3"/>
                  <c:y val="-9.3321809370829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364783405792822E-3"/>
                  <c:y val="-1.6273135220924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989983171526324E-2"/>
                  <c:y val="-1.1299110836912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209</c:v>
                </c:pt>
                <c:pt idx="1">
                  <c:v>230</c:v>
                </c:pt>
                <c:pt idx="2">
                  <c:v>1245</c:v>
                </c:pt>
                <c:pt idx="3">
                  <c:v>136</c:v>
                </c:pt>
                <c:pt idx="4">
                  <c:v>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57359216"/>
        <c:axId val="-1257364112"/>
      </c:radarChart>
      <c:catAx>
        <c:axId val="-125735921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257364112"/>
        <c:crosses val="autoZero"/>
        <c:auto val="0"/>
        <c:lblAlgn val="ctr"/>
        <c:lblOffset val="100"/>
        <c:noMultiLvlLbl val="0"/>
      </c:catAx>
      <c:valAx>
        <c:axId val="-12573641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257359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8603240427373"/>
          <c:y val="0.50666358946511003"/>
          <c:w val="0.17295451235080928"/>
          <c:h val="0.1536238573626572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="1"/>
              <a:t>количество вопросов по сферам, в %</a:t>
            </a:r>
          </a:p>
        </c:rich>
      </c:tx>
      <c:layout>
        <c:manualLayout>
          <c:xMode val="edge"/>
          <c:yMode val="edge"/>
          <c:x val="0.21291875435534729"/>
          <c:y val="6.077020964050804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862426567405485"/>
          <c:y val="0.16131400815455693"/>
          <c:w val="0.46940421315796665"/>
          <c:h val="0.70780097939448139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1"/>
          <c:tx>
            <c:strRef>
              <c:f>таблицы!$L$34</c:f>
              <c:strCache>
                <c:ptCount val="1"/>
                <c:pt idx="0">
                  <c:v>1 кв 2022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9214768339409476E-2"/>
                  <c:y val="3.357533249233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590990353268985E-2"/>
                  <c:y val="-3.8231783044565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437477181928161E-2"/>
                  <c:y val="-2.914240240396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8517943772305269E-2"/>
                  <c:y val="-2.1188234785895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6.3786838918046027E-2</c:v>
                </c:pt>
                <c:pt idx="1">
                  <c:v>7.2668550666128387E-2</c:v>
                </c:pt>
                <c:pt idx="2">
                  <c:v>0.63140896245458211</c:v>
                </c:pt>
                <c:pt idx="3">
                  <c:v>3.0278562777553492E-2</c:v>
                </c:pt>
                <c:pt idx="4">
                  <c:v>0.20185708518368994</c:v>
                </c:pt>
              </c:numCache>
            </c:numRef>
          </c:val>
        </c:ser>
        <c:ser>
          <c:idx val="2"/>
          <c:order val="2"/>
          <c:tx>
            <c:strRef>
              <c:f>таблицы!$M$34</c:f>
              <c:strCache>
                <c:ptCount val="1"/>
                <c:pt idx="0">
                  <c:v>1 кв 2023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2.1607844570596325E-2"/>
                  <c:y val="2.5711140018716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025259379485057E-3"/>
                  <c:y val="3.96277033008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684573661657772E-2"/>
                  <c:y val="-4.236563559548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52898096504983E-2"/>
                  <c:y val="6.213417338897009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53158154945693E-2"/>
                  <c:y val="4.466942113399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0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8.2154088050314461E-2</c:v>
                </c:pt>
                <c:pt idx="1">
                  <c:v>9.0408805031446535E-2</c:v>
                </c:pt>
                <c:pt idx="2">
                  <c:v>0.48938679245283018</c:v>
                </c:pt>
                <c:pt idx="3">
                  <c:v>5.3459119496855348E-2</c:v>
                </c:pt>
                <c:pt idx="4">
                  <c:v>0.28459119496855345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5294496"/>
        <c:axId val="-1185295584"/>
      </c:radarChart>
      <c:catAx>
        <c:axId val="-118529449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-1185295584"/>
        <c:crosses val="autoZero"/>
        <c:auto val="0"/>
        <c:lblAlgn val="ctr"/>
        <c:lblOffset val="100"/>
        <c:noMultiLvlLbl val="0"/>
      </c:catAx>
      <c:valAx>
        <c:axId val="-1185295584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-1185294496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30560444650313"/>
          <c:y val="0.4604864990166827"/>
          <c:w val="0.16634948278524009"/>
          <c:h val="0.34501945758624936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 в 1 квартале, шт</a:t>
            </a:r>
          </a:p>
        </c:rich>
      </c:tx>
      <c:layout>
        <c:manualLayout>
          <c:xMode val="edge"/>
          <c:yMode val="edge"/>
          <c:x val="0.17472464697568912"/>
          <c:y val="2.00003081806555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940929211623419E-2"/>
          <c:y val="0.11364519774803115"/>
          <c:w val="0.8268690421867062"/>
          <c:h val="0.8352982855153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1 квартал 2022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2170</c:v>
                </c:pt>
                <c:pt idx="1">
                  <c:v>10</c:v>
                </c:pt>
                <c:pt idx="2">
                  <c:v>119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1 квартал 2023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2022</c:v>
                </c:pt>
                <c:pt idx="1">
                  <c:v>19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90760848"/>
        <c:axId val="-1290759760"/>
      </c:barChart>
      <c:catAx>
        <c:axId val="-129076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90759760"/>
        <c:crosses val="autoZero"/>
        <c:auto val="1"/>
        <c:lblAlgn val="ctr"/>
        <c:lblOffset val="100"/>
        <c:noMultiLvlLbl val="0"/>
      </c:catAx>
      <c:valAx>
        <c:axId val="-129075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9076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32507029969739"/>
          <c:y val="0.3928075658935643"/>
          <c:w val="0.14668907973479933"/>
          <c:h val="0.13348331458567675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повторных и коллективных обращений в 1 квартале, шт</a:t>
            </a:r>
          </a:p>
        </c:rich>
      </c:tx>
      <c:layout>
        <c:manualLayout>
          <c:xMode val="edge"/>
          <c:yMode val="edge"/>
          <c:x val="0.18806545015206433"/>
          <c:y val="1.62839187086347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1квартал 2022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29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1квартал 2023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65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59961760"/>
        <c:axId val="-1259960672"/>
      </c:barChart>
      <c:catAx>
        <c:axId val="-125996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59960672"/>
        <c:crosses val="autoZero"/>
        <c:auto val="1"/>
        <c:lblAlgn val="ctr"/>
        <c:lblOffset val="100"/>
        <c:noMultiLvlLbl val="0"/>
      </c:catAx>
      <c:valAx>
        <c:axId val="-125996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5996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86445444319465"/>
          <c:y val="0.22449693788276465"/>
          <c:w val="0.11117651960171648"/>
          <c:h val="0.49563320353024309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'свод все'!$E$2</c:f>
              <c:strCache>
                <c:ptCount val="1"/>
                <c:pt idx="0">
                  <c:v>1 кв 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все'!$D$3:$D$16</c:f>
              <c:strCache>
                <c:ptCount val="14"/>
                <c:pt idx="0">
                  <c:v>Вопросы ДОУ, СОШ.</c:v>
                </c:pt>
                <c:pt idx="1">
                  <c:v>Торговля, размещение торговых точек, развитие предпринимательской деятельности.</c:v>
                </c:pt>
                <c:pt idx="2">
                  <c:v>Борьба с аварийностью. Безопасность дорожного движения</c:v>
                </c:pt>
                <c:pt idx="3">
                  <c:v>Арендные отношения</c:v>
                </c:pt>
                <c:pt idx="4">
                  <c:v>Обращение с твердыми коммунальными отходами, свалки</c:v>
                </c:pt>
                <c:pt idx="5">
                  <c:v>Улучшение жилищных условий, ветхое, аварийное жилье, выделение жилья, переселение</c:v>
                </c:pt>
                <c:pt idx="6">
                  <c:v>Содержание общего имущества, капремонт.</c:v>
                </c:pt>
                <c:pt idx="7">
                  <c:v> Управляющие организации, товарищества собственников жилья и иные формы управления собственностью</c:v>
                </c:pt>
                <c:pt idx="8">
                  <c:v>Уборка снега, опавших листьев, мусора и посторонних предметов</c:v>
                </c:pt>
                <c:pt idx="9">
                  <c:v>Дорожное хозяйство, транспорт, тротуары, аварийность, строительство и ремонт дорог, мостов</c:v>
                </c:pt>
                <c:pt idx="10">
                  <c:v>Градостроительство. Архитектура и проектирование</c:v>
                </c:pt>
                <c:pt idx="11">
                  <c:v>Финансовая помощь,выплаты пособий и компенсаций</c:v>
                </c:pt>
                <c:pt idx="12">
                  <c:v>Комплексное благоустройство,озеленение</c:v>
                </c:pt>
                <c:pt idx="13">
                  <c:v>Предоставление коммунальных услуг ненадлежащего качества, оплата услуг, перебои</c:v>
                </c:pt>
              </c:strCache>
            </c:strRef>
          </c:cat>
          <c:val>
            <c:numRef>
              <c:f>'свод все'!$E$3:$E$16</c:f>
              <c:numCache>
                <c:formatCode>General</c:formatCode>
                <c:ptCount val="14"/>
                <c:pt idx="0">
                  <c:v>16</c:v>
                </c:pt>
                <c:pt idx="1">
                  <c:v>33</c:v>
                </c:pt>
                <c:pt idx="2">
                  <c:v>34</c:v>
                </c:pt>
                <c:pt idx="3">
                  <c:v>55</c:v>
                </c:pt>
                <c:pt idx="4">
                  <c:v>76</c:v>
                </c:pt>
                <c:pt idx="5">
                  <c:v>87</c:v>
                </c:pt>
                <c:pt idx="6">
                  <c:v>105</c:v>
                </c:pt>
                <c:pt idx="7">
                  <c:v>106</c:v>
                </c:pt>
                <c:pt idx="8">
                  <c:v>151</c:v>
                </c:pt>
                <c:pt idx="9">
                  <c:v>208</c:v>
                </c:pt>
                <c:pt idx="10">
                  <c:v>224</c:v>
                </c:pt>
                <c:pt idx="11">
                  <c:v>228</c:v>
                </c:pt>
                <c:pt idx="12">
                  <c:v>229</c:v>
                </c:pt>
                <c:pt idx="13">
                  <c:v>230</c:v>
                </c:pt>
              </c:numCache>
            </c:numRef>
          </c:val>
        </c:ser>
        <c:ser>
          <c:idx val="1"/>
          <c:order val="1"/>
          <c:tx>
            <c:strRef>
              <c:f>'свод все'!$F$2</c:f>
              <c:strCache>
                <c:ptCount val="1"/>
                <c:pt idx="0">
                  <c:v>1 кв 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все'!$D$3:$D$16</c:f>
              <c:strCache>
                <c:ptCount val="14"/>
                <c:pt idx="0">
                  <c:v>Вопросы ДОУ, СОШ.</c:v>
                </c:pt>
                <c:pt idx="1">
                  <c:v>Торговля, размещение торговых точек, развитие предпринимательской деятельности.</c:v>
                </c:pt>
                <c:pt idx="2">
                  <c:v>Борьба с аварийностью. Безопасность дорожного движения</c:v>
                </c:pt>
                <c:pt idx="3">
                  <c:v>Арендные отношения</c:v>
                </c:pt>
                <c:pt idx="4">
                  <c:v>Обращение с твердыми коммунальными отходами, свалки</c:v>
                </c:pt>
                <c:pt idx="5">
                  <c:v>Улучшение жилищных условий, ветхое, аварийное жилье, выделение жилья, переселение</c:v>
                </c:pt>
                <c:pt idx="6">
                  <c:v>Содержание общего имущества, капремонт.</c:v>
                </c:pt>
                <c:pt idx="7">
                  <c:v> Управляющие организации, товарищества собственников жилья и иные формы управления собственностью</c:v>
                </c:pt>
                <c:pt idx="8">
                  <c:v>Уборка снега, опавших листьев, мусора и посторонних предметов</c:v>
                </c:pt>
                <c:pt idx="9">
                  <c:v>Дорожное хозяйство, транспорт, тротуары, аварийность, строительство и ремонт дорог, мостов</c:v>
                </c:pt>
                <c:pt idx="10">
                  <c:v>Градостроительство. Архитектура и проектирование</c:v>
                </c:pt>
                <c:pt idx="11">
                  <c:v>Финансовая помощь,выплаты пособий и компенсаций</c:v>
                </c:pt>
                <c:pt idx="12">
                  <c:v>Комплексное благоустройство,озеленение</c:v>
                </c:pt>
                <c:pt idx="13">
                  <c:v>Предоставление коммунальных услуг ненадлежащего качества, оплата услуг, перебои</c:v>
                </c:pt>
              </c:strCache>
            </c:strRef>
          </c:cat>
          <c:val>
            <c:numRef>
              <c:f>'свод все'!$F$3:$F$16</c:f>
              <c:numCache>
                <c:formatCode>General</c:formatCode>
                <c:ptCount val="14"/>
                <c:pt idx="0">
                  <c:v>20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44</c:v>
                </c:pt>
                <c:pt idx="5">
                  <c:v>72</c:v>
                </c:pt>
                <c:pt idx="6">
                  <c:v>76</c:v>
                </c:pt>
                <c:pt idx="7">
                  <c:v>18</c:v>
                </c:pt>
                <c:pt idx="8">
                  <c:v>510</c:v>
                </c:pt>
                <c:pt idx="9">
                  <c:v>179</c:v>
                </c:pt>
                <c:pt idx="10">
                  <c:v>312</c:v>
                </c:pt>
                <c:pt idx="11">
                  <c:v>104</c:v>
                </c:pt>
                <c:pt idx="12">
                  <c:v>151</c:v>
                </c:pt>
                <c:pt idx="13">
                  <c:v>160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260423584"/>
        <c:axId val="-1260422496"/>
      </c:barChart>
      <c:catAx>
        <c:axId val="-126042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60422496"/>
        <c:crosses val="autoZero"/>
        <c:auto val="1"/>
        <c:lblAlgn val="ctr"/>
        <c:lblOffset val="100"/>
        <c:noMultiLvlLbl val="0"/>
      </c:catAx>
      <c:valAx>
        <c:axId val="-126042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26042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результаты рассмотрения обращений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1 кв 2023 года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General</c:formatCode>
                <c:ptCount val="5"/>
                <c:pt idx="0">
                  <c:v>137</c:v>
                </c:pt>
                <c:pt idx="1">
                  <c:v>10</c:v>
                </c:pt>
                <c:pt idx="2">
                  <c:v>959</c:v>
                </c:pt>
                <c:pt idx="3">
                  <c:v>97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3222989983394"/>
          <c:y val="0.28395329894108068"/>
          <c:w val="0.17949809845197917"/>
          <c:h val="0.4178103599119076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0.62468</cdr:x>
      <cdr:y>0.5569</cdr:y>
    </cdr:from>
    <cdr:to>
      <cdr:x>0.7195</cdr:x>
      <cdr:y>0.64957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0391" y="1662709"/>
          <a:ext cx="752939" cy="276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3%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0.60683</cdr:x>
      <cdr:y>0.68163</cdr:y>
    </cdr:from>
    <cdr:to>
      <cdr:x>0.71074</cdr:x>
      <cdr:y>0.77362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10685" y="3491638"/>
          <a:ext cx="823754" cy="471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-10%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0.52797</cdr:x>
      <cdr:y>0.69588</cdr:y>
    </cdr:from>
    <cdr:to>
      <cdr:x>0.57665</cdr:x>
      <cdr:y>0.71609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0.60167</cdr:x>
      <cdr:y>0.82062</cdr:y>
    </cdr:from>
    <cdr:to>
      <cdr:x>0.66626</cdr:x>
      <cdr:y>0.86533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24321" y="4148439"/>
          <a:ext cx="432048" cy="226051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ysClr val="windowText" lastClr="000000"/>
              </a:solidFill>
            </a:rPr>
            <a:t>63%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0.18977</cdr:x>
      <cdr:y>0.45861</cdr:y>
    </cdr:from>
    <cdr:to>
      <cdr:x>0.25529</cdr:x>
      <cdr:y>0.54792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4646" y="2242335"/>
          <a:ext cx="667946" cy="436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-7%</a:t>
          </a:r>
        </a:p>
      </cdr:txBody>
    </cdr:sp>
  </cdr:relSizeAnchor>
  <cdr:relSizeAnchor xmlns:cdr="http://schemas.openxmlformats.org/drawingml/2006/chartDrawing">
    <cdr:from>
      <cdr:x>0.47117</cdr:x>
      <cdr:y>0.83575</cdr:y>
    </cdr:from>
    <cdr:to>
      <cdr:x>0.54714</cdr:x>
      <cdr:y>0.89717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08" y="3816425"/>
          <a:ext cx="638318" cy="280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90%</a:t>
          </a:r>
        </a:p>
      </cdr:txBody>
    </cdr:sp>
  </cdr:relSizeAnchor>
  <cdr:relSizeAnchor xmlns:cdr="http://schemas.openxmlformats.org/drawingml/2006/chartDrawing">
    <cdr:from>
      <cdr:x>0.74853</cdr:x>
      <cdr:y>0.83575</cdr:y>
    </cdr:from>
    <cdr:to>
      <cdr:x>0.79107</cdr:x>
      <cdr:y>0.88749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89353" y="3816425"/>
          <a:ext cx="357431" cy="236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-67 %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0.28523</cdr:x>
      <cdr:y>0.5893</cdr:y>
    </cdr:from>
    <cdr:to>
      <cdr:x>0.34741</cdr:x>
      <cdr:y>0.6599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41240" y="1959761"/>
          <a:ext cx="510344" cy="234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124%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0.61589</cdr:x>
      <cdr:y>0.78709</cdr:y>
    </cdr:from>
    <cdr:to>
      <cdr:x>0.67689</cdr:x>
      <cdr:y>0.86508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05875" y="2942786"/>
          <a:ext cx="693888" cy="291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/>
            <a:t>-42%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 квартале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1650" y="53639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20.04.2022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31329"/>
              </p:ext>
            </p:extLst>
          </p:nvPr>
        </p:nvGraphicFramePr>
        <p:xfrm>
          <a:off x="4644007" y="1511534"/>
          <a:ext cx="4176465" cy="3428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280769"/>
              </p:ext>
            </p:extLst>
          </p:nvPr>
        </p:nvGraphicFramePr>
        <p:xfrm>
          <a:off x="174068" y="1511535"/>
          <a:ext cx="4539853" cy="371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52026"/>
              </p:ext>
            </p:extLst>
          </p:nvPr>
        </p:nvGraphicFramePr>
        <p:xfrm>
          <a:off x="2411760" y="1198526"/>
          <a:ext cx="4562945" cy="2419364"/>
        </p:xfrm>
        <a:graphic>
          <a:graphicData uri="http://schemas.openxmlformats.org/drawingml/2006/table">
            <a:tbl>
              <a:tblPr/>
              <a:tblGrid>
                <a:gridCol w="1635341"/>
                <a:gridCol w="731901"/>
                <a:gridCol w="731901"/>
                <a:gridCol w="731901"/>
                <a:gridCol w="731901"/>
              </a:tblGrid>
              <a:tr h="217337">
                <a:tc rowSpan="3"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Тематический раздел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и соотношение в % от общего количества обращений раздела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 кв 2023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93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6,38%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8,22%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7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7,27%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9,04%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98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63,14%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48,94%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65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3,03%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5,35%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2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20,19%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28,46%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2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551617"/>
              </p:ext>
            </p:extLst>
          </p:nvPr>
        </p:nvGraphicFramePr>
        <p:xfrm>
          <a:off x="755576" y="3933057"/>
          <a:ext cx="7652537" cy="210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190903"/>
              </p:ext>
            </p:extLst>
          </p:nvPr>
        </p:nvGraphicFramePr>
        <p:xfrm>
          <a:off x="395537" y="1203454"/>
          <a:ext cx="8578828" cy="488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807447"/>
              </p:ext>
            </p:extLst>
          </p:nvPr>
        </p:nvGraphicFramePr>
        <p:xfrm>
          <a:off x="1267759" y="1301076"/>
          <a:ext cx="6688617" cy="505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255896"/>
              </p:ext>
            </p:extLst>
          </p:nvPr>
        </p:nvGraphicFramePr>
        <p:xfrm>
          <a:off x="370879" y="1268759"/>
          <a:ext cx="8402241" cy="456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36579"/>
              </p:ext>
            </p:extLst>
          </p:nvPr>
        </p:nvGraphicFramePr>
        <p:xfrm>
          <a:off x="502568" y="1901287"/>
          <a:ext cx="8208158" cy="332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 1 квартала </a:t>
            </a:r>
            <a:r>
              <a:rPr lang="ru-RU" sz="2000" dirty="0" smtClean="0"/>
              <a:t>2023 </a:t>
            </a:r>
            <a:r>
              <a:rPr lang="ru-RU" sz="2000" dirty="0" smtClean="0"/>
              <a:t>года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66453"/>
              </p:ext>
            </p:extLst>
          </p:nvPr>
        </p:nvGraphicFramePr>
        <p:xfrm>
          <a:off x="1838325" y="1340767"/>
          <a:ext cx="5467350" cy="480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 в 1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495959"/>
              </p:ext>
            </p:extLst>
          </p:nvPr>
        </p:nvGraphicFramePr>
        <p:xfrm>
          <a:off x="1403648" y="1745036"/>
          <a:ext cx="5986071" cy="384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8163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14930</TotalTime>
  <Words>293</Words>
  <Application>Microsoft Office PowerPoint</Application>
  <PresentationFormat>Экран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 1 квартала 2023 года</vt:lpstr>
      <vt:lpstr>Результаты рассмотрения обращений в 1 кв 2023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338</cp:revision>
  <cp:lastPrinted>2019-11-29T14:10:55Z</cp:lastPrinted>
  <dcterms:created xsi:type="dcterms:W3CDTF">2017-03-22T12:13:20Z</dcterms:created>
  <dcterms:modified xsi:type="dcterms:W3CDTF">2023-04-19T13:41:54Z</dcterms:modified>
</cp:coreProperties>
</file>