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2" r:id="rId10"/>
    <p:sldId id="35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dirty="0"/>
              <a:t>количество поступивших обращений </a:t>
            </a:r>
            <a:endParaRPr lang="ru-RU" sz="1200" dirty="0" smtClean="0"/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dirty="0" smtClean="0"/>
              <a:t>во </a:t>
            </a:r>
            <a:r>
              <a:rPr lang="ru-RU" sz="1200" dirty="0"/>
              <a:t>2 квартале, </a:t>
            </a:r>
            <a:r>
              <a:rPr lang="ru-RU" sz="1200" dirty="0" err="1"/>
              <a:t>шт</a:t>
            </a:r>
            <a:r>
              <a:rPr lang="ru-RU" sz="1200" dirty="0"/>
              <a:t>
</a:t>
            </a:r>
          </a:p>
        </c:rich>
      </c:tx>
      <c:layout>
        <c:manualLayout>
          <c:xMode val="edge"/>
          <c:yMode val="edge"/>
          <c:x val="0.1298179703584956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2 кв 2020 года</c:v>
                </c:pt>
                <c:pt idx="1">
                  <c:v>2 кв 2021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1992</c:v>
                </c:pt>
                <c:pt idx="1">
                  <c:v>2607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62448"/>
        <c:axId val="152164016"/>
        <c:axId val="0"/>
      </c:bar3DChart>
      <c:catAx>
        <c:axId val="1521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164016"/>
        <c:crosses val="autoZero"/>
        <c:auto val="1"/>
        <c:lblAlgn val="ctr"/>
        <c:lblOffset val="100"/>
        <c:noMultiLvlLbl val="0"/>
      </c:catAx>
      <c:valAx>
        <c:axId val="15216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162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00" dirty="0"/>
              <a:t>динамика поступивших обращений и вопросов, </a:t>
            </a:r>
            <a:r>
              <a:rPr lang="ru-RU" sz="1000" dirty="0" smtClean="0"/>
              <a:t>поднятых </a:t>
            </a:r>
            <a:r>
              <a:rPr lang="ru-RU" sz="1000" dirty="0"/>
              <a:t>в них </a:t>
            </a:r>
            <a:endParaRPr lang="ru-RU" sz="1000" dirty="0" smtClean="0"/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00" dirty="0" smtClean="0"/>
              <a:t>во </a:t>
            </a:r>
            <a:r>
              <a:rPr lang="ru-RU" sz="1000" dirty="0"/>
              <a:t>2 полугодии по годам, </a:t>
            </a:r>
            <a:r>
              <a:rPr lang="ru-RU" sz="1000" dirty="0" err="1"/>
              <a:t>шт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 полугодие 2020</c:v>
                </c:pt>
                <c:pt idx="1">
                  <c:v>2 полугодие 2021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4010</c:v>
                </c:pt>
                <c:pt idx="1">
                  <c:v>4464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 полугодие 2020</c:v>
                </c:pt>
                <c:pt idx="1">
                  <c:v>2 полугодие 2021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4292</c:v>
                </c:pt>
                <c:pt idx="1">
                  <c:v>5410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71176"/>
        <c:axId val="304168824"/>
      </c:barChart>
      <c:catAx>
        <c:axId val="30417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4168824"/>
        <c:crosses val="autoZero"/>
        <c:auto val="1"/>
        <c:lblAlgn val="ctr"/>
        <c:lblOffset val="100"/>
        <c:noMultiLvlLbl val="0"/>
      </c:catAx>
      <c:valAx>
        <c:axId val="304168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4171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8044482474326"/>
          <c:y val="0.22584687880342233"/>
          <c:w val="0.2552048050813181"/>
          <c:h val="0.54382211252581392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количество вопросов, поднятых в обращениях во 2 квартале, шт</a:t>
            </a:r>
          </a:p>
        </c:rich>
      </c:tx>
      <c:layout>
        <c:manualLayout>
          <c:xMode val="edge"/>
          <c:yMode val="edge"/>
          <c:x val="0.25169388728894848"/>
          <c:y val="1.388868676632264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2 кв 2020 года</c:v>
                </c:pt>
                <c:pt idx="1">
                  <c:v>2 кв 2021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2126</c:v>
                </c:pt>
                <c:pt idx="1">
                  <c:v>3278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59312"/>
        <c:axId val="152159704"/>
        <c:axId val="0"/>
      </c:bar3DChart>
      <c:catAx>
        <c:axId val="15215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159704"/>
        <c:crosses val="autoZero"/>
        <c:auto val="1"/>
        <c:lblAlgn val="ctr"/>
        <c:lblOffset val="100"/>
        <c:noMultiLvlLbl val="0"/>
      </c:catAx>
      <c:valAx>
        <c:axId val="152159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15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2 кв 2020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230</c:v>
                </c:pt>
                <c:pt idx="1">
                  <c:v>408</c:v>
                </c:pt>
                <c:pt idx="2">
                  <c:v>1024</c:v>
                </c:pt>
                <c:pt idx="3">
                  <c:v>58</c:v>
                </c:pt>
                <c:pt idx="4">
                  <c:v>406</c:v>
                </c:pt>
              </c:numCache>
            </c:numRef>
          </c:val>
        </c:ser>
        <c:ser>
          <c:idx val="1"/>
          <c:order val="1"/>
          <c:tx>
            <c:v>2 кв 2021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181</c:v>
                </c:pt>
                <c:pt idx="1">
                  <c:v>225</c:v>
                </c:pt>
                <c:pt idx="2">
                  <c:v>2053</c:v>
                </c:pt>
                <c:pt idx="3">
                  <c:v>139</c:v>
                </c:pt>
                <c:pt idx="4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63232"/>
        <c:axId val="152163624"/>
        <c:axId val="0"/>
      </c:bar3DChart>
      <c:catAx>
        <c:axId val="1521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 algn="ctr">
              <a:defRPr lang="ru-RU"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63624"/>
        <c:crosses val="autoZero"/>
        <c:auto val="1"/>
        <c:lblAlgn val="ctr"/>
        <c:lblOffset val="100"/>
        <c:noMultiLvlLbl val="0"/>
      </c:catAx>
      <c:valAx>
        <c:axId val="15216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163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количество вопросов </a:t>
            </a:r>
            <a:endParaRPr lang="en-US" sz="1200" b="1" dirty="0" smtClean="0"/>
          </a:p>
          <a:p>
            <a:pPr>
              <a:defRPr/>
            </a:pPr>
            <a:r>
              <a:rPr lang="ru-RU" sz="1200" b="1" dirty="0" smtClean="0"/>
              <a:t>в </a:t>
            </a:r>
            <a:r>
              <a:rPr lang="ru-RU" sz="1200" b="1" dirty="0"/>
              <a:t>обращениях по сферам, </a:t>
            </a:r>
            <a:r>
              <a:rPr lang="ru-RU" sz="1200" b="1" dirty="0" err="1"/>
              <a:t>шт</a:t>
            </a:r>
            <a:endParaRPr lang="ru-RU" sz="1200" b="1" dirty="0"/>
          </a:p>
        </c:rich>
      </c:tx>
      <c:layout>
        <c:manualLayout>
          <c:xMode val="edge"/>
          <c:yMode val="edge"/>
          <c:x val="2.658374563860423E-3"/>
          <c:y val="3.9533395782210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2 кв 2020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536509129442806E-3"/>
                  <c:y val="-5.13412299109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2126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38311175839911E-3"/>
                  <c:y val="3.18111657068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230</c:v>
                </c:pt>
                <c:pt idx="1">
                  <c:v>408</c:v>
                </c:pt>
                <c:pt idx="2">
                  <c:v>1024</c:v>
                </c:pt>
                <c:pt idx="3">
                  <c:v>58</c:v>
                </c:pt>
                <c:pt idx="4">
                  <c:v>406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2 кв 2021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4679585006701101E-3"/>
                  <c:y val="2.109841566183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730639242469337E-3"/>
                  <c:y val="3.20938728389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683551404516074E-3"/>
                  <c:y val="-6.11054448257324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3278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364783405792822E-3"/>
                  <c:y val="-1.627313522092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68633778115443E-2"/>
                  <c:y val="-1.361993642426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181</c:v>
                </c:pt>
                <c:pt idx="1">
                  <c:v>225</c:v>
                </c:pt>
                <c:pt idx="2">
                  <c:v>2053</c:v>
                </c:pt>
                <c:pt idx="3">
                  <c:v>139</c:v>
                </c:pt>
                <c:pt idx="4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31480"/>
        <c:axId val="304174312"/>
      </c:radarChart>
      <c:catAx>
        <c:axId val="1152314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4174312"/>
        <c:crosses val="autoZero"/>
        <c:auto val="0"/>
        <c:lblAlgn val="ctr"/>
        <c:lblOffset val="100"/>
        <c:noMultiLvlLbl val="0"/>
      </c:catAx>
      <c:valAx>
        <c:axId val="304174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231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8946511003"/>
          <c:w val="0.17295451235080928"/>
          <c:h val="0.153623857362657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 dirty="0"/>
              <a:t>количество </a:t>
            </a:r>
            <a:endParaRPr lang="en-US" b="1" dirty="0" smtClean="0"/>
          </a:p>
          <a:p>
            <a:pPr>
              <a:defRPr/>
            </a:pPr>
            <a:r>
              <a:rPr lang="ru-RU" b="1" dirty="0" smtClean="0"/>
              <a:t>вопросов </a:t>
            </a:r>
            <a:r>
              <a:rPr lang="ru-RU" b="1" dirty="0"/>
              <a:t>по сферам, в %</a:t>
            </a:r>
          </a:p>
        </c:rich>
      </c:tx>
      <c:layout>
        <c:manualLayout>
          <c:xMode val="edge"/>
          <c:yMode val="edge"/>
          <c:x val="1.3553811892647533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204161176998341"/>
          <c:y val="0.12772388847834309"/>
          <c:w val="0.55593768405984489"/>
          <c:h val="0.68201766102356354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2 кв 2020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6.636055090937662E-3"/>
                  <c:y val="-1.3170482039554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70910836671037E-2"/>
                  <c:y val="-1.31201561313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124864227599306E-4"/>
                  <c:y val="-2.9103284230234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348237466602956E-2"/>
                  <c:y val="-1.7100090098315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0.10818438381937912</c:v>
                </c:pt>
                <c:pt idx="1">
                  <c:v>0.19190968955785512</c:v>
                </c:pt>
                <c:pt idx="2">
                  <c:v>0.48165569143932269</c:v>
                </c:pt>
                <c:pt idx="3">
                  <c:v>2.7281279397930385E-2</c:v>
                </c:pt>
                <c:pt idx="4">
                  <c:v>0.19096895578551271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2 кв 2021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5.8937800594166482E-3"/>
                  <c:y val="2.5710488184923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40105123665076E-2"/>
                  <c:y val="2.275896959695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997801754497676E-2"/>
                  <c:y val="3.389778695239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31644272535045E-2"/>
                  <c:y val="4.4669513514540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5.521659548505186E-2</c:v>
                </c:pt>
                <c:pt idx="1">
                  <c:v>6.863941427699817E-2</c:v>
                </c:pt>
                <c:pt idx="2">
                  <c:v>0.62629652226967658</c:v>
                </c:pt>
                <c:pt idx="3">
                  <c:v>4.2403904820012203E-2</c:v>
                </c:pt>
                <c:pt idx="4">
                  <c:v>0.20744356314826112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170392"/>
        <c:axId val="304173136"/>
      </c:radarChart>
      <c:catAx>
        <c:axId val="3041703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04173136"/>
        <c:crosses val="autoZero"/>
        <c:auto val="0"/>
        <c:lblAlgn val="ctr"/>
        <c:lblOffset val="100"/>
        <c:noMultiLvlLbl val="0"/>
      </c:catAx>
      <c:valAx>
        <c:axId val="304173136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4170392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30560444650313"/>
          <c:y val="0.46048645866415516"/>
          <c:w val="0.16634948278524009"/>
          <c:h val="0.13315256316187185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во 2 квартале, шт</a:t>
            </a:r>
          </a:p>
        </c:rich>
      </c:tx>
      <c:layout>
        <c:manualLayout>
          <c:xMode val="edge"/>
          <c:yMode val="edge"/>
          <c:x val="0.16972058996356801"/>
          <c:y val="2.2641210944522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80950364121587E-2"/>
          <c:y val="0.11364530374289909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2 квартал 2020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1964</c:v>
                </c:pt>
                <c:pt idx="1">
                  <c:v>2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2 квартал 2021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2532</c:v>
                </c:pt>
                <c:pt idx="1">
                  <c:v>21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69216"/>
        <c:axId val="304173528"/>
      </c:barChart>
      <c:catAx>
        <c:axId val="3041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4173528"/>
        <c:crosses val="autoZero"/>
        <c:auto val="1"/>
        <c:lblAlgn val="ctr"/>
        <c:lblOffset val="100"/>
        <c:noMultiLvlLbl val="0"/>
      </c:catAx>
      <c:valAx>
        <c:axId val="304173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416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7735644814882"/>
          <c:y val="0.41072904636378632"/>
          <c:w val="0.17457707611537945"/>
          <c:h val="0.13348331458567675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повторных и коллективных обращений во 2 квартале, шт</a:t>
            </a:r>
          </a:p>
        </c:rich>
      </c:tx>
      <c:layout>
        <c:manualLayout>
          <c:xMode val="edge"/>
          <c:yMode val="edge"/>
          <c:x val="0.18806546756906223"/>
          <c:y val="1.62839187086347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2квартал 2020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64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2 квартал 2021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78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74704"/>
        <c:axId val="304175096"/>
      </c:barChart>
      <c:catAx>
        <c:axId val="30417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4175096"/>
        <c:crosses val="autoZero"/>
        <c:auto val="1"/>
        <c:lblAlgn val="ctr"/>
        <c:lblOffset val="100"/>
        <c:noMultiLvlLbl val="0"/>
      </c:catAx>
      <c:valAx>
        <c:axId val="304175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417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65950186143177"/>
          <c:y val="0.37973369383971128"/>
          <c:w val="0.15339361083940575"/>
          <c:h val="0.29054478052973726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 2 квартала, шт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'все свод'!$F$2</c:f>
              <c:strCache>
                <c:ptCount val="1"/>
                <c:pt idx="0">
                  <c:v>2 кв 2021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свод'!$E$3:$E$18</c:f>
              <c:strCache>
                <c:ptCount val="16"/>
                <c:pt idx="0">
                  <c:v>Комплексное благоустройство</c:v>
                </c:pt>
                <c:pt idx="1">
                  <c:v>Градостроительство. Архитектура и проектирование</c:v>
                </c:pt>
                <c:pt idx="2">
                  <c:v>Дорожное хозяйство, транспорт, автопарковки</c:v>
                </c:pt>
                <c:pt idx="3">
                  <c:v>Предоставление коммунальных услуг ненадлежащего качества, оплата услуг, перебои</c:v>
                </c:pt>
                <c:pt idx="4">
                  <c:v>Обращение с твердыми коммунальными отходами, свалки</c:v>
                </c:pt>
                <c:pt idx="5">
                  <c:v>Благоустройство подъездных дорог, в т.ч. тротуаров</c:v>
                </c:pt>
                <c:pt idx="6">
                  <c:v>Уборка мусора, снега, листьев и т.д.</c:v>
                </c:pt>
                <c:pt idx="7">
                  <c:v>Содержание общего имущества, капремонт.</c:v>
                </c:pt>
                <c:pt idx="8">
                  <c:v>Финансовая помощь,выплаты пособий и компенсаций</c:v>
                </c:pt>
                <c:pt idx="9">
                  <c:v>Улучшение жилищных условий, ветхое, аварийное жилье, выделение жилья, переселение</c:v>
                </c:pt>
                <c:pt idx="10">
                  <c:v>Арендные отношения</c:v>
                </c:pt>
                <c:pt idx="11">
                  <c:v>Борьба с аварийностью. Безопасность дорожного движения</c:v>
                </c:pt>
                <c:pt idx="12">
                  <c:v>Вопросы ДОУ, СОШ.</c:v>
                </c:pt>
                <c:pt idx="13">
                  <c:v>Торговля, размещение торговых точек, развитие предпринимательской деятельности.</c:v>
                </c:pt>
                <c:pt idx="14">
                  <c:v> Управляющие организации, товарищества собственников жилья и иные формы управления собственностью</c:v>
                </c:pt>
                <c:pt idx="15">
                  <c:v>Санитарно-эпидемиологическое благополучие населения</c:v>
                </c:pt>
              </c:strCache>
            </c:strRef>
          </c:cat>
          <c:val>
            <c:numRef>
              <c:f>'все свод'!$F$3:$F$18</c:f>
              <c:numCache>
                <c:formatCode>General</c:formatCode>
                <c:ptCount val="16"/>
                <c:pt idx="0">
                  <c:v>606</c:v>
                </c:pt>
                <c:pt idx="1">
                  <c:v>254</c:v>
                </c:pt>
                <c:pt idx="2">
                  <c:v>233</c:v>
                </c:pt>
                <c:pt idx="3">
                  <c:v>203</c:v>
                </c:pt>
                <c:pt idx="4">
                  <c:v>146</c:v>
                </c:pt>
                <c:pt idx="5">
                  <c:v>142</c:v>
                </c:pt>
                <c:pt idx="6">
                  <c:v>110</c:v>
                </c:pt>
                <c:pt idx="7">
                  <c:v>96</c:v>
                </c:pt>
                <c:pt idx="8">
                  <c:v>87</c:v>
                </c:pt>
                <c:pt idx="9">
                  <c:v>82</c:v>
                </c:pt>
                <c:pt idx="10">
                  <c:v>80</c:v>
                </c:pt>
                <c:pt idx="11">
                  <c:v>57</c:v>
                </c:pt>
                <c:pt idx="12">
                  <c:v>44</c:v>
                </c:pt>
                <c:pt idx="13">
                  <c:v>38</c:v>
                </c:pt>
                <c:pt idx="14">
                  <c:v>24</c:v>
                </c:pt>
                <c:pt idx="15">
                  <c:v>11</c:v>
                </c:pt>
              </c:numCache>
            </c:numRef>
          </c:val>
        </c:ser>
        <c:ser>
          <c:idx val="1"/>
          <c:order val="1"/>
          <c:tx>
            <c:strRef>
              <c:f>'все свод'!$G$2</c:f>
              <c:strCache>
                <c:ptCount val="1"/>
                <c:pt idx="0">
                  <c:v>2 кв 2020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свод'!$E$3:$E$18</c:f>
              <c:strCache>
                <c:ptCount val="16"/>
                <c:pt idx="0">
                  <c:v>Комплексное благоустройство</c:v>
                </c:pt>
                <c:pt idx="1">
                  <c:v>Градостроительство. Архитектура и проектирование</c:v>
                </c:pt>
                <c:pt idx="2">
                  <c:v>Дорожное хозяйство, транспорт, автопарковки</c:v>
                </c:pt>
                <c:pt idx="3">
                  <c:v>Предоставление коммунальных услуг ненадлежащего качества, оплата услуг, перебои</c:v>
                </c:pt>
                <c:pt idx="4">
                  <c:v>Обращение с твердыми коммунальными отходами, свалки</c:v>
                </c:pt>
                <c:pt idx="5">
                  <c:v>Благоустройство подъездных дорог, в т.ч. тротуаров</c:v>
                </c:pt>
                <c:pt idx="6">
                  <c:v>Уборка мусора, снега, листьев и т.д.</c:v>
                </c:pt>
                <c:pt idx="7">
                  <c:v>Содержание общего имущества, капремонт.</c:v>
                </c:pt>
                <c:pt idx="8">
                  <c:v>Финансовая помощь,выплаты пособий и компенсаций</c:v>
                </c:pt>
                <c:pt idx="9">
                  <c:v>Улучшение жилищных условий, ветхое, аварийное жилье, выделение жилья, переселение</c:v>
                </c:pt>
                <c:pt idx="10">
                  <c:v>Арендные отношения</c:v>
                </c:pt>
                <c:pt idx="11">
                  <c:v>Борьба с аварийностью. Безопасность дорожного движения</c:v>
                </c:pt>
                <c:pt idx="12">
                  <c:v>Вопросы ДОУ, СОШ.</c:v>
                </c:pt>
                <c:pt idx="13">
                  <c:v>Торговля, размещение торговых точек, развитие предпринимательской деятельности.</c:v>
                </c:pt>
                <c:pt idx="14">
                  <c:v> Управляющие организации, товарищества собственников жилья и иные формы управления собственностью</c:v>
                </c:pt>
                <c:pt idx="15">
                  <c:v>Санитарно-эпидемиологическое благополучие населения</c:v>
                </c:pt>
              </c:strCache>
            </c:strRef>
          </c:cat>
          <c:val>
            <c:numRef>
              <c:f>'все свод'!$G$3:$G$18</c:f>
              <c:numCache>
                <c:formatCode>General</c:formatCode>
                <c:ptCount val="16"/>
                <c:pt idx="0">
                  <c:v>518</c:v>
                </c:pt>
                <c:pt idx="1">
                  <c:v>96</c:v>
                </c:pt>
                <c:pt idx="2">
                  <c:v>83</c:v>
                </c:pt>
                <c:pt idx="3">
                  <c:v>137</c:v>
                </c:pt>
                <c:pt idx="4">
                  <c:v>69</c:v>
                </c:pt>
                <c:pt idx="5">
                  <c:v>167</c:v>
                </c:pt>
                <c:pt idx="6">
                  <c:v>14</c:v>
                </c:pt>
                <c:pt idx="7">
                  <c:v>60</c:v>
                </c:pt>
                <c:pt idx="8">
                  <c:v>88</c:v>
                </c:pt>
                <c:pt idx="9">
                  <c:v>64</c:v>
                </c:pt>
                <c:pt idx="10">
                  <c:v>75</c:v>
                </c:pt>
                <c:pt idx="11">
                  <c:v>66</c:v>
                </c:pt>
                <c:pt idx="12">
                  <c:v>64</c:v>
                </c:pt>
                <c:pt idx="13">
                  <c:v>37</c:v>
                </c:pt>
                <c:pt idx="14">
                  <c:v>16</c:v>
                </c:pt>
                <c:pt idx="15">
                  <c:v>196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4171960"/>
        <c:axId val="304170000"/>
      </c:barChart>
      <c:catAx>
        <c:axId val="304171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70000"/>
        <c:crosses val="autoZero"/>
        <c:auto val="1"/>
        <c:lblAlgn val="ctr"/>
        <c:lblOffset val="100"/>
        <c:noMultiLvlLbl val="0"/>
      </c:catAx>
      <c:valAx>
        <c:axId val="30417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2 кв 2021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General</c:formatCode>
                <c:ptCount val="5"/>
                <c:pt idx="0">
                  <c:v>185</c:v>
                </c:pt>
                <c:pt idx="1">
                  <c:v>39</c:v>
                </c:pt>
                <c:pt idx="2">
                  <c:v>1478</c:v>
                </c:pt>
                <c:pt idx="3">
                  <c:v>109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07461687657183"/>
          <c:y val="0.2325123597378069"/>
          <c:w val="0.17949815581124851"/>
          <c:h val="0.6529694038625337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0.64694</cdr:x>
      <cdr:y>0.53115</cdr:y>
    </cdr:from>
    <cdr:to>
      <cdr:x>0.75085</cdr:x>
      <cdr:y>0.62314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8903" y="1598020"/>
          <a:ext cx="423856" cy="276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31%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0.68545</cdr:x>
      <cdr:y>0.57234</cdr:y>
    </cdr:from>
    <cdr:to>
      <cdr:x>0.78027</cdr:x>
      <cdr:y>0.66501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0714" y="1730443"/>
          <a:ext cx="374981" cy="280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54%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0.69044</cdr:x>
      <cdr:y>0.84992</cdr:y>
    </cdr:from>
    <cdr:to>
      <cdr:x>0.74673</cdr:x>
      <cdr:y>0.89393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20902" y="4114780"/>
          <a:ext cx="417493" cy="21306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63%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0.16626</cdr:x>
      <cdr:y>0.14876</cdr:y>
    </cdr:from>
    <cdr:to>
      <cdr:x>0.2338</cdr:x>
      <cdr:y>0.22475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3225" y="715902"/>
          <a:ext cx="452226" cy="365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29</a:t>
          </a:r>
          <a:r>
            <a:rPr lang="ru-RU" sz="1100" b="1" baseline="0"/>
            <a:t> </a:t>
          </a:r>
          <a:r>
            <a:rPr lang="ru-RU" sz="1100" b="1"/>
            <a:t>%</a:t>
          </a:r>
        </a:p>
      </cdr:txBody>
    </cdr:sp>
  </cdr:relSizeAnchor>
  <cdr:relSizeAnchor xmlns:cdr="http://schemas.openxmlformats.org/drawingml/2006/chartDrawing">
    <cdr:from>
      <cdr:x>0.42173</cdr:x>
      <cdr:y>0.8293</cdr:y>
    </cdr:from>
    <cdr:to>
      <cdr:x>0.4977</cdr:x>
      <cdr:y>0.89072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2468" y="4136356"/>
          <a:ext cx="778729" cy="30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950 %</a:t>
          </a:r>
        </a:p>
      </cdr:txBody>
    </cdr:sp>
  </cdr:relSizeAnchor>
  <cdr:relSizeAnchor xmlns:cdr="http://schemas.openxmlformats.org/drawingml/2006/chartDrawing">
    <cdr:from>
      <cdr:x>0.71203</cdr:x>
      <cdr:y>0.79648</cdr:y>
    </cdr:from>
    <cdr:to>
      <cdr:x>0.77789</cdr:x>
      <cdr:y>0.87296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97888" y="3972650"/>
          <a:ext cx="675030" cy="381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/>
            <a:t>108 </a:t>
          </a:r>
          <a:r>
            <a:rPr lang="ru-RU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0.33086</cdr:x>
      <cdr:y>0.48147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5985" y="1529498"/>
          <a:ext cx="434001" cy="26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cs typeface="Times New Roman" pitchFamily="18" charset="0"/>
            </a:rPr>
            <a:t>22%</a:t>
          </a:r>
        </a:p>
        <a:p xmlns:a="http://schemas.openxmlformats.org/drawingml/2006/main"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0.60146</cdr:x>
      <cdr:y>0.53967</cdr:y>
    </cdr:from>
    <cdr:to>
      <cdr:x>0.68092</cdr:x>
      <cdr:y>0.61766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05044" y="1746079"/>
          <a:ext cx="648072" cy="25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729 </a:t>
          </a:r>
          <a:r>
            <a:rPr lang="ru-RU" sz="1100" b="1" dirty="0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29.07.2021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29.07.2021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2 квартале 2021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97784"/>
              </p:ext>
            </p:extLst>
          </p:nvPr>
        </p:nvGraphicFramePr>
        <p:xfrm>
          <a:off x="1536762" y="1029267"/>
          <a:ext cx="6424361" cy="2251261"/>
        </p:xfrm>
        <a:graphic>
          <a:graphicData uri="http://schemas.openxmlformats.org/drawingml/2006/table">
            <a:tbl>
              <a:tblPr/>
              <a:tblGrid>
                <a:gridCol w="1400265"/>
                <a:gridCol w="855717"/>
                <a:gridCol w="845993"/>
                <a:gridCol w="855717"/>
                <a:gridCol w="855717"/>
                <a:gridCol w="764959"/>
                <a:gridCol w="845993"/>
              </a:tblGrid>
              <a:tr h="399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2021 к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52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1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32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2021 к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20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988609"/>
              </p:ext>
            </p:extLst>
          </p:nvPr>
        </p:nvGraphicFramePr>
        <p:xfrm>
          <a:off x="1564245" y="3519382"/>
          <a:ext cx="6341452" cy="276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185000"/>
              </p:ext>
            </p:extLst>
          </p:nvPr>
        </p:nvGraphicFramePr>
        <p:xfrm>
          <a:off x="564945" y="1284491"/>
          <a:ext cx="4079063" cy="300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45827"/>
              </p:ext>
            </p:extLst>
          </p:nvPr>
        </p:nvGraphicFramePr>
        <p:xfrm>
          <a:off x="4721795" y="1251323"/>
          <a:ext cx="3954661" cy="302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31947"/>
              </p:ext>
            </p:extLst>
          </p:nvPr>
        </p:nvGraphicFramePr>
        <p:xfrm>
          <a:off x="2445618" y="1078749"/>
          <a:ext cx="4252763" cy="2327921"/>
        </p:xfrm>
        <a:graphic>
          <a:graphicData uri="http://schemas.openxmlformats.org/drawingml/2006/table">
            <a:tbl>
              <a:tblPr/>
              <a:tblGrid>
                <a:gridCol w="1236097"/>
                <a:gridCol w="706341"/>
                <a:gridCol w="706341"/>
                <a:gridCol w="750488"/>
                <a:gridCol w="853496"/>
              </a:tblGrid>
              <a:tr h="563937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кв 2020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-49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61097"/>
              </p:ext>
            </p:extLst>
          </p:nvPr>
        </p:nvGraphicFramePr>
        <p:xfrm>
          <a:off x="888247" y="3531899"/>
          <a:ext cx="7786741" cy="261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79062"/>
              </p:ext>
            </p:extLst>
          </p:nvPr>
        </p:nvGraphicFramePr>
        <p:xfrm>
          <a:off x="819190" y="1412776"/>
          <a:ext cx="7529413" cy="444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832545"/>
              </p:ext>
            </p:extLst>
          </p:nvPr>
        </p:nvGraphicFramePr>
        <p:xfrm>
          <a:off x="1179290" y="1330444"/>
          <a:ext cx="7416824" cy="48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817808"/>
              </p:ext>
            </p:extLst>
          </p:nvPr>
        </p:nvGraphicFramePr>
        <p:xfrm>
          <a:off x="1224160" y="1316024"/>
          <a:ext cx="7371953" cy="481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63195"/>
              </p:ext>
            </p:extLst>
          </p:nvPr>
        </p:nvGraphicFramePr>
        <p:xfrm>
          <a:off x="819084" y="1772816"/>
          <a:ext cx="8155281" cy="323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</a:t>
            </a:r>
            <a:r>
              <a:rPr lang="en-US" sz="2000" dirty="0" smtClean="0"/>
              <a:t>2</a:t>
            </a:r>
            <a:r>
              <a:rPr lang="ru-RU" sz="2000" dirty="0" smtClean="0"/>
              <a:t> квартала 2021 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66700"/>
              </p:ext>
            </p:extLst>
          </p:nvPr>
        </p:nvGraphicFramePr>
        <p:xfrm>
          <a:off x="195262" y="1188243"/>
          <a:ext cx="8753475" cy="51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во 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735303"/>
              </p:ext>
            </p:extLst>
          </p:nvPr>
        </p:nvGraphicFramePr>
        <p:xfrm>
          <a:off x="1619672" y="1700808"/>
          <a:ext cx="59766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14924</TotalTime>
  <Words>382</Words>
  <Application>Microsoft Office PowerPoint</Application>
  <PresentationFormat>Экран (4:3)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2 квартала 2021 года</vt:lpstr>
      <vt:lpstr>Результаты рассмотрения обращений во 2 кв 2021 года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337</cp:revision>
  <cp:lastPrinted>2019-11-29T14:10:55Z</cp:lastPrinted>
  <dcterms:created xsi:type="dcterms:W3CDTF">2017-03-22T12:13:20Z</dcterms:created>
  <dcterms:modified xsi:type="dcterms:W3CDTF">2021-07-29T12:36:17Z</dcterms:modified>
</cp:coreProperties>
</file>