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320" r:id="rId3"/>
    <p:sldId id="356" r:id="rId4"/>
    <p:sldId id="326" r:id="rId5"/>
    <p:sldId id="354" r:id="rId6"/>
    <p:sldId id="328" r:id="rId7"/>
    <p:sldId id="343" r:id="rId8"/>
    <p:sldId id="331" r:id="rId9"/>
    <p:sldId id="352" r:id="rId10"/>
    <p:sldId id="35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5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/>
              <a:t>количество поступивших обращений в 3 квартале, шт
</a:t>
            </a:r>
          </a:p>
        </c:rich>
      </c:tx>
      <c:layout>
        <c:manualLayout>
          <c:xMode val="edge"/>
          <c:yMode val="edge"/>
          <c:x val="0.20389317853571826"/>
          <c:y val="3.1476062408160102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3 квартал 2020 года</c:v>
                </c:pt>
                <c:pt idx="1">
                  <c:v>3 квартал 2021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2315</c:v>
                </c:pt>
                <c:pt idx="1">
                  <c:v>2559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8110464"/>
        <c:axId val="1448106112"/>
        <c:axId val="0"/>
      </c:bar3DChart>
      <c:catAx>
        <c:axId val="144811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48106112"/>
        <c:crosses val="autoZero"/>
        <c:auto val="1"/>
        <c:lblAlgn val="ctr"/>
        <c:lblOffset val="100"/>
        <c:noMultiLvlLbl val="0"/>
      </c:catAx>
      <c:valAx>
        <c:axId val="14481061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48110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/>
              <a:t>количество вопросов, поднятых в обращениях в</a:t>
            </a:r>
            <a:r>
              <a:rPr lang="ru-RU" sz="1400" baseline="0"/>
              <a:t> 3</a:t>
            </a:r>
            <a:r>
              <a:rPr lang="ru-RU" sz="1400"/>
              <a:t> квартале, шт</a:t>
            </a:r>
          </a:p>
        </c:rich>
      </c:tx>
      <c:layout>
        <c:manualLayout>
          <c:xMode val="edge"/>
          <c:yMode val="edge"/>
          <c:x val="0.12966068317090615"/>
          <c:y val="1.388882117289518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3 квартал 2020 года</c:v>
                </c:pt>
                <c:pt idx="1">
                  <c:v>3 квартал 2021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2389</c:v>
                </c:pt>
                <c:pt idx="1">
                  <c:v>2958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8119712"/>
        <c:axId val="1448106656"/>
        <c:axId val="0"/>
      </c:bar3DChart>
      <c:catAx>
        <c:axId val="144811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48106656"/>
        <c:crosses val="autoZero"/>
        <c:auto val="1"/>
        <c:lblAlgn val="ctr"/>
        <c:lblOffset val="100"/>
        <c:noMultiLvlLbl val="0"/>
      </c:catAx>
      <c:valAx>
        <c:axId val="144810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48119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4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0853969795920397E-2"/>
          <c:y val="6.7748767156267667E-2"/>
          <c:w val="0.79375088131233285"/>
          <c:h val="0.60159645697271658"/>
        </c:manualLayout>
      </c:layout>
      <c:bar3DChart>
        <c:barDir val="col"/>
        <c:grouping val="clustered"/>
        <c:varyColors val="0"/>
        <c:ser>
          <c:idx val="0"/>
          <c:order val="0"/>
          <c:tx>
            <c:v>3 кв 2020 года</c:v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1.9912524797184122E-2"/>
                  <c:y val="-3.0230260048245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912524797184122E-2"/>
                  <c:y val="-3.886747720488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5911651469925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039455504010003E-2"/>
                  <c:y val="-3.4548868626566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951980301194122E-3"/>
                  <c:y val="-4.7504694361529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173</c:v>
                </c:pt>
                <c:pt idx="1">
                  <c:v>249</c:v>
                </c:pt>
                <c:pt idx="2">
                  <c:v>1370</c:v>
                </c:pt>
                <c:pt idx="3">
                  <c:v>68</c:v>
                </c:pt>
                <c:pt idx="4">
                  <c:v>529</c:v>
                </c:pt>
              </c:numCache>
            </c:numRef>
          </c:val>
        </c:ser>
        <c:ser>
          <c:idx val="1"/>
          <c:order val="1"/>
          <c:tx>
            <c:v>3 кв 2021 года</c:v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4507722827303506E-2"/>
                  <c:y val="-1.295582573496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080869696104235E-2"/>
                  <c:y val="-2.59116514699251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849776342907425E-2"/>
                  <c:y val="-3.023026004824599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317326767064708E-2"/>
                  <c:y val="-3.0230260048245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849776342907425E-2"/>
                  <c:y val="-3.023026004824599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143</c:v>
                </c:pt>
                <c:pt idx="1">
                  <c:v>194</c:v>
                </c:pt>
                <c:pt idx="2">
                  <c:v>1773</c:v>
                </c:pt>
                <c:pt idx="3">
                  <c:v>75</c:v>
                </c:pt>
                <c:pt idx="4">
                  <c:v>773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7317488"/>
        <c:axId val="1412632832"/>
        <c:axId val="0"/>
      </c:bar3DChart>
      <c:catAx>
        <c:axId val="144731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2700000" vert="horz"/>
          <a:lstStyle/>
          <a:p>
            <a:pPr>
              <a:defRPr sz="1200" b="1" i="0" u="none" strike="noStrike" baseline="1000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Calibri"/>
              </a:defRPr>
            </a:pPr>
            <a:endParaRPr lang="ru-RU"/>
          </a:p>
        </c:txPr>
        <c:crossAx val="1412632832"/>
        <c:crosses val="autoZero"/>
        <c:auto val="1"/>
        <c:lblAlgn val="ctr"/>
        <c:lblOffset val="100"/>
        <c:noMultiLvlLbl val="0"/>
      </c:catAx>
      <c:valAx>
        <c:axId val="141263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47317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w="10160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="1" dirty="0"/>
              <a:t>количество вопросов в обращениях </a:t>
            </a:r>
            <a:endParaRPr lang="ru-RU" sz="1200" b="1" dirty="0" smtClean="0"/>
          </a:p>
          <a:p>
            <a:pPr>
              <a:defRPr/>
            </a:pPr>
            <a:r>
              <a:rPr lang="ru-RU" sz="1200" b="1" dirty="0" smtClean="0"/>
              <a:t>по </a:t>
            </a:r>
            <a:r>
              <a:rPr lang="ru-RU" sz="1200" b="1" dirty="0"/>
              <a:t>сферам, </a:t>
            </a:r>
            <a:r>
              <a:rPr lang="ru-RU" sz="1200" b="1" dirty="0" err="1"/>
              <a:t>шт</a:t>
            </a:r>
            <a:endParaRPr lang="ru-RU" sz="1200" b="1" dirty="0"/>
          </a:p>
        </c:rich>
      </c:tx>
      <c:layout>
        <c:manualLayout>
          <c:xMode val="edge"/>
          <c:yMode val="edge"/>
          <c:x val="3.5929354989412232E-3"/>
          <c:y val="1.1607574060892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669810789361996"/>
          <c:y val="5.4316629961484703E-2"/>
          <c:w val="0.5382071417855635"/>
          <c:h val="0.81764905823553669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3 кв 2020 года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4536509129442806E-3"/>
                  <c:y val="-5.1341229910952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7706075386664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91397218254484E-2"/>
                  <c:y val="-3.228869412646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1370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592843253442433E-2"/>
                  <c:y val="-3.225547766251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938311175839911E-3"/>
                  <c:y val="3.181116570685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173</c:v>
                </c:pt>
                <c:pt idx="1">
                  <c:v>249</c:v>
                </c:pt>
                <c:pt idx="2">
                  <c:v>1370</c:v>
                </c:pt>
                <c:pt idx="3">
                  <c:v>68</c:v>
                </c:pt>
                <c:pt idx="4">
                  <c:v>529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3 кв 2021 года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1.4679585006701101E-3"/>
                  <c:y val="2.1098415661831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730639242469337E-3"/>
                  <c:y val="3.209387283894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607765474380553E-3"/>
                  <c:y val="-0.1028926440152628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1773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6364783405792822E-3"/>
                  <c:y val="-1.6273135220924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868633778115443E-2"/>
                  <c:y val="-1.361993642426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143</c:v>
                </c:pt>
                <c:pt idx="1">
                  <c:v>194</c:v>
                </c:pt>
                <c:pt idx="2">
                  <c:v>1773</c:v>
                </c:pt>
                <c:pt idx="3">
                  <c:v>75</c:v>
                </c:pt>
                <c:pt idx="4">
                  <c:v>773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1256464"/>
        <c:axId val="1441253744"/>
      </c:radarChart>
      <c:catAx>
        <c:axId val="144125646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41253744"/>
        <c:crosses val="autoZero"/>
        <c:auto val="0"/>
        <c:lblAlgn val="ctr"/>
        <c:lblOffset val="100"/>
        <c:noMultiLvlLbl val="0"/>
      </c:catAx>
      <c:valAx>
        <c:axId val="14412537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412564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046342583854082"/>
          <c:y val="0.5113066911175187"/>
          <c:w val="0.17295451235080928"/>
          <c:h val="0.1536238573626572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обращений по каналу поступления в 3 квартале, шт</a:t>
            </a:r>
          </a:p>
        </c:rich>
      </c:tx>
      <c:layout>
        <c:manualLayout>
          <c:xMode val="edge"/>
          <c:yMode val="edge"/>
          <c:x val="0.16972059343645876"/>
          <c:y val="2.264121094452234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prst="angle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prst="angle"/>
        </a:sp3d>
      </c:spPr>
    </c:backWall>
    <c:plotArea>
      <c:layout>
        <c:manualLayout>
          <c:layoutTarget val="inner"/>
          <c:xMode val="edge"/>
          <c:yMode val="edge"/>
          <c:x val="3.8480950364121587E-2"/>
          <c:y val="0.11364530374289909"/>
          <c:w val="0.8268690421867062"/>
          <c:h val="0.835298285515397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3 квартал 2020 года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dLbl>
              <c:idx val="1"/>
              <c:layout>
                <c:manualLayout>
                  <c:x val="1.1122387802756593E-2"/>
                  <c:y val="-1.6537143074413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2225</c:v>
                </c:pt>
                <c:pt idx="1">
                  <c:v>28</c:v>
                </c:pt>
                <c:pt idx="2">
                  <c:v>62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3 квартал 2021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2474</c:v>
                </c:pt>
                <c:pt idx="1">
                  <c:v>22</c:v>
                </c:pt>
                <c:pt idx="2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1254832"/>
        <c:axId val="1441257008"/>
        <c:axId val="0"/>
      </c:bar3DChart>
      <c:catAx>
        <c:axId val="144125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41257008"/>
        <c:crosses val="autoZero"/>
        <c:auto val="1"/>
        <c:lblAlgn val="ctr"/>
        <c:lblOffset val="100"/>
        <c:noMultiLvlLbl val="0"/>
      </c:catAx>
      <c:valAx>
        <c:axId val="144125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41254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25696143871898"/>
          <c:y val="0.37469676478791702"/>
          <c:w val="0.14234604563456915"/>
          <c:h val="0.13348331458567675"/>
        </c:manualLayout>
      </c:layout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/>
              <a:t>количество повторных и коллективных обращений в 3 квартале, шт</a:t>
            </a:r>
          </a:p>
        </c:rich>
      </c:tx>
      <c:layout>
        <c:manualLayout>
          <c:xMode val="edge"/>
          <c:yMode val="edge"/>
          <c:x val="0.18806544972432862"/>
          <c:y val="1.6283918708634704E-2"/>
        </c:manualLayout>
      </c:layout>
      <c:overlay val="1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48612134728677"/>
          <c:y val="0.15471472944043865"/>
          <c:w val="0.64367901985785014"/>
          <c:h val="0.724768049320782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таблицы!$J$14</c:f>
              <c:strCache>
                <c:ptCount val="1"/>
                <c:pt idx="0">
                  <c:v>3 квартал 2020 года</c:v>
                </c:pt>
              </c:strCache>
            </c:strRef>
          </c:tx>
          <c:spPr>
            <a:solidFill>
              <a:srgbClr val="008A3E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1.525421114485183E-2"/>
                  <c:y val="-6.0644998966635819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084034701355199E-3"/>
                  <c:y val="-1.5463346389917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таблицы!$K$14:$M$14</c:f>
              <c:numCache>
                <c:formatCode>General</c:formatCode>
                <c:ptCount val="2"/>
                <c:pt idx="0">
                  <c:v>60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таблицы!$J$15</c:f>
              <c:strCache>
                <c:ptCount val="1"/>
                <c:pt idx="0">
                  <c:v>3 квартал 2021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2B800"/>
              </a:solidFill>
            </c:spPr>
          </c:dPt>
          <c:dLbls>
            <c:dLbl>
              <c:idx val="0"/>
              <c:layout>
                <c:manualLayout>
                  <c:x val="1.6666666666666666E-2"/>
                  <c:y val="-4.630370074732471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таблицы!$K$15:$M$15</c:f>
              <c:numCache>
                <c:formatCode>General</c:formatCode>
                <c:ptCount val="2"/>
                <c:pt idx="0">
                  <c:v>54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1255920"/>
        <c:axId val="1441255376"/>
        <c:axId val="0"/>
      </c:bar3DChart>
      <c:catAx>
        <c:axId val="144125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41255376"/>
        <c:crosses val="autoZero"/>
        <c:auto val="1"/>
        <c:lblAlgn val="ctr"/>
        <c:lblOffset val="100"/>
        <c:noMultiLvlLbl val="0"/>
      </c:catAx>
      <c:valAx>
        <c:axId val="1441255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41255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23222687513132"/>
          <c:y val="0.44253785070759283"/>
          <c:w val="0.14222890723413675"/>
          <c:h val="0.10624609611382971"/>
        </c:manualLayout>
      </c:layout>
      <c:overlay val="0"/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3 кв 2021'!$E$2</c:f>
              <c:strCache>
                <c:ptCount val="1"/>
                <c:pt idx="0">
                  <c:v>3 кв 2021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'топ 3 кв 2021'!$D$3:$D$17</c:f>
              <c:strCache>
                <c:ptCount val="15"/>
                <c:pt idx="0">
                  <c:v>Комплексное благоустройство, озеленение</c:v>
                </c:pt>
                <c:pt idx="1">
                  <c:v>Предоставление коммунальных услуг ненадлежащего качества, оплата услуг, перебои</c:v>
                </c:pt>
                <c:pt idx="2">
                  <c:v>Дорожное хозяйство, транспорт, автопарковки, ремонт дорог</c:v>
                </c:pt>
                <c:pt idx="3">
                  <c:v>Градостроительство. Архитектура и проектирование</c:v>
                </c:pt>
                <c:pt idx="4">
                  <c:v>Содержание общего имущества, капремонт.</c:v>
                </c:pt>
                <c:pt idx="5">
                  <c:v>Финансовая помощь,выплаты пособий и компенсаций</c:v>
                </c:pt>
                <c:pt idx="6">
                  <c:v>Обращение с твердыми коммунальными отходами, свалки</c:v>
                </c:pt>
                <c:pt idx="7">
                  <c:v>Борьба с аварийностью. Безопасность дорожного движения</c:v>
                </c:pt>
                <c:pt idx="8">
                  <c:v>Улучшение жилищных условий, ветхое, аварийное жилье, выделение жилья, переселение</c:v>
                </c:pt>
                <c:pt idx="9">
                  <c:v>Уборка мусора, снега, листьев и т.д.</c:v>
                </c:pt>
                <c:pt idx="10">
                  <c:v>Арендные отношения</c:v>
                </c:pt>
                <c:pt idx="11">
                  <c:v> Управляющие организации, товарищества собственников жилья и иные формы управления собственностью</c:v>
                </c:pt>
                <c:pt idx="12">
                  <c:v>Вопросы, связанные с деятельностью детских садов, школ</c:v>
                </c:pt>
                <c:pt idx="13">
                  <c:v>Санитарно-эпидемиологическое благополучие населения</c:v>
                </c:pt>
                <c:pt idx="14">
                  <c:v>Торговля, размещение торговых точек, развитие предпринимательской деятельности.</c:v>
                </c:pt>
              </c:strCache>
            </c:strRef>
          </c:cat>
          <c:val>
            <c:numRef>
              <c:f>'топ 3 кв 2021'!$E$3:$E$17</c:f>
              <c:numCache>
                <c:formatCode>General</c:formatCode>
                <c:ptCount val="15"/>
                <c:pt idx="0">
                  <c:v>496</c:v>
                </c:pt>
                <c:pt idx="1">
                  <c:v>375</c:v>
                </c:pt>
                <c:pt idx="2">
                  <c:v>355</c:v>
                </c:pt>
                <c:pt idx="3">
                  <c:v>290</c:v>
                </c:pt>
                <c:pt idx="4">
                  <c:v>130</c:v>
                </c:pt>
                <c:pt idx="5">
                  <c:v>128</c:v>
                </c:pt>
                <c:pt idx="6">
                  <c:v>89</c:v>
                </c:pt>
                <c:pt idx="7">
                  <c:v>84</c:v>
                </c:pt>
                <c:pt idx="8">
                  <c:v>54</c:v>
                </c:pt>
                <c:pt idx="9">
                  <c:v>43</c:v>
                </c:pt>
                <c:pt idx="10">
                  <c:v>40</c:v>
                </c:pt>
                <c:pt idx="11">
                  <c:v>35</c:v>
                </c:pt>
                <c:pt idx="12">
                  <c:v>22</c:v>
                </c:pt>
                <c:pt idx="13">
                  <c:v>9</c:v>
                </c:pt>
                <c:pt idx="14">
                  <c:v>7</c:v>
                </c:pt>
              </c:numCache>
            </c:numRef>
          </c:val>
        </c:ser>
        <c:ser>
          <c:idx val="1"/>
          <c:order val="1"/>
          <c:tx>
            <c:strRef>
              <c:f>'топ 3 кв 2021'!$F$2</c:f>
              <c:strCache>
                <c:ptCount val="1"/>
                <c:pt idx="0">
                  <c:v>3 кв 2020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'топ 3 кв 2021'!$D$3:$D$17</c:f>
              <c:strCache>
                <c:ptCount val="15"/>
                <c:pt idx="0">
                  <c:v>Комплексное благоустройство, озеленение</c:v>
                </c:pt>
                <c:pt idx="1">
                  <c:v>Предоставление коммунальных услуг ненадлежащего качества, оплата услуг, перебои</c:v>
                </c:pt>
                <c:pt idx="2">
                  <c:v>Дорожное хозяйство, транспорт, автопарковки, ремонт дорог</c:v>
                </c:pt>
                <c:pt idx="3">
                  <c:v>Градостроительство. Архитектура и проектирование</c:v>
                </c:pt>
                <c:pt idx="4">
                  <c:v>Содержание общего имущества, капремонт.</c:v>
                </c:pt>
                <c:pt idx="5">
                  <c:v>Финансовая помощь,выплаты пособий и компенсаций</c:v>
                </c:pt>
                <c:pt idx="6">
                  <c:v>Обращение с твердыми коммунальными отходами, свалки</c:v>
                </c:pt>
                <c:pt idx="7">
                  <c:v>Борьба с аварийностью. Безопасность дорожного движения</c:v>
                </c:pt>
                <c:pt idx="8">
                  <c:v>Улучшение жилищных условий, ветхое, аварийное жилье, выделение жилья, переселение</c:v>
                </c:pt>
                <c:pt idx="9">
                  <c:v>Уборка мусора, снега, листьев и т.д.</c:v>
                </c:pt>
                <c:pt idx="10">
                  <c:v>Арендные отношения</c:v>
                </c:pt>
                <c:pt idx="11">
                  <c:v> Управляющие организации, товарищества собственников жилья и иные формы управления собственностью</c:v>
                </c:pt>
                <c:pt idx="12">
                  <c:v>Вопросы, связанные с деятельностью детских садов, школ</c:v>
                </c:pt>
                <c:pt idx="13">
                  <c:v>Санитарно-эпидемиологическое благополучие населения</c:v>
                </c:pt>
                <c:pt idx="14">
                  <c:v>Торговля, размещение торговых точек, развитие предпринимательской деятельности.</c:v>
                </c:pt>
              </c:strCache>
            </c:strRef>
          </c:cat>
          <c:val>
            <c:numRef>
              <c:f>'топ 3 кв 2021'!$F$3:$F$17</c:f>
              <c:numCache>
                <c:formatCode>General</c:formatCode>
                <c:ptCount val="15"/>
                <c:pt idx="0">
                  <c:v>509</c:v>
                </c:pt>
                <c:pt idx="1">
                  <c:v>153</c:v>
                </c:pt>
                <c:pt idx="2">
                  <c:v>285</c:v>
                </c:pt>
                <c:pt idx="3">
                  <c:v>85</c:v>
                </c:pt>
                <c:pt idx="4">
                  <c:v>90</c:v>
                </c:pt>
                <c:pt idx="5">
                  <c:v>113</c:v>
                </c:pt>
                <c:pt idx="6">
                  <c:v>63</c:v>
                </c:pt>
                <c:pt idx="7">
                  <c:v>67</c:v>
                </c:pt>
                <c:pt idx="8">
                  <c:v>72</c:v>
                </c:pt>
                <c:pt idx="9">
                  <c:v>7</c:v>
                </c:pt>
                <c:pt idx="10">
                  <c:v>50</c:v>
                </c:pt>
                <c:pt idx="11">
                  <c:v>15</c:v>
                </c:pt>
                <c:pt idx="12">
                  <c:v>54</c:v>
                </c:pt>
                <c:pt idx="13">
                  <c:v>12</c:v>
                </c:pt>
                <c:pt idx="14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9214064"/>
        <c:axId val="1529219504"/>
      </c:barChart>
      <c:catAx>
        <c:axId val="152921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9219504"/>
        <c:crosses val="autoZero"/>
        <c:auto val="1"/>
        <c:lblAlgn val="r"/>
        <c:lblOffset val="100"/>
        <c:noMultiLvlLbl val="0"/>
      </c:catAx>
      <c:valAx>
        <c:axId val="1529219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921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146702540318664"/>
          <c:y val="0.4184090764993062"/>
          <c:w val="0.13897502955499735"/>
          <c:h val="0.155949593789944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результаты рассмотрения обращений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таблицы!$AF$40</c:f>
              <c:strCache>
                <c:ptCount val="1"/>
                <c:pt idx="0">
                  <c:v>3 кв 2021 год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таблицы!$AE$41:$AE$45</c:f>
              <c:strCache>
                <c:ptCount val="5"/>
                <c:pt idx="0">
                  <c:v>меры приняты</c:v>
                </c:pt>
                <c:pt idx="1">
                  <c:v>поддержано</c:v>
                </c:pt>
                <c:pt idx="2">
                  <c:v>разъяснено</c:v>
                </c:pt>
                <c:pt idx="3">
                  <c:v>дан ответ автору</c:v>
                </c:pt>
                <c:pt idx="4">
                  <c:v>без ответа</c:v>
                </c:pt>
              </c:strCache>
            </c:strRef>
          </c:cat>
          <c:val>
            <c:numRef>
              <c:f>таблицы!$AF$41:$AF$45</c:f>
              <c:numCache>
                <c:formatCode>0</c:formatCode>
                <c:ptCount val="5"/>
                <c:pt idx="0">
                  <c:v>237.64000000000001</c:v>
                </c:pt>
                <c:pt idx="1">
                  <c:v>47.92</c:v>
                </c:pt>
                <c:pt idx="2">
                  <c:v>2002.88</c:v>
                </c:pt>
                <c:pt idx="3">
                  <c:v>252.60000000000002</c:v>
                </c:pt>
                <c:pt idx="4">
                  <c:v>17.96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719624094343918"/>
          <c:y val="0.28395325926724913"/>
          <c:w val="0.22962408118748226"/>
          <c:h val="0.5743373971725123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/>
              <a:t>динамика поступивших обращений и вопросов, поднятых в </a:t>
            </a:r>
            <a:r>
              <a:rPr lang="ru-RU" sz="1400" dirty="0" smtClean="0"/>
              <a:t>них, </a:t>
            </a:r>
            <a:r>
              <a:rPr lang="ru-RU" sz="1400" dirty="0"/>
              <a:t>по годам, </a:t>
            </a:r>
            <a:r>
              <a:rPr lang="ru-RU" sz="1400" dirty="0" err="1"/>
              <a:t>шт</a:t>
            </a:r>
            <a:endParaRPr lang="ru-RU" sz="1400" dirty="0"/>
          </a:p>
        </c:rich>
      </c:tx>
      <c:layout>
        <c:manualLayout>
          <c:xMode val="edge"/>
          <c:yMode val="edge"/>
          <c:x val="9.6282659481161728E-2"/>
          <c:y val="1.635795147785075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37729798755157E-2"/>
          <c:y val="0.20279785431716915"/>
          <c:w val="0.69319883628954693"/>
          <c:h val="0.640347389725486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таблицы!$AD$68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616029620780091E-3"/>
                  <c:y val="-5.1890341617140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258113825576732E-17"/>
                  <c:y val="7.4179660540305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9 мес 2020</c:v>
                </c:pt>
                <c:pt idx="1">
                  <c:v>9мес 2021</c:v>
                </c:pt>
              </c:strCache>
            </c:strRef>
          </c:cat>
          <c:val>
            <c:numRef>
              <c:f>таблицы!$AE$68:$AF$68</c:f>
              <c:numCache>
                <c:formatCode>General</c:formatCode>
                <c:ptCount val="2"/>
                <c:pt idx="0">
                  <c:v>6325</c:v>
                </c:pt>
                <c:pt idx="1">
                  <c:v>7023</c:v>
                </c:pt>
              </c:numCache>
            </c:numRef>
          </c:val>
        </c:ser>
        <c:ser>
          <c:idx val="1"/>
          <c:order val="1"/>
          <c:tx>
            <c:strRef>
              <c:f>таблицы!$AD$69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107264627254314E-3"/>
                  <c:y val="-1.6776513937276093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616029620780091E-3"/>
                  <c:y val="5.978380455468028E-3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9 мес 2020</c:v>
                </c:pt>
                <c:pt idx="1">
                  <c:v>9мес 2021</c:v>
                </c:pt>
              </c:strCache>
            </c:strRef>
          </c:cat>
          <c:val>
            <c:numRef>
              <c:f>таблицы!$AE$69:$AF$69</c:f>
              <c:numCache>
                <c:formatCode>General</c:formatCode>
                <c:ptCount val="2"/>
                <c:pt idx="0">
                  <c:v>6681</c:v>
                </c:pt>
                <c:pt idx="1">
                  <c:v>8368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7786624"/>
        <c:axId val="1447781728"/>
        <c:axId val="0"/>
      </c:bar3DChart>
      <c:catAx>
        <c:axId val="144778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47781728"/>
        <c:crosses val="autoZero"/>
        <c:auto val="1"/>
        <c:lblAlgn val="ctr"/>
        <c:lblOffset val="100"/>
        <c:noMultiLvlLbl val="0"/>
      </c:catAx>
      <c:valAx>
        <c:axId val="144778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47786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025242024526779"/>
          <c:y val="0.22063961750721939"/>
          <c:w val="0.29651956936816398"/>
          <c:h val="0.57093813945221017"/>
        </c:manualLayout>
      </c:layout>
      <c:overlay val="0"/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0.4145</cdr:x>
      <cdr:y>0.91312</cdr:y>
    </cdr:from>
    <cdr:to>
      <cdr:x>0.41351</cdr:x>
      <cdr:y>0.91482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0.65152</cdr:x>
      <cdr:y>0.53463</cdr:y>
    </cdr:from>
    <cdr:to>
      <cdr:x>0.75543</cdr:x>
      <cdr:y>0.62662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96344" y="2266354"/>
          <a:ext cx="493835" cy="389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11%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0.68493</cdr:x>
      <cdr:y>0.56441</cdr:y>
    </cdr:from>
    <cdr:to>
      <cdr:x>0.77975</cdr:x>
      <cdr:y>0.65708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8272" y="2148190"/>
          <a:ext cx="338931" cy="352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24%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0.21622</cdr:x>
      <cdr:y>0.27624</cdr:y>
    </cdr:from>
    <cdr:to>
      <cdr:x>0.28376</cdr:x>
      <cdr:y>0.35223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192" y="1060736"/>
          <a:ext cx="539839" cy="291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11</a:t>
          </a:r>
          <a:r>
            <a:rPr lang="ru-RU" sz="1100" b="1" baseline="0" dirty="0"/>
            <a:t> </a:t>
          </a:r>
          <a:r>
            <a:rPr lang="ru-RU" sz="1100" b="1" dirty="0"/>
            <a:t>%</a:t>
          </a:r>
        </a:p>
      </cdr:txBody>
    </cdr:sp>
  </cdr:relSizeAnchor>
  <cdr:relSizeAnchor xmlns:cdr="http://schemas.openxmlformats.org/drawingml/2006/chartDrawing">
    <cdr:from>
      <cdr:x>0.43445</cdr:x>
      <cdr:y>0.76382</cdr:y>
    </cdr:from>
    <cdr:to>
      <cdr:x>0.51042</cdr:x>
      <cdr:y>0.82524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72515" y="2932944"/>
          <a:ext cx="607219" cy="235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-21 %</a:t>
          </a:r>
        </a:p>
      </cdr:txBody>
    </cdr:sp>
  </cdr:relSizeAnchor>
  <cdr:relSizeAnchor xmlns:cdr="http://schemas.openxmlformats.org/drawingml/2006/chartDrawing">
    <cdr:from>
      <cdr:x>0.68341</cdr:x>
      <cdr:y>0.76382</cdr:y>
    </cdr:from>
    <cdr:to>
      <cdr:x>0.74927</cdr:x>
      <cdr:y>0.8403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62410" y="2932944"/>
          <a:ext cx="526412" cy="293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baseline="0" dirty="0"/>
            <a:t>2 </a:t>
          </a:r>
          <a:r>
            <a:rPr lang="ru-RU" sz="1100" b="1" dirty="0"/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0.29267</cdr:x>
      <cdr:y>0.41087</cdr:y>
    </cdr:from>
    <cdr:to>
      <cdr:x>0.33086</cdr:x>
      <cdr:y>0.48147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25985" y="1529498"/>
          <a:ext cx="434001" cy="262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latin typeface="Times New Roman" pitchFamily="18" charset="0"/>
              <a:cs typeface="Times New Roman" pitchFamily="18" charset="0"/>
            </a:rPr>
            <a:t>-10%</a:t>
          </a:r>
        </a:p>
        <a:p xmlns:a="http://schemas.openxmlformats.org/drawingml/2006/main">
          <a:endParaRPr lang="ru-RU" sz="12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0.8325</cdr:x>
      <cdr:y>0.76384</cdr:y>
    </cdr:from>
    <cdr:to>
      <cdr:x>0.88439</cdr:x>
      <cdr:y>0.81284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0.59593</cdr:x>
      <cdr:y>0.7432</cdr:y>
    </cdr:from>
    <cdr:to>
      <cdr:x>0.64754</cdr:x>
      <cdr:y>0.80653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0.54085</cdr:x>
      <cdr:y>0.5193</cdr:y>
    </cdr:from>
    <cdr:to>
      <cdr:x>0.60185</cdr:x>
      <cdr:y>0.59729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32020" y="1937115"/>
          <a:ext cx="669047" cy="290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/>
            <a:t>179 %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0.18845</cdr:x>
      <cdr:y>0.35327</cdr:y>
    </cdr:from>
    <cdr:to>
      <cdr:x>0.25929</cdr:x>
      <cdr:y>0.4297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0.48391</cdr:x>
      <cdr:y>0.43918</cdr:y>
    </cdr:from>
    <cdr:to>
      <cdr:x>0.54295</cdr:x>
      <cdr:y>0.50136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0.55219</cdr:x>
      <cdr:y>0.42446</cdr:y>
    </cdr:from>
    <cdr:to>
      <cdr:x>0.63142</cdr:x>
      <cdr:y>0.49663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90756" y="1977277"/>
          <a:ext cx="644338" cy="336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11.01.2022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11.01.2022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11.01.2022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3 квартале 2021 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10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568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630932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58265" y="634753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поступивших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56376"/>
              </p:ext>
            </p:extLst>
          </p:nvPr>
        </p:nvGraphicFramePr>
        <p:xfrm>
          <a:off x="686701" y="984544"/>
          <a:ext cx="7937499" cy="2657475"/>
        </p:xfrm>
        <a:graphic>
          <a:graphicData uri="http://schemas.openxmlformats.org/drawingml/2006/table">
            <a:tbl>
              <a:tblPr/>
              <a:tblGrid>
                <a:gridCol w="1369409"/>
                <a:gridCol w="836861"/>
                <a:gridCol w="827351"/>
                <a:gridCol w="827351"/>
                <a:gridCol w="836861"/>
                <a:gridCol w="836861"/>
                <a:gridCol w="827351"/>
                <a:gridCol w="748103"/>
                <a:gridCol w="827351"/>
              </a:tblGrid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количество поступивших обращений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3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3 кв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9 месяцев 2021 к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1857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698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9 месяцев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7023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6325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количество вопросов, поднятых в обращениях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3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3 кв 2020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9 месяцев 2021 к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1687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9 месяцев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8368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6681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2937"/>
              </p:ext>
            </p:extLst>
          </p:nvPr>
        </p:nvGraphicFramePr>
        <p:xfrm>
          <a:off x="755576" y="3834613"/>
          <a:ext cx="7868624" cy="232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038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371553"/>
              </p:ext>
            </p:extLst>
          </p:nvPr>
        </p:nvGraphicFramePr>
        <p:xfrm>
          <a:off x="564945" y="1313504"/>
          <a:ext cx="36004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442941"/>
              </p:ext>
            </p:extLst>
          </p:nvPr>
        </p:nvGraphicFramePr>
        <p:xfrm>
          <a:off x="4932040" y="1313504"/>
          <a:ext cx="3574471" cy="380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472713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31640" y="532714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количества вопросов в разрезе тематических разделов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690509"/>
              </p:ext>
            </p:extLst>
          </p:nvPr>
        </p:nvGraphicFramePr>
        <p:xfrm>
          <a:off x="2448667" y="1119931"/>
          <a:ext cx="4400557" cy="2145429"/>
        </p:xfrm>
        <a:graphic>
          <a:graphicData uri="http://schemas.openxmlformats.org/drawingml/2006/table">
            <a:tbl>
              <a:tblPr/>
              <a:tblGrid>
                <a:gridCol w="1328067"/>
                <a:gridCol w="792088"/>
                <a:gridCol w="696226"/>
                <a:gridCol w="720080"/>
                <a:gridCol w="864096"/>
              </a:tblGrid>
              <a:tr h="270073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Тематический раздел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вопросов от общего числа обращений в разделе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динамика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динамика, %</a:t>
                      </a:r>
                    </a:p>
                    <a:p>
                      <a:pPr algn="ctr" fontAlgn="b"/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5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2020 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2021 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69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Государство, общество, 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7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-55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7399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59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Оборона, безопасность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44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ЖКХ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55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2389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2958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569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871736"/>
              </p:ext>
            </p:extLst>
          </p:nvPr>
        </p:nvGraphicFramePr>
        <p:xfrm>
          <a:off x="395536" y="3440566"/>
          <a:ext cx="8291264" cy="294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80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631501"/>
              </p:ext>
            </p:extLst>
          </p:nvPr>
        </p:nvGraphicFramePr>
        <p:xfrm>
          <a:off x="211777" y="693717"/>
          <a:ext cx="8720446" cy="5470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83" y="1225400"/>
            <a:ext cx="5907434" cy="497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7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595772"/>
              </p:ext>
            </p:extLst>
          </p:nvPr>
        </p:nvGraphicFramePr>
        <p:xfrm>
          <a:off x="827584" y="1504168"/>
          <a:ext cx="7992888" cy="383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809653"/>
              </p:ext>
            </p:extLst>
          </p:nvPr>
        </p:nvGraphicFramePr>
        <p:xfrm>
          <a:off x="267302" y="1838761"/>
          <a:ext cx="8419498" cy="410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темы </a:t>
            </a:r>
            <a:r>
              <a:rPr lang="ru-RU" sz="2000" dirty="0" smtClean="0"/>
              <a:t>3 </a:t>
            </a:r>
            <a:r>
              <a:rPr lang="ru-RU" sz="2000" dirty="0" smtClean="0"/>
              <a:t>квартала 2021 года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834717"/>
              </p:ext>
            </p:extLst>
          </p:nvPr>
        </p:nvGraphicFramePr>
        <p:xfrm>
          <a:off x="564945" y="1107944"/>
          <a:ext cx="8121855" cy="511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568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630932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58265" y="634753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рассмотрения обращений во 2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 года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272773"/>
              </p:ext>
            </p:extLst>
          </p:nvPr>
        </p:nvGraphicFramePr>
        <p:xfrm>
          <a:off x="971600" y="1319459"/>
          <a:ext cx="6840759" cy="421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8163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14959</TotalTime>
  <Words>365</Words>
  <Application>Microsoft Office PowerPoint</Application>
  <PresentationFormat>Экран (4:3)</PresentationFormat>
  <Paragraphs>123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Cyr</vt:lpstr>
      <vt:lpstr>Calibri</vt:lpstr>
      <vt:lpstr>Times New Roman</vt:lpstr>
      <vt:lpstr>Тема Office</vt:lpstr>
      <vt:lpstr>Презентация PowerPoint</vt:lpstr>
      <vt:lpstr>Количество поступивших обращений и вопросов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Количество коллективных и повторных обращений</vt:lpstr>
      <vt:lpstr>Актуальные темы 3 квартала 2021 года</vt:lpstr>
      <vt:lpstr>Результаты рассмотрения обращений во 2 кв 2021 года</vt:lpstr>
      <vt:lpstr>Динамика поступивших обращений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Силаева Ирина Ивановна</cp:lastModifiedBy>
  <cp:revision>344</cp:revision>
  <cp:lastPrinted>2019-11-29T14:10:55Z</cp:lastPrinted>
  <dcterms:created xsi:type="dcterms:W3CDTF">2017-03-22T12:13:20Z</dcterms:created>
  <dcterms:modified xsi:type="dcterms:W3CDTF">2022-01-11T14:38:02Z</dcterms:modified>
</cp:coreProperties>
</file>