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64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7559675" cy="1069149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themeOverride" Target="../theme/themeOverrid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themeOverride" Target="../theme/themeOverrid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&#1044;&#1080;&#1089;&#1082;%20&#1044;\&#1057;&#1080;&#1083;&#1072;&#1077;&#1074;&#1072;\&#1086;&#1073;&#1088;&#1072;&#1097;&#1077;&#1085;&#1080;&#1103;\4%20&#1082;&#1074;%202024\&#1086;&#1090;&#1095;&#1077;&#1090;%20202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r>
              <a:rPr lang="ru-RU" sz="1400"/>
              <a:t>количество поступивших обращений за 4 квартал, шт
</a:t>
            </a:r>
            <a:endParaRPr lang="ru-RU" sz="1400"/>
          </a:p>
        </c:rich>
      </c:tx>
      <c:layout>
        <c:manualLayout>
          <c:xMode val="edge"/>
          <c:yMode val="edge"/>
          <c:x val="0.129817950838337"/>
          <c:y val="0.0181649874410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12151574115299"/>
          <c:y val="0.261680515633493"/>
          <c:w val="0.919973083721678"/>
          <c:h val="0.58294549693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кв 2024'!$A$50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0354808773903262"/>
                  <c:y val="-0.06176203451407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49805827842948"/>
                  <c:y val="-0.07266121707538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2024'!$B$49:$C$49</c:f>
              <c:strCache>
                <c:ptCount val="2"/>
                <c:pt idx="0">
                  <c:v>4 кв 2023 года</c:v>
                </c:pt>
                <c:pt idx="1">
                  <c:v>4 кв 2024 года</c:v>
                </c:pt>
              </c:strCache>
            </c:strRef>
          </c:cat>
          <c:val>
            <c:numRef>
              <c:f>'4 кв 2024'!$B$50:$C$50</c:f>
              <c:numCache>
                <c:formatCode>General</c:formatCode>
                <c:ptCount val="2"/>
                <c:pt idx="0">
                  <c:v>2813</c:v>
                </c:pt>
                <c:pt idx="1">
                  <c:v>1439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758752"/>
        <c:axId val="743753312"/>
      </c:barChart>
      <c:catAx>
        <c:axId val="7437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53312"/>
        <c:crosses val="autoZero"/>
        <c:auto val="1"/>
        <c:lblAlgn val="ctr"/>
        <c:lblOffset val="100"/>
        <c:noMultiLvlLbl val="0"/>
      </c:catAx>
      <c:valAx>
        <c:axId val="743753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количество вопросов, </a:t>
            </a:r>
            <a:endParaRPr lang="ru-RU" sz="1400" b="1" i="0" u="none" strike="noStrike" baseline="0" dirty="0" smtClean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поднятых </a:t>
            </a:r>
            <a:r>
              <a:rPr lang="ru-RU" sz="1400" b="1" i="0" u="none" strike="noStrike" baseline="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обращениях за 4 квартал, </a:t>
            </a:r>
            <a:r>
              <a:rPr lang="ru-RU" sz="1400" b="1" i="0" u="none" strike="noStrike" baseline="0" dirty="0" err="1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шт</a:t>
            </a:r>
            <a:endParaRPr lang="ru-RU" sz="1400" b="1" i="0" u="none" strike="noStrike" baseline="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c:rich>
      </c:tx>
      <c:layout>
        <c:manualLayout>
          <c:xMode val="edge"/>
          <c:yMode val="edge"/>
          <c:x val="0.129660701503221"/>
          <c:y val="0.01388864366637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98232854480976"/>
          <c:y val="0.24193586283301"/>
          <c:w val="0.920176714551902"/>
          <c:h val="0.660688252147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кв 2024'!$A$77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0419161676646707"/>
                  <c:y val="-0.074074074074074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79041916167665"/>
                  <c:y val="-0.087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2024'!$B$76:$C$76</c:f>
              <c:strCache>
                <c:ptCount val="2"/>
                <c:pt idx="0">
                  <c:v>4 кв 2023 года</c:v>
                </c:pt>
                <c:pt idx="1">
                  <c:v>4 кв 2024 года</c:v>
                </c:pt>
              </c:strCache>
            </c:strRef>
          </c:cat>
          <c:val>
            <c:numRef>
              <c:f>'4 кв 2024'!$B$77:$C$77</c:f>
              <c:numCache>
                <c:formatCode>General</c:formatCode>
                <c:ptCount val="2"/>
                <c:pt idx="0">
                  <c:v>3295</c:v>
                </c:pt>
                <c:pt idx="1">
                  <c:v>1475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764192"/>
        <c:axId val="743762016"/>
      </c:barChart>
      <c:catAx>
        <c:axId val="7437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62016"/>
        <c:crosses val="autoZero"/>
        <c:auto val="1"/>
        <c:lblAlgn val="ctr"/>
        <c:lblOffset val="100"/>
        <c:noMultiLvlLbl val="0"/>
      </c:catAx>
      <c:valAx>
        <c:axId val="7437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r>
              <a:rPr lang="ru-RU" sz="1000"/>
              <a:t>динамика поступивших обращений и вопросов, поднятых в них, нарастающим итогом по годам, шт</a:t>
            </a:r>
            <a:endParaRPr lang="ru-RU" sz="1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694303156856774"/>
          <c:y val="0.183269011974362"/>
          <c:w val="0.608271225765288"/>
          <c:h val="0.734422853795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кв 2024'!$AI$68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2024'!$AJ$67:$AK$67</c:f>
              <c:strCache>
                <c:ptCount val="2"/>
                <c:pt idx="0">
                  <c:v>2023 год</c:v>
                </c:pt>
                <c:pt idx="1">
                  <c:v>2024год</c:v>
                </c:pt>
              </c:strCache>
            </c:strRef>
          </c:cat>
          <c:val>
            <c:numRef>
              <c:f>'4 кв 2024'!$AJ$68:$AK$68</c:f>
              <c:numCache>
                <c:formatCode>General</c:formatCode>
                <c:ptCount val="2"/>
                <c:pt idx="0">
                  <c:v>10292</c:v>
                </c:pt>
                <c:pt idx="1">
                  <c:v>9846</c:v>
                </c:pt>
              </c:numCache>
            </c:numRef>
          </c:val>
        </c:ser>
        <c:ser>
          <c:idx val="1"/>
          <c:order val="1"/>
          <c:tx>
            <c:strRef>
              <c:f>'4 кв 2024'!$AI$69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551072646272543"/>
                  <c:y val="-0.016776513937276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0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000" b="1" i="0" u="none" strike="noStrike" kern="1200" baseline="0">
                      <a:solidFill>
                        <a:srgbClr val="000000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2024'!$AJ$67:$AK$67</c:f>
              <c:strCache>
                <c:ptCount val="2"/>
                <c:pt idx="0">
                  <c:v>2023 год</c:v>
                </c:pt>
                <c:pt idx="1">
                  <c:v>2024год</c:v>
                </c:pt>
              </c:strCache>
            </c:strRef>
          </c:cat>
          <c:val>
            <c:numRef>
              <c:f>'4 кв 2024'!$AJ$69:$AK$69</c:f>
              <c:numCache>
                <c:formatCode>General</c:formatCode>
                <c:ptCount val="2"/>
                <c:pt idx="0">
                  <c:v>12258</c:v>
                </c:pt>
                <c:pt idx="1">
                  <c:v>10475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392256"/>
        <c:axId val="594392800"/>
      </c:barChart>
      <c:catAx>
        <c:axId val="5943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594392800"/>
        <c:crosses val="autoZero"/>
        <c:auto val="1"/>
        <c:lblAlgn val="ctr"/>
        <c:lblOffset val="100"/>
        <c:noMultiLvlLbl val="0"/>
      </c:catAx>
      <c:valAx>
        <c:axId val="59439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59439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139095626745"/>
          <c:y val="0.414176450883866"/>
          <c:w val="0.332202207600762"/>
          <c:h val="0.34084693262218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920" b="0" i="0" u="none" strike="noStrike" kern="1200" baseline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кв 2024'!$B$165</c:f>
              <c:strCache>
                <c:ptCount val="1"/>
                <c:pt idx="0">
                  <c:v>4 кв 2023 года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2024'!$B$166:$B$170</c:f>
              <c:numCache>
                <c:formatCode>General</c:formatCode>
                <c:ptCount val="5"/>
                <c:pt idx="0">
                  <c:v>273</c:v>
                </c:pt>
                <c:pt idx="1">
                  <c:v>237</c:v>
                </c:pt>
                <c:pt idx="2">
                  <c:v>1606</c:v>
                </c:pt>
                <c:pt idx="3">
                  <c:v>259</c:v>
                </c:pt>
                <c:pt idx="4">
                  <c:v>920</c:v>
                </c:pt>
              </c:numCache>
            </c:numRef>
          </c:val>
        </c:ser>
        <c:ser>
          <c:idx val="1"/>
          <c:order val="1"/>
          <c:tx>
            <c:strRef>
              <c:f>'4 кв 2024'!$C$165</c:f>
              <c:strCache>
                <c:ptCount val="1"/>
                <c:pt idx="0">
                  <c:v>4 кв 2024 года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2024'!$C$166:$C$170</c:f>
              <c:numCache>
                <c:formatCode>General</c:formatCode>
                <c:ptCount val="5"/>
                <c:pt idx="0">
                  <c:v>124</c:v>
                </c:pt>
                <c:pt idx="1">
                  <c:v>131</c:v>
                </c:pt>
                <c:pt idx="2">
                  <c:v>615</c:v>
                </c:pt>
                <c:pt idx="3">
                  <c:v>77</c:v>
                </c:pt>
                <c:pt idx="4">
                  <c:v>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765824"/>
        <c:axId val="743761472"/>
      </c:barChart>
      <c:catAx>
        <c:axId val="7437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2700000" spcFirstLastPara="0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61472"/>
        <c:crosses val="autoZero"/>
        <c:auto val="1"/>
        <c:lblAlgn val="ctr"/>
        <c:lblOffset val="100"/>
        <c:noMultiLvlLbl val="0"/>
      </c:catAx>
      <c:valAx>
        <c:axId val="7437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rgbClr val="333333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74376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825" b="0" i="0" u="none" strike="noStrike" kern="1200" baseline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/>
              <a:t>количество вопросов в обращениях по сферам, шт</a:t>
            </a:r>
            <a:endParaRPr lang="ru-RU" sz="1200" b="1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078636816888"/>
          <c:y val="0.0247630009888788"/>
          <c:w val="0.538207141785564"/>
          <c:h val="0.817649058235537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2024'!$I$34</c:f>
              <c:strCache>
                <c:ptCount val="1"/>
                <c:pt idx="0">
                  <c:v>4 кв 2024 года</c:v>
                </c:pt>
              </c:strCache>
            </c:strRef>
          </c:tx>
          <c:spPr>
            <a:ln w="57150" cap="rnd" cmpd="sng" algn="ctr">
              <a:solidFill>
                <a:srgbClr val="00B050"/>
              </a:solidFill>
              <a:prstDash val="solid"/>
              <a:round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 cap="flat" cmpd="sng" algn="ctr">
                <a:solidFill>
                  <a:srgbClr val="00B050"/>
                </a:solidFill>
                <a:prstDash val="solid"/>
                <a:round/>
              </a:ln>
            </c:spPr>
          </c:marker>
          <c:dLbls>
            <c:dLbl>
              <c:idx val="0"/>
              <c:layout>
                <c:manualLayout>
                  <c:x val="0.00394843964513021"/>
                  <c:y val="0.0277569118870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841391048997352"/>
                  <c:y val="0.00325862025148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59292853410992"/>
                  <c:y val="-0.0369053066763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09330991657472"/>
                  <c:y val="-0.046927006323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08073981860217"/>
                  <c:y val="0.0563558197503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2024'!$I$35:$I$39</c:f>
              <c:numCache>
                <c:formatCode>General</c:formatCode>
                <c:ptCount val="5"/>
                <c:pt idx="0">
                  <c:v>124</c:v>
                </c:pt>
                <c:pt idx="1">
                  <c:v>131</c:v>
                </c:pt>
                <c:pt idx="2">
                  <c:v>615</c:v>
                </c:pt>
                <c:pt idx="3">
                  <c:v>77</c:v>
                </c:pt>
                <c:pt idx="4">
                  <c:v>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393344"/>
        <c:axId val="594397696"/>
      </c:radarChart>
      <c:catAx>
        <c:axId val="5943933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</a:p>
        </c:txPr>
        <c:crossAx val="594397696"/>
        <c:crosses val="autoZero"/>
        <c:auto val="0"/>
        <c:lblAlgn val="ctr"/>
        <c:lblOffset val="100"/>
        <c:noMultiLvlLbl val="0"/>
      </c:catAx>
      <c:valAx>
        <c:axId val="5943976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</a:p>
        </c:txPr>
        <c:crossAx val="594393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698477320182"/>
          <c:y val="0.511037823678854"/>
          <c:w val="0.143423848878394"/>
          <c:h val="0.043516248431286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en-US" sz="920" b="0" i="0" u="none" strike="noStrike" kern="1200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</a:p>
  </c:txPr>
  <c:externalData r:id="rId1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44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b="1"/>
              <a:t>количество вопросов по сферам, в %</a:t>
            </a:r>
            <a:endParaRPr lang="ru-RU" b="1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728818530978"/>
          <c:y val="0.262077335089375"/>
          <c:w val="0.642116909425903"/>
          <c:h val="0.702239569394166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2024'!$M$34</c:f>
              <c:strCache>
                <c:ptCount val="1"/>
                <c:pt idx="0">
                  <c:v>4 кв 2024 года</c:v>
                </c:pt>
              </c:strCache>
            </c:strRef>
          </c:tx>
          <c:spPr>
            <a:ln w="38100" cap="rnd" cmpd="sng" algn="ctr">
              <a:solidFill>
                <a:srgbClr val="FFC000"/>
              </a:solidFill>
              <a:prstDash val="solid"/>
              <a:round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</a:ln>
            </c:spPr>
          </c:marker>
          <c:dLbls>
            <c:dLbl>
              <c:idx val="2"/>
              <c:layout>
                <c:manualLayout>
                  <c:x val="-0.0355312606764605"/>
                  <c:y val="-0.02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1" i="0" u="none" strike="noStrike" kern="1200" baseline="0">
                    <a:solidFill>
                      <a:sysClr val="windowText" lastClr="000000"/>
                    </a:solidFill>
                    <a:latin typeface="Arial Cyr"/>
                    <a:ea typeface="Arial Cyr"/>
                    <a:cs typeface="Arial Cyr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2024'!$M$35:$M$39</c:f>
              <c:numCache>
                <c:formatCode>0.0%</c:formatCode>
                <c:ptCount val="5"/>
                <c:pt idx="0">
                  <c:v>0.0857538035961272</c:v>
                </c:pt>
                <c:pt idx="1">
                  <c:v>0.0905947441217151</c:v>
                </c:pt>
                <c:pt idx="2">
                  <c:v>0.425311203319502</c:v>
                </c:pt>
                <c:pt idx="3">
                  <c:v>0.0532503457814661</c:v>
                </c:pt>
                <c:pt idx="4">
                  <c:v>0.345089903181189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393888"/>
        <c:axId val="594394976"/>
      </c:radarChart>
      <c:catAx>
        <c:axId val="5943938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defRPr>
            </a:pPr>
          </a:p>
        </c:txPr>
        <c:crossAx val="594394976"/>
        <c:crosses val="autoZero"/>
        <c:auto val="0"/>
        <c:lblAlgn val="ctr"/>
        <c:lblOffset val="100"/>
        <c:noMultiLvlLbl val="0"/>
      </c:catAx>
      <c:valAx>
        <c:axId val="594394976"/>
        <c:scaling>
          <c:orientation val="minMax"/>
          <c:max val="0.5"/>
          <c:min val="0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</a:p>
        </c:txPr>
        <c:crossAx val="594393888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635378868588"/>
          <c:y val="0.573028378358783"/>
          <c:w val="0.166818913658173"/>
          <c:h val="0.13420324531256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lang="en-US"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</a:p>
  </c:txPr>
  <c:externalData r:id="rId1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r>
              <a:rPr lang="ru-RU"/>
              <a:t>количество обращений по каналу поступления за 4 квартал, шт</a:t>
            </a:r>
            <a:endParaRPr lang="ru-RU"/>
          </a:p>
        </c:rich>
      </c:tx>
      <c:layout>
        <c:manualLayout>
          <c:xMode val="edge"/>
          <c:yMode val="edge"/>
          <c:x val="0.174724622068506"/>
          <c:y val="0.0200002664641539"/>
        </c:manualLayout>
      </c:layout>
      <c:overlay val="0"/>
    </c:title>
    <c:autoTitleDeleted val="0"/>
    <c:view3D>
      <c:rotX val="1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'4 кв 2024'!$Z$4</c:f>
              <c:strCache>
                <c:ptCount val="1"/>
                <c:pt idx="0">
                  <c:v>4 кв 2024 года</c:v>
                </c:pt>
              </c:strCache>
            </c:strRef>
          </c:tx>
          <c:spPr>
            <a:solidFill>
              <a:srgbClr val="00B050"/>
            </a:solidFill>
          </c:spPr>
          <c:explosion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'4 кв 2024'!$X$5:$Y$7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2024'!$Z$5:$Z$7</c:f>
              <c:numCache>
                <c:formatCode>General</c:formatCode>
                <c:ptCount val="3"/>
                <c:pt idx="0">
                  <c:v>1397</c:v>
                </c:pt>
                <c:pt idx="1">
                  <c:v>24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920" b="0" i="0" u="none" strike="noStrike" kern="1200" baseline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en-U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2024'!$C$1</c:f>
              <c:strCache>
                <c:ptCount val="1"/>
                <c:pt idx="0">
                  <c:v>4 квартал 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2 кв 2024'!$A$2:$A$15</c:f>
              <c:strCache>
                <c:ptCount val="14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Вопросы, связанные с деятельностью детских садов, школ</c:v>
                </c:pt>
                <c:pt idx="2">
                  <c:v>Борьба с аварийностью. Безопасность дорожного движения, дорожные знаки</c:v>
                </c:pt>
                <c:pt idx="3">
                  <c:v>Улучшение жилищных условий, ветхое, аварийное жилье, выделение жилья, переселение</c:v>
                </c:pt>
                <c:pt idx="4">
                  <c:v>Арендные отношения</c:v>
                </c:pt>
                <c:pt idx="5">
                  <c:v>Управляющие организации, товарищества собственников жилья и иные формы управления собственностью</c:v>
                </c:pt>
                <c:pt idx="6">
                  <c:v>Обращение с твердыми коммунальными отходами, свалки</c:v>
                </c:pt>
                <c:pt idx="7">
                  <c:v>Уборка мусора, снега, листьев и т.д.</c:v>
                </c:pt>
                <c:pt idx="8">
                  <c:v>Содержание общего имущества, капремонт</c:v>
                </c:pt>
                <c:pt idx="9">
                  <c:v>Финансовая помощь,выплаты пособий и компенсаций</c:v>
                </c:pt>
                <c:pt idx="10">
                  <c:v>Комплексное благоустройство, озеленение</c:v>
                </c:pt>
                <c:pt idx="11">
                  <c:v>Дорожное хозяйство, транспорт, автопарковки, ремонт дорог, тротуаров, нарушение правил парковки</c:v>
                </c:pt>
                <c:pt idx="12">
                  <c:v>Градостроительство. Архитектура и проектирование</c:v>
                </c:pt>
                <c:pt idx="13">
                  <c:v>Предоставление коммунальных услуг, в т.ч. ненадлежащего качества, оплата услуг, перебои</c:v>
                </c:pt>
              </c:strCache>
            </c:strRef>
          </c:cat>
          <c:val>
            <c:numRef>
              <c:f>'топ 2 кв 2024'!$C$2:$C$15</c:f>
              <c:numCache>
                <c:formatCode>General</c:formatCode>
                <c:ptCount val="14"/>
                <c:pt idx="0">
                  <c:v>15</c:v>
                </c:pt>
                <c:pt idx="1">
                  <c:v>16</c:v>
                </c:pt>
                <c:pt idx="2">
                  <c:v>24</c:v>
                </c:pt>
                <c:pt idx="3">
                  <c:v>30</c:v>
                </c:pt>
                <c:pt idx="4">
                  <c:v>31</c:v>
                </c:pt>
                <c:pt idx="5">
                  <c:v>32</c:v>
                </c:pt>
                <c:pt idx="6">
                  <c:v>49</c:v>
                </c:pt>
                <c:pt idx="7">
                  <c:v>56</c:v>
                </c:pt>
                <c:pt idx="8">
                  <c:v>61</c:v>
                </c:pt>
                <c:pt idx="9">
                  <c:v>80</c:v>
                </c:pt>
                <c:pt idx="10">
                  <c:v>123</c:v>
                </c:pt>
                <c:pt idx="11">
                  <c:v>129</c:v>
                </c:pt>
                <c:pt idx="12">
                  <c:v>137</c:v>
                </c:pt>
                <c:pt idx="13">
                  <c:v>260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4386816"/>
        <c:axId val="594388992"/>
      </c:barChart>
      <c:catAx>
        <c:axId val="59438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594388992"/>
        <c:crosses val="autoZero"/>
        <c:auto val="1"/>
        <c:lblAlgn val="ctr"/>
        <c:lblOffset val="100"/>
        <c:noMultiLvlLbl val="0"/>
      </c:catAx>
      <c:valAx>
        <c:axId val="59438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943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0.91164</cdr:y>
    </cdr:from>
    <cdr:to>
      <cdr:x>0.41351</cdr:x>
      <cdr:y>0.91334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0.65963</cdr:x>
      <cdr:y>0.66222</cdr:y>
    </cdr:from>
    <cdr:to>
      <cdr:x>0.7712</cdr:x>
      <cdr:y>0.77854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2780314" y="2578064"/>
          <a:ext cx="470263" cy="452846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ru-RU" sz="1100" b="1" dirty="0" smtClean="0"/>
            <a:t>-49%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0.57699</cdr:x>
      <cdr:y>0.70343</cdr:y>
    </cdr:from>
    <cdr:to>
      <cdr:x>0.81674</cdr:x>
      <cdr:y>0.79658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2695941" y="2531064"/>
          <a:ext cx="1120209" cy="33516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pPr algn="ctr"/>
          <a:r>
            <a:rPr lang="ru-RU" sz="1200" b="1" dirty="0"/>
            <a:t>-55%</a:t>
          </a:r>
          <a:endParaRPr lang="ru-RU" sz="1200" b="1" dirty="0"/>
        </a:p>
        <a:p>
          <a:endParaRPr lang="ru-RU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0.3533</cdr:y>
    </cdr:from>
    <cdr:to>
      <cdr:x>0.25979</cdr:x>
      <cdr:y>0.43096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0.48465</cdr:x>
      <cdr:y>0.4392</cdr:y>
    </cdr:from>
    <cdr:to>
      <cdr:x>0.54394</cdr:x>
      <cdr:y>0.50187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0.47654</cdr:x>
      <cdr:y>0.5</cdr:y>
    </cdr:from>
    <cdr:to>
      <cdr:x>0.53659</cdr:x>
      <cdr:y>0.62104</cdr:y>
    </cdr:to>
    <cdr:sp>
      <cdr:nvSpPr>
        <cdr:cNvPr id="4" name="Rectangles 3"/>
        <cdr:cNvSpPr/>
      </cdr:nvSpPr>
      <cdr:spPr xmlns:a="http://schemas.openxmlformats.org/drawingml/2006/main">
        <a:xfrm xmlns:a="http://schemas.openxmlformats.org/drawingml/2006/main">
          <a:off x="3320002" y="1334935"/>
          <a:ext cx="418360" cy="32316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ru-RU" sz="1200" b="0" baseline="0" dirty="0"/>
            <a:t>-15</a:t>
          </a:r>
          <a:r>
            <a:rPr lang="ru-RU" sz="1200" b="0" dirty="0"/>
            <a:t>%</a:t>
          </a:r>
          <a:endParaRPr lang="ru-RU" sz="1200" b="0" dirty="0"/>
        </a:p>
      </cdr:txBody>
    </cdr:sp>
  </cdr:relSizeAnchor>
  <cdr:relSizeAnchor xmlns:cdr="http://schemas.openxmlformats.org/drawingml/2006/chartDrawing">
    <cdr:from>
      <cdr:x>0.4225</cdr:x>
      <cdr:y>0.57796</cdr:y>
    </cdr:from>
    <cdr:to>
      <cdr:x>0.49529</cdr:x>
      <cdr:y>0.68537</cdr:y>
    </cdr:to>
    <cdr:sp>
      <cdr:nvSpPr>
        <cdr:cNvPr id="5" name="Rectangles 4"/>
        <cdr:cNvSpPr/>
      </cdr:nvSpPr>
      <cdr:spPr xmlns:a="http://schemas.openxmlformats.org/drawingml/2006/main">
        <a:xfrm xmlns:a="http://schemas.openxmlformats.org/drawingml/2006/main">
          <a:off x="2943496" y="1543078"/>
          <a:ext cx="507118" cy="286775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r>
            <a:rPr lang="ru-RU" sz="1200" b="0" dirty="0"/>
            <a:t>-4%</a:t>
          </a:r>
          <a:endParaRPr lang="ru-RU" sz="12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0.16143</cdr:x>
      <cdr:y>0.55445</cdr:y>
    </cdr:from>
    <cdr:to>
      <cdr:x>0.2302</cdr:x>
      <cdr:y>0.62042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>
      <cdr:nvSpPr>
        <cdr:cNvPr id="4" name="Rectangles 3"/>
        <cdr:cNvSpPr/>
      </cdr:nvSpPr>
      <cdr:spPr xmlns:a="http://schemas.openxmlformats.org/drawingml/2006/main"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0.42143</cdr:x>
      <cdr:y>0.5589</cdr:y>
    </cdr:from>
    <cdr:to>
      <cdr:x>0.49568</cdr:x>
      <cdr:y>0.61275</cdr:y>
    </cdr:to>
    <cdr:sp>
      <cdr:nvSpPr>
        <cdr:cNvPr id="5" name="Rectangles 4"/>
        <cdr:cNvSpPr/>
      </cdr:nvSpPr>
      <cdr:spPr xmlns:a="http://schemas.openxmlformats.org/drawingml/2006/main">
        <a:xfrm xmlns:a="http://schemas.openxmlformats.org/drawingml/2006/main">
          <a:off x="3674760" y="2030504"/>
          <a:ext cx="662275" cy="20937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0.69645</cdr:x>
      <cdr:y>0.76532</cdr:y>
    </cdr:from>
    <cdr:to>
      <cdr:x>0.8021</cdr:x>
      <cdr:y>0.78821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  <cdr:relSizeAnchor xmlns:cdr="http://schemas.openxmlformats.org/drawingml/2006/chartDrawing">
    <cdr:from>
      <cdr:x>0.6155</cdr:x>
      <cdr:y>0.8525</cdr:y>
    </cdr:from>
    <cdr:to>
      <cdr:x>0.57544</cdr:x>
      <cdr:y>0.86087</cdr:y>
    </cdr:to>
    <cdr:sp>
      <cdr:nvSpPr>
        <cdr:cNvPr id="4" name="Rectangles 3"/>
        <cdr:cNvSpPr/>
      </cdr:nvSpPr>
      <cdr:spPr xmlns:a="http://schemas.openxmlformats.org/drawingml/2006/main">
        <a:xfrm xmlns:a="http://schemas.openxmlformats.org/drawingml/2006/main">
          <a:off x="6879431" y="8093868"/>
          <a:ext cx="914400" cy="9144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none" lIns="45720" tIns="45720" rIns="45720" bIns="45720" rtlCol="0" anchor="t" anchorCtr="0">
          <a:normAutofit/>
        </a:bodyPr>
        <a:lstStyle/>
        <a:p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E4FCCF-7F49-45B0-89B2-824AF2F9B58B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44DD0E-1269-45A4-9194-AD8CA22FABB2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6A4D0A-1AD6-4244-8640-79659C3BA5FA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EDCAD5-A96C-4C90-A8EC-E4663FF57092}" type="slidenum">
              <a:rPr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B9493E-C570-4D0F-BBD9-E42F3B58050E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4961DE-FBD1-4A7F-AC51-B93DD1FA4BE3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55BF73-4B7E-4E0B-8F8D-0A27510121B0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1906E8-F3AE-4E05-8AE9-3767C8191408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7E4B51-8A7A-4228-A17F-E371238A66FA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429C35-C8D1-4D58-BC77-936078162776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EEDC7B-BBE5-4870-A98C-58FE95C6AA1F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51DA5B-3926-45B0-B889-0FFBF016FBA8}" type="slidenum">
              <a:rPr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04CB09-5B65-42C9-8A3A-656ACC89FE99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2C42BD-FDC5-4FA5-B006-59335F1B4DA9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96A413-CADD-4B6D-B167-1EA86E9B1ED0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BD298C-8323-49A7-B805-5A41C8AB5975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913A62-4A20-4C19-A6B1-C0C87B50542D}" type="slidenum">
              <a:rPr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3E22D6-C0F3-4EEE-9A81-2D612D2142EF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3EE747-F32A-46E1-945E-3096BFA8E704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2A8791-C3E6-46CD-8F6B-086ADA698CD2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16E465-6811-4918-8ADB-F20848635FB4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B4C243-995C-4137-B5D2-6EC94E46ED85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C8E3EE-DC4C-4EC1-AD7B-7478CCBB858A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BD343B-CAD7-44EF-93F8-485DBB89AF79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 panose="020F0502020204030204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236C58-29E5-4C5C-BBCC-F200382A479F}" type="slidenum"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  <a:endParaRPr lang="ru-RU" sz="24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 panose="020F0502020204030204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</a:rPr>
              <a:t>Образец текста</a:t>
            </a:r>
            <a:endParaRPr lang="ru-RU" sz="32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742950" lvl="1" indent="-285750">
              <a:lnSpc>
                <a:spcPct val="100000"/>
              </a:lnSpc>
              <a:spcBef>
                <a:spcPts val="560"/>
              </a:spcBef>
              <a:buClr>
                <a:srgbClr val="000000"/>
              </a:buClr>
              <a:buFont typeface="Arial" panose="020B0604020202020204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</a:t>
            </a:r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143000" lvl="2" indent="-2286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</a:t>
            </a:r>
            <a:endParaRPr lang="ru-RU" sz="24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9849F6-BAA6-4757-A191-6F261818F948}" type="slidenum"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1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564840" y="2133000"/>
            <a:ext cx="8424720" cy="1814428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A8E034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Информация по работе с обращениями граждан, организаций и общественных объединений,</a:t>
            </a:r>
            <a:endParaRPr lang="ru-RU" sz="2800" b="0" strike="noStrike" spc="-1" dirty="0">
              <a:solidFill>
                <a:srgbClr val="000000"/>
              </a:solidFill>
              <a:latin typeface="XO Oriel" panose="020B0604030202020204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поступивших в Администрацию города Твери</a:t>
            </a:r>
            <a:br>
              <a:rPr sz="2800" dirty="0"/>
            </a:br>
            <a:r>
              <a:rPr lang="ru-RU" sz="28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в 4 квартале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2024 года</a:t>
            </a:r>
            <a:r>
              <a:rPr lang="en-US" sz="2800" b="1" spc="-1" dirty="0">
                <a:solidFill>
                  <a:srgbClr val="000000"/>
                </a:solidFill>
                <a:latin typeface="Times New Roman" panose="02020603050405020304"/>
              </a:rPr>
              <a:t>*</a:t>
            </a:r>
            <a:endParaRPr lang="ru-RU" sz="2800" b="0" strike="noStrike" spc="-1" dirty="0">
              <a:solidFill>
                <a:srgbClr val="000000"/>
              </a:solidFill>
              <a:latin typeface="XO Oriel" panose="020B0604030202020204"/>
            </a:endParaRPr>
          </a:p>
        </p:txBody>
      </p:sp>
      <p:pic>
        <p:nvPicPr>
          <p:cNvPr id="83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84" name="Прямая соединительная линия 6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85" name="Прямая соединительная линия 8"/>
          <p:cNvCxnSpPr/>
          <p:nvPr/>
        </p:nvCxnSpPr>
        <p:spPr>
          <a:xfrm>
            <a:off x="971280" y="573300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6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0732" y="540983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20.01.2025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0229" y="6139543"/>
            <a:ext cx="77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ru-RU" smtClean="0"/>
              <a:t> </a:t>
            </a:r>
            <a:r>
              <a:rPr lang="ru-RU" sz="900" smtClean="0"/>
              <a:t>с </a:t>
            </a:r>
            <a:r>
              <a:rPr lang="ru-RU" sz="900" dirty="0" smtClean="0"/>
              <a:t>учетом атаки </a:t>
            </a:r>
            <a:r>
              <a:rPr lang="ru-RU" sz="900" dirty="0" smtClean="0"/>
              <a:t>на информационные ресурсы Администрации города </a:t>
            </a:r>
            <a:r>
              <a:rPr lang="ru-RU" sz="900" dirty="0" smtClean="0"/>
              <a:t>Твери в октябре 2024 года 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88" name="Прямая соединительная линия 11"/>
          <p:cNvCxnSpPr/>
          <p:nvPr/>
        </p:nvCxnSpPr>
        <p:spPr>
          <a:xfrm>
            <a:off x="888120" y="548640"/>
            <a:ext cx="770508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sp>
        <p:nvSpPr>
          <p:cNvPr id="8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cxnSp>
        <p:nvCxnSpPr>
          <p:cNvPr id="90" name="Прямая соединительная линия 15"/>
          <p:cNvCxnSpPr/>
          <p:nvPr/>
        </p:nvCxnSpPr>
        <p:spPr>
          <a:xfrm>
            <a:off x="971280" y="54864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91" name="Прямая соединительная линия 17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 panose="02020603050405020304"/>
              </a:rPr>
              <a:t>Количество поступивших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 panose="02020603050405020304"/>
              </a:rPr>
              <a:t>обращений, вопросов</a:t>
            </a:r>
            <a:endParaRPr lang="ru-RU" sz="24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644DD9-70E3-4F98-BF0A-ADB1049164F4}" type="slidenum">
              <a:rPr/>
            </a:fld>
            <a:endParaRPr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41300" y="1273175"/>
          <a:ext cx="421513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302125" y="1172210"/>
          <a:ext cx="4672330" cy="38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4766" y="6274556"/>
            <a:ext cx="77506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</a:t>
            </a:r>
            <a:r>
              <a:rPr lang="ru-RU" sz="900" dirty="0" smtClean="0"/>
              <a:t>снижение обусловлено атакой на информационные ресурсы Администрации города Твери в октябре 2024 года . 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16640"/>
            <a:ext cx="645840" cy="7916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108360" y="20520"/>
            <a:ext cx="9143640" cy="493200"/>
          </a:xfrm>
          <a:prstGeom prst="rect">
            <a:avLst/>
          </a:prstGeom>
          <a:ln w="0">
            <a:noFill/>
          </a:ln>
        </p:spPr>
      </p:pic>
      <p:cxnSp>
        <p:nvCxnSpPr>
          <p:cNvPr id="155" name="Прямая соединительная линия 6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56" name="Прямая соединительная линия 7"/>
          <p:cNvCxnSpPr/>
          <p:nvPr/>
        </p:nvCxnSpPr>
        <p:spPr>
          <a:xfrm>
            <a:off x="971280" y="630900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58120" y="634680"/>
            <a:ext cx="7488360" cy="2736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 panose="02020603050405020304"/>
              </a:rPr>
              <a:t>Динамика поступивших обращений</a:t>
            </a:r>
            <a:endParaRPr lang="ru-RU" sz="2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54D29D-A818-49A2-8934-1813CE1D9B49}" type="slidenum">
              <a:rPr/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280" y="1049588"/>
          <a:ext cx="7615799" cy="2635426"/>
        </p:xfrm>
        <a:graphic>
          <a:graphicData uri="http://schemas.openxmlformats.org/drawingml/2006/table">
            <a:tbl>
              <a:tblPr/>
              <a:tblGrid>
                <a:gridCol w="1096675"/>
                <a:gridCol w="670190"/>
                <a:gridCol w="741271"/>
                <a:gridCol w="662574"/>
                <a:gridCol w="670190"/>
                <a:gridCol w="670190"/>
                <a:gridCol w="568647"/>
                <a:gridCol w="548338"/>
                <a:gridCol w="723501"/>
                <a:gridCol w="601649"/>
                <a:gridCol w="662574"/>
              </a:tblGrid>
              <a:tr h="50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4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2024* 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2024 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2023*</a:t>
                      </a:r>
                      <a:endParaRPr lang="ru-RU" sz="900" b="1" i="0" u="none" strike="noStrike" dirty="0" smtClean="0"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 ,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%*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03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2080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2678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2813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2460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3064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2883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1439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-446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8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10292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9846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50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2023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2024 года</a:t>
                      </a:r>
                      <a:endParaRPr lang="ru-RU" sz="9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4 </a:t>
                      </a:r>
                      <a:r>
                        <a:rPr lang="ru-RU" sz="9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кв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2024* 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года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2024 </a:t>
                      </a:r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2023*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динамика, </a:t>
                      </a:r>
                      <a:r>
                        <a:rPr lang="ru-RU" sz="9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%*</a:t>
                      </a:r>
                      <a:endParaRPr lang="ru-RU" sz="9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88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2544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3477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2942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3295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2588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3301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3140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1446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-1783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-15%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2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12258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10475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358538" y="3639130"/>
          <a:ext cx="6966856" cy="26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4766" y="6274556"/>
            <a:ext cx="77506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</a:t>
            </a:r>
            <a:r>
              <a:rPr lang="ru-RU" sz="900" dirty="0" smtClean="0"/>
              <a:t>снижение обусловлено атакой на информационные ресурсы Администрации города Твери в октябре 2024 года . 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cxnSp>
        <p:nvCxnSpPr>
          <p:cNvPr id="100" name="Прямая соединительная линия 15"/>
          <p:cNvCxnSpPr/>
          <p:nvPr/>
        </p:nvCxnSpPr>
        <p:spPr>
          <a:xfrm>
            <a:off x="971280" y="472680"/>
            <a:ext cx="7705440" cy="360"/>
          </a:xfrm>
          <a:prstGeom prst="straightConnector1">
            <a:avLst/>
          </a:prstGeom>
          <a:ln w="9525">
            <a:solidFill>
              <a:srgbClr val="4A7EBB"/>
            </a:solidFill>
            <a:round/>
          </a:ln>
        </p:spPr>
      </p:cxnSp>
      <p:cxnSp>
        <p:nvCxnSpPr>
          <p:cNvPr id="101" name="Прямая соединительная линия 17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331640" y="53280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 panose="02020603050405020304"/>
              </a:rPr>
              <a:t>Динамика количества вопросов в разрезе тематических разделов</a:t>
            </a:r>
            <a:endParaRPr lang="ru-RU" sz="16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8E5DBC-CBFF-4A9F-8A49-8C6B991AE425}" type="slidenum">
              <a:rPr/>
            </a:fld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1119644"/>
          <a:ext cx="6645412" cy="1971732"/>
        </p:xfrm>
        <a:graphic>
          <a:graphicData uri="http://schemas.openxmlformats.org/drawingml/2006/table">
            <a:tbl>
              <a:tblPr/>
              <a:tblGrid>
                <a:gridCol w="2506176"/>
                <a:gridCol w="1034809"/>
                <a:gridCol w="1034809"/>
                <a:gridCol w="1034809"/>
                <a:gridCol w="1034809"/>
              </a:tblGrid>
              <a:tr h="2909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данного вида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4кв 2023 года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4кв 2024 года*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8,6%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1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9,1%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42,5%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5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7,9%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5,3%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27,9%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499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34,5%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3295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1446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2846" y="3372424"/>
          <a:ext cx="8325394" cy="27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4766" y="6274556"/>
            <a:ext cx="77506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</a:t>
            </a:r>
            <a:r>
              <a:rPr lang="ru-RU" sz="900" dirty="0" smtClean="0"/>
              <a:t>снижение обусловлено атакой на информационные ресурсы Администрации города Твери в октябре 2024 года . </a:t>
            </a:r>
            <a:endParaRPr lang="ru-RU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6160" cy="467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 panose="02020603050405020304"/>
              </a:rPr>
              <a:t>Распределение обращений граждан по разделам</a:t>
            </a:r>
            <a:r>
              <a:rPr lang="ru-RU" sz="1050" b="1" strike="noStrike" spc="-1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 panose="02020603050405020304"/>
              </a:rPr>
              <a:t>Общероссийского классификатора</a:t>
            </a:r>
            <a:endParaRPr lang="ru-RU" sz="1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6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07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cxnSp>
        <p:nvCxnSpPr>
          <p:cNvPr id="108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09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474825-5323-4429-92D0-C33CBC867628}" type="slidenum">
              <a:rPr/>
            </a:fld>
            <a:endParaRPr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56834" y="1565857"/>
          <a:ext cx="7718077" cy="419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351E0E-BEA3-4EE0-B849-689087950502}" type="slidenum">
              <a:rPr lang="ru-RU" sz="1200" b="0" strike="noStrike" spc="-1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1267920" y="711000"/>
            <a:ext cx="7076160" cy="46728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 panose="02020603050405020304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7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cxnSp>
        <p:nvCxnSpPr>
          <p:cNvPr id="119" name="Прямая соединительная линия 10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20" name="Прямая соединительная линия 11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graphicFrame>
        <p:nvGraphicFramePr>
          <p:cNvPr id="10" name="Диаграмма 9"/>
          <p:cNvGraphicFramePr/>
          <p:nvPr/>
        </p:nvGraphicFramePr>
        <p:xfrm>
          <a:off x="702669" y="1445032"/>
          <a:ext cx="7641411" cy="482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349640" y="591840"/>
            <a:ext cx="7076160" cy="46080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0000"/>
                </a:solidFill>
                <a:latin typeface="Times New Roman" panose="02020603050405020304"/>
              </a:rPr>
              <a:t>Количество обращений по каналам поступления</a:t>
            </a:r>
            <a:endParaRPr lang="ru-RU" sz="2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28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29" name="Прямая соединительная линия 7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cxnSp>
        <p:nvCxnSpPr>
          <p:cNvPr id="130" name="Прямая соединительная линия 8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31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7616A9-8585-4CFC-9AB4-F3DE788C7C96}" type="slidenum">
              <a:rPr/>
            </a:fld>
            <a:endParaRPr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61590" y="1949219"/>
          <a:ext cx="8324850" cy="295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88720" y="613800"/>
            <a:ext cx="7076160" cy="359640"/>
          </a:xfrm>
          <a:prstGeom prst="rect">
            <a:avLst/>
          </a:prstGeom>
          <a:solidFill>
            <a:srgbClr val="D9D9D9"/>
          </a:solidFill>
          <a:ln w="2844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Calibri" panose="020F0502020204030204"/>
              </a:rPr>
              <a:t>Актуальные темы 4 квартала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alibri" panose="020F0502020204030204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 panose="020F0502020204030204"/>
              </a:rPr>
              <a:t>года</a:t>
            </a:r>
            <a:endParaRPr lang="ru-RU" sz="20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48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560" y="152640"/>
            <a:ext cx="646200" cy="791640"/>
          </a:xfrm>
          <a:prstGeom prst="rect">
            <a:avLst/>
          </a:prstGeom>
          <a:ln w="0">
            <a:noFill/>
          </a:ln>
        </p:spPr>
      </p:pic>
      <p:cxnSp>
        <p:nvCxnSpPr>
          <p:cNvPr id="149" name="Прямая соединительная линия 6"/>
          <p:cNvCxnSpPr/>
          <p:nvPr/>
        </p:nvCxnSpPr>
        <p:spPr>
          <a:xfrm>
            <a:off x="323280" y="6381000"/>
            <a:ext cx="865116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150" name="Rectangle 3"/>
          <p:cNvSpPr/>
          <p:nvPr/>
        </p:nvSpPr>
        <p:spPr>
          <a:xfrm>
            <a:off x="0" y="152640"/>
            <a:ext cx="9143640" cy="319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88000"/>
                </a:solidFill>
                <a:latin typeface="Times New Roman" panose="02020603050405020304"/>
              </a:rPr>
              <a:t>АДМИНИСТРАЦИЯ ГОРОДА ТВЕРИ</a:t>
            </a:r>
            <a:endParaRPr lang="ru-RU" sz="1800" b="0" strike="noStrike" spc="-1">
              <a:solidFill>
                <a:srgbClr val="000000"/>
              </a:solidFill>
              <a:latin typeface="XO Oriel" panose="020B0604030202020204"/>
            </a:endParaRPr>
          </a:p>
        </p:txBody>
      </p:sp>
      <p:cxnSp>
        <p:nvCxnSpPr>
          <p:cNvPr id="151" name="Прямая соединительная линия 9"/>
          <p:cNvCxnSpPr/>
          <p:nvPr/>
        </p:nvCxnSpPr>
        <p:spPr>
          <a:xfrm>
            <a:off x="1179000" y="558720"/>
            <a:ext cx="7417440" cy="360"/>
          </a:xfrm>
          <a:prstGeom prst="straightConnector1">
            <a:avLst/>
          </a:prstGeom>
          <a:ln>
            <a:solidFill>
              <a:srgbClr val="4A7EBB"/>
            </a:solidFill>
            <a:round/>
          </a:ln>
        </p:spPr>
      </p:cxn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5B7161-1F4C-488A-9F46-6832C8646EF0}" type="slidenum">
              <a:rPr/>
            </a:fld>
            <a:endParaRPr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342845" y="1164360"/>
          <a:ext cx="64579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WPS Presentation</Application>
  <PresentationFormat>Экран (4:3)</PresentationFormat>
  <Paragraphs>279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Times New Roman</vt:lpstr>
      <vt:lpstr>Symbol</vt:lpstr>
      <vt:lpstr>XO Oriel</vt:lpstr>
      <vt:lpstr>Arial</vt:lpstr>
      <vt:lpstr>Arial Cyr</vt:lpstr>
      <vt:lpstr>Times New Roman</vt:lpstr>
      <vt:lpstr>Arial Cyr</vt:lpstr>
      <vt:lpstr>Microsoft YaHei</vt:lpstr>
      <vt:lpstr>Arial Unicode MS</vt:lpstr>
      <vt:lpstr>Тема Office</vt:lpstr>
      <vt:lpstr>Тема Office</vt:lpstr>
      <vt:lpstr>PowerPoint 演示文稿</vt:lpstr>
      <vt:lpstr>Количество поступивших обращений, вопросов</vt:lpstr>
      <vt:lpstr>Динамика поступивших обращений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Актуальные темы 4 квартала 2023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silaevaii</cp:lastModifiedBy>
  <cp:revision>369</cp:revision>
  <cp:lastPrinted>2019-11-29T14:10:00Z</cp:lastPrinted>
  <dcterms:created xsi:type="dcterms:W3CDTF">2017-03-22T12:13:00Z</dcterms:created>
  <dcterms:modified xsi:type="dcterms:W3CDTF">2025-01-29T12:43:31Z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9</vt:i4>
  </property>
  <property fmtid="{D5CDD505-2E9C-101B-9397-08002B2CF9AE}" pid="4" name="ICV">
    <vt:lpwstr>EFAB1FC52A3E45AEB8E08D2CB678D37C_12</vt:lpwstr>
  </property>
  <property fmtid="{D5CDD505-2E9C-101B-9397-08002B2CF9AE}" pid="5" name="KSOProductBuildVer">
    <vt:lpwstr>1033-12.2.0.13431</vt:lpwstr>
  </property>
</Properties>
</file>