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38" r:id="rId3"/>
    <p:sldId id="320" r:id="rId4"/>
    <p:sldId id="325" r:id="rId5"/>
    <p:sldId id="328" r:id="rId6"/>
    <p:sldId id="327" r:id="rId7"/>
    <p:sldId id="337" r:id="rId8"/>
    <p:sldId id="336" r:id="rId9"/>
    <p:sldId id="329" r:id="rId10"/>
    <p:sldId id="330" r:id="rId11"/>
    <p:sldId id="331" r:id="rId12"/>
    <p:sldId id="332" r:id="rId13"/>
    <p:sldId id="333" r:id="rId14"/>
    <p:sldId id="335" r:id="rId15"/>
    <p:sldId id="33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95B"/>
    <a:srgbClr val="3D7327"/>
    <a:srgbClr val="FFFFFF"/>
    <a:srgbClr val="E4960A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110" autoAdjust="0"/>
    <p:restoredTop sz="94660"/>
  </p:normalViewPr>
  <p:slideViewPr>
    <p:cSldViewPr>
      <p:cViewPr varScale="1">
        <p:scale>
          <a:sx n="110" d="100"/>
          <a:sy n="110" d="100"/>
        </p:scale>
        <p:origin x="23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поступивших обращений в 1 квартале </a:t>
            </a:r>
            <a:r>
              <a:rPr lang="ru-RU" baseline="0"/>
              <a:t>по годам, шт</a:t>
            </a:r>
          </a:p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12981801381970109"/>
          <c:y val="1.816530426884650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16712196689701E-2"/>
          <c:y val="0.2689466269032446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2913A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BAC1D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9A46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1 кв 2018 года</c:v>
                </c:pt>
                <c:pt idx="1">
                  <c:v>1 кв 2017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1663</c:v>
                </c:pt>
                <c:pt idx="1">
                  <c:v>1953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945544"/>
        <c:axId val="152948288"/>
        <c:axId val="0"/>
      </c:bar3DChart>
      <c:catAx>
        <c:axId val="15294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2948288"/>
        <c:crosses val="autoZero"/>
        <c:auto val="1"/>
        <c:lblAlgn val="ctr"/>
        <c:lblOffset val="100"/>
        <c:noMultiLvlLbl val="0"/>
      </c:catAx>
      <c:valAx>
        <c:axId val="152948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2945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вопросов, поднятых в обращениях в 1 кватале по годам ,</a:t>
            </a:r>
            <a:r>
              <a:rPr lang="ru-RU" baseline="0"/>
              <a:t> шт</a:t>
            </a:r>
            <a:endParaRPr lang="ru-RU"/>
          </a:p>
        </c:rich>
      </c:tx>
      <c:layout>
        <c:manualLayout>
          <c:xMode val="edge"/>
          <c:yMode val="edge"/>
          <c:x val="0.12966066264617687"/>
          <c:y val="1.388890128110756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4940807328262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1A9E2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BAC1D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1 кв 2018 года</c:v>
                </c:pt>
                <c:pt idx="1">
                  <c:v>1 кв 2017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1734</c:v>
                </c:pt>
                <c:pt idx="1">
                  <c:v>2071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942800"/>
        <c:axId val="152945152"/>
        <c:axId val="0"/>
      </c:bar3DChart>
      <c:catAx>
        <c:axId val="15294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2945152"/>
        <c:crosses val="autoZero"/>
        <c:auto val="1"/>
        <c:lblAlgn val="ctr"/>
        <c:lblOffset val="100"/>
        <c:noMultiLvlLbl val="0"/>
      </c:catAx>
      <c:valAx>
        <c:axId val="15294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942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обращений по каналу поступления, шт</a:t>
            </a:r>
          </a:p>
        </c:rich>
      </c:tx>
      <c:layout>
        <c:manualLayout>
          <c:xMode val="edge"/>
          <c:yMode val="edge"/>
          <c:x val="0.1719111518001838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058385537987885"/>
          <c:y val="0.10210839895013123"/>
          <c:w val="0.68650587595469481"/>
          <c:h val="0.784386089238845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1 квартал 2017 года</c:v>
                </c:pt>
              </c:strCache>
            </c:strRef>
          </c:tx>
          <c:spPr>
            <a:solidFill>
              <a:srgbClr val="007E3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1798</c:v>
                </c:pt>
                <c:pt idx="1">
                  <c:v>49</c:v>
                </c:pt>
                <c:pt idx="2">
                  <c:v>106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1 квартал 2018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1570</c:v>
                </c:pt>
                <c:pt idx="1">
                  <c:v>39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943976"/>
        <c:axId val="152947504"/>
      </c:barChart>
      <c:catAx>
        <c:axId val="152943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2947504"/>
        <c:crosses val="autoZero"/>
        <c:auto val="1"/>
        <c:lblAlgn val="ctr"/>
        <c:lblOffset val="100"/>
        <c:noMultiLvlLbl val="0"/>
      </c:catAx>
      <c:valAx>
        <c:axId val="152947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2943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86639546087147"/>
          <c:y val="0.48848062460444314"/>
          <c:w val="0.1902582976791232"/>
          <c:h val="0.1091180959295419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38348488601637"/>
          <c:y val="8.5513487007190775E-2"/>
          <c:w val="0.62558510831307379"/>
          <c:h val="0.86820476574286487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таблицы!$K$34</c:f>
              <c:strCache>
                <c:ptCount val="1"/>
                <c:pt idx="0">
                  <c:v>1 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1.4405762304921969E-2"/>
                  <c:y val="1.302931596091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912248872116792E-2"/>
                  <c:y val="-3.9949738566143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808323329331732E-2"/>
                  <c:y val="3.257328990228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019207683073226E-3"/>
                  <c:y val="3.257328990228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  <c:numCache>
                <c:formatCode>0.00%</c:formatCode>
                <c:ptCount val="5"/>
                <c:pt idx="0">
                  <c:v>7.7277970011534025E-2</c:v>
                </c:pt>
                <c:pt idx="1">
                  <c:v>0.14013840830449828</c:v>
                </c:pt>
                <c:pt idx="2">
                  <c:v>0.4855824682814302</c:v>
                </c:pt>
                <c:pt idx="3">
                  <c:v>2.0184544405997693E-2</c:v>
                </c:pt>
                <c:pt idx="4">
                  <c:v>0.27681660899653981</c:v>
                </c:pt>
              </c:numCache>
            </c:numRef>
          </c:val>
        </c:ser>
        <c:ser>
          <c:idx val="1"/>
          <c:order val="1"/>
          <c:tx>
            <c:strRef>
              <c:f>таблицы!$L$34</c:f>
              <c:strCache>
                <c:ptCount val="1"/>
                <c:pt idx="0">
                  <c:v>1 кв 2017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2012805122048822E-3"/>
                  <c:y val="-1.520086862106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204481792717087E-2"/>
                  <c:y val="-1.520086862106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333405904907044E-2"/>
                  <c:y val="-7.0207783082232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041474654377937E-2"/>
                  <c:y val="-2.099737532808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4057623049219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0.00%</c:formatCode>
                <c:ptCount val="5"/>
                <c:pt idx="0">
                  <c:v>0.10574601641718977</c:v>
                </c:pt>
                <c:pt idx="1">
                  <c:v>7.9671656204732016E-2</c:v>
                </c:pt>
                <c:pt idx="2">
                  <c:v>0.47030420086914532</c:v>
                </c:pt>
                <c:pt idx="3">
                  <c:v>1.5451472718493481E-2</c:v>
                </c:pt>
                <c:pt idx="4">
                  <c:v>0.3288266537904394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944760"/>
        <c:axId val="152947112"/>
      </c:radarChart>
      <c:catAx>
        <c:axId val="15294476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2947112"/>
        <c:crosses val="autoZero"/>
        <c:auto val="0"/>
        <c:lblAlgn val="ctr"/>
        <c:lblOffset val="100"/>
        <c:noMultiLvlLbl val="0"/>
      </c:catAx>
      <c:valAx>
        <c:axId val="152947112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2944760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33055142300777"/>
          <c:y val="0.50441498749664171"/>
          <c:w val="0.2103514883220243"/>
          <c:h val="0.123899063798127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1 кв 2018 года</c:v>
                </c:pt>
              </c:strCache>
            </c:strRef>
          </c:tx>
          <c:spPr>
            <a:ln w="57150">
              <a:solidFill>
                <a:srgbClr val="FBAC1D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57150">
                <a:solidFill>
                  <a:srgbClr val="FBAC1D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3.7374263161948099E-2"/>
                  <c:y val="-1.137919641607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8180868670167181E-3"/>
                  <c:y val="2.793672126557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010752688172046E-2"/>
                  <c:y val="4.1830065359477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BAC1D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134</c:v>
                </c:pt>
                <c:pt idx="1">
                  <c:v>243</c:v>
                </c:pt>
                <c:pt idx="2">
                  <c:v>842</c:v>
                </c:pt>
                <c:pt idx="3">
                  <c:v>35</c:v>
                </c:pt>
                <c:pt idx="4">
                  <c:v>480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1 кв 2017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8E40"/>
              </a:solidFill>
              <a:ln w="28575">
                <a:solidFill>
                  <a:srgbClr val="007E39"/>
                </a:solidFill>
                <a:prstDash val="solid"/>
              </a:ln>
            </c:spPr>
          </c:marker>
          <c:dPt>
            <c:idx val="2"/>
            <c:marker>
              <c:spPr>
                <a:solidFill>
                  <a:srgbClr val="008E40"/>
                </a:solidFill>
                <a:ln w="28575">
                  <a:solidFill>
                    <a:srgbClr val="008E40"/>
                  </a:solidFill>
                  <a:prstDash val="solid"/>
                </a:ln>
              </c:spPr>
            </c:marker>
            <c:bubble3D val="0"/>
            <c:spPr>
              <a:ln w="28575">
                <a:solidFill>
                  <a:srgbClr val="008E4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7.8558944415216807E-3"/>
                  <c:y val="-2.844743105137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046588993696388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010752688172043E-3"/>
                  <c:y val="-5.4030501089324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219</c:v>
                </c:pt>
                <c:pt idx="1">
                  <c:v>165</c:v>
                </c:pt>
                <c:pt idx="2">
                  <c:v>974</c:v>
                </c:pt>
                <c:pt idx="3">
                  <c:v>32</c:v>
                </c:pt>
                <c:pt idx="4">
                  <c:v>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92976"/>
        <c:axId val="155789448"/>
      </c:radarChart>
      <c:catAx>
        <c:axId val="15579297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5789448"/>
        <c:crosses val="autoZero"/>
        <c:auto val="0"/>
        <c:lblAlgn val="ctr"/>
        <c:lblOffset val="100"/>
        <c:noMultiLvlLbl val="0"/>
      </c:catAx>
      <c:valAx>
        <c:axId val="1557894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5792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115812942737008"/>
          <c:y val="0.53693582419844577"/>
          <c:w val="0.17398086529506396"/>
          <c:h val="0.1534625426723620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рассмотрения, шт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таблицы!$B$143</c:f>
              <c:strCache>
                <c:ptCount val="1"/>
                <c:pt idx="0">
                  <c:v>1 кв 2018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layout>
                <c:manualLayout>
                  <c:x val="7.6267585301837276E-2"/>
                  <c:y val="1.546305557674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325838774451349E-2"/>
                  <c:y val="2.270633400770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таблицы!$A$144:$A$146</c:f>
              <c:strCache>
                <c:ptCount val="3"/>
                <c:pt idx="0">
                  <c:v>разъяснено</c:v>
                </c:pt>
                <c:pt idx="1">
                  <c:v>меры приняты</c:v>
                </c:pt>
                <c:pt idx="2">
                  <c:v>поддержано</c:v>
                </c:pt>
              </c:strCache>
            </c:strRef>
          </c:cat>
          <c:val>
            <c:numRef>
              <c:f>таблицы!$B$144:$B$146</c:f>
              <c:numCache>
                <c:formatCode>General</c:formatCode>
                <c:ptCount val="3"/>
                <c:pt idx="0">
                  <c:v>1451</c:v>
                </c:pt>
                <c:pt idx="1">
                  <c:v>100</c:v>
                </c:pt>
                <c:pt idx="2">
                  <c:v>37</c:v>
                </c:pt>
              </c:numCache>
            </c:numRef>
          </c:val>
        </c:ser>
        <c:ser>
          <c:idx val="1"/>
          <c:order val="1"/>
          <c:tx>
            <c:strRef>
              <c:f>таблицы!$C$143</c:f>
              <c:strCache>
                <c:ptCount val="1"/>
                <c:pt idx="0">
                  <c:v>1 кв 2017 года</c:v>
                </c:pt>
              </c:strCache>
            </c:strRef>
          </c:tx>
          <c:spPr>
            <a:solidFill>
              <a:srgbClr val="009644"/>
            </a:solidFill>
          </c:spPr>
          <c:invertIfNegative val="0"/>
          <c:dLbls>
            <c:dLbl>
              <c:idx val="1"/>
              <c:layout>
                <c:manualLayout>
                  <c:x val="2.8568110236220471E-2"/>
                  <c:y val="-6.346932833937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14548086718362E-2"/>
                  <c:y val="-6.0961874170169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таблицы!$A$144:$A$146</c:f>
              <c:strCache>
                <c:ptCount val="3"/>
                <c:pt idx="0">
                  <c:v>разъяснено</c:v>
                </c:pt>
                <c:pt idx="1">
                  <c:v>меры приняты</c:v>
                </c:pt>
                <c:pt idx="2">
                  <c:v>поддержано</c:v>
                </c:pt>
              </c:strCache>
            </c:strRef>
          </c:cat>
          <c:val>
            <c:numRef>
              <c:f>таблицы!$C$144:$C$146</c:f>
              <c:numCache>
                <c:formatCode>General</c:formatCode>
                <c:ptCount val="3"/>
                <c:pt idx="0">
                  <c:v>1849</c:v>
                </c:pt>
                <c:pt idx="1">
                  <c:v>85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789840"/>
        <c:axId val="155793760"/>
        <c:axId val="0"/>
      </c:bar3DChart>
      <c:catAx>
        <c:axId val="15578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5793760"/>
        <c:crosses val="autoZero"/>
        <c:auto val="1"/>
        <c:lblAlgn val="ctr"/>
        <c:lblOffset val="100"/>
        <c:noMultiLvlLbl val="0"/>
      </c:catAx>
      <c:valAx>
        <c:axId val="15579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789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обращений, шт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272965879265"/>
          <c:y val="0.21795166229221347"/>
          <c:w val="0.7103602362204724"/>
          <c:h val="0.6892166083406240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44A"/>
              </a:solidFill>
            </c:spPr>
          </c:dPt>
          <c:dLbls>
            <c:dLbl>
              <c:idx val="0"/>
              <c:layout>
                <c:manualLayout>
                  <c:x val="2.5000000000000001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11111111111110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прокуратура!$B$10:$C$10</c:f>
              <c:strCache>
                <c:ptCount val="2"/>
                <c:pt idx="0">
                  <c:v>1 кв 2018</c:v>
                </c:pt>
                <c:pt idx="1">
                  <c:v>1 кв 2017</c:v>
                </c:pt>
              </c:strCache>
            </c:strRef>
          </c:cat>
          <c:val>
            <c:numRef>
              <c:f>прокуратура!$B$11:$C$11</c:f>
              <c:numCache>
                <c:formatCode>General</c:formatCode>
                <c:ptCount val="2"/>
                <c:pt idx="0">
                  <c:v>152</c:v>
                </c:pt>
                <c:pt idx="1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787880"/>
        <c:axId val="155794152"/>
        <c:axId val="0"/>
      </c:bar3DChart>
      <c:catAx>
        <c:axId val="155787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794152"/>
        <c:crosses val="autoZero"/>
        <c:auto val="1"/>
        <c:lblAlgn val="ctr"/>
        <c:lblOffset val="100"/>
        <c:noMultiLvlLbl val="0"/>
      </c:catAx>
      <c:valAx>
        <c:axId val="155794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787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АКТУАЛЬНЫЕ ВОПРОСЫ, ЗАТРОНУТЫЕ В ОБРАЩЕНИЯХ ИЗ ПРОКУРАТУРЫ, ШТ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'свод 1 кв 18'!$F$32</c:f>
              <c:strCache>
                <c:ptCount val="1"/>
                <c:pt idx="0">
                  <c:v>1 кв 2018</c:v>
                </c:pt>
              </c:strCache>
            </c:strRef>
          </c:tx>
          <c:spPr>
            <a:solidFill>
              <a:srgbClr val="F2B8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'свод 1 кв 18'!$E$33:$E$39</c:f>
              <c:strCache>
                <c:ptCount val="7"/>
                <c:pt idx="0">
                  <c:v> Градостроительство. Архитектура и проектирование</c:v>
                </c:pt>
                <c:pt idx="1">
                  <c:v>Благоустройство.Обустройство придомовых территорий.</c:v>
                </c:pt>
                <c:pt idx="2">
                  <c:v> Дорожное хозяйство, транспорт</c:v>
                </c:pt>
                <c:pt idx="3">
                  <c:v>Торговля.Размещение торговых точек</c:v>
                </c:pt>
                <c:pt idx="4">
                  <c:v>Жилищно-коммунальное хозяйство</c:v>
                </c:pt>
                <c:pt idx="5">
                  <c:v>Имущественные, земельные  вопросы</c:v>
                </c:pt>
                <c:pt idx="6">
                  <c:v>Вопросы безопасности. Публичные мероприятия.</c:v>
                </c:pt>
              </c:strCache>
            </c:strRef>
          </c:cat>
          <c:val>
            <c:numRef>
              <c:f>'свод 1 кв 18'!$F$33:$F$39</c:f>
              <c:numCache>
                <c:formatCode>General</c:formatCode>
                <c:ptCount val="7"/>
                <c:pt idx="0">
                  <c:v>18</c:v>
                </c:pt>
                <c:pt idx="1">
                  <c:v>15</c:v>
                </c:pt>
                <c:pt idx="2">
                  <c:v>16</c:v>
                </c:pt>
                <c:pt idx="3">
                  <c:v>6</c:v>
                </c:pt>
                <c:pt idx="4">
                  <c:v>30</c:v>
                </c:pt>
                <c:pt idx="5">
                  <c:v>13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tx>
            <c:strRef>
              <c:f>'свод 1 кв 18'!$G$32</c:f>
              <c:strCache>
                <c:ptCount val="1"/>
                <c:pt idx="0">
                  <c:v>1 кв 2017</c:v>
                </c:pt>
              </c:strCache>
            </c:strRef>
          </c:tx>
          <c:spPr>
            <a:solidFill>
              <a:srgbClr val="0092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'свод 1 кв 18'!$E$33:$E$39</c:f>
              <c:strCache>
                <c:ptCount val="7"/>
                <c:pt idx="0">
                  <c:v> Градостроительство. Архитектура и проектирование</c:v>
                </c:pt>
                <c:pt idx="1">
                  <c:v>Благоустройство.Обустройство придомовых территорий.</c:v>
                </c:pt>
                <c:pt idx="2">
                  <c:v> Дорожное хозяйство, транспорт</c:v>
                </c:pt>
                <c:pt idx="3">
                  <c:v>Торговля.Размещение торговых точек</c:v>
                </c:pt>
                <c:pt idx="4">
                  <c:v>Жилищно-коммунальное хозяйство</c:v>
                </c:pt>
                <c:pt idx="5">
                  <c:v>Имущественные, земельные  вопросы</c:v>
                </c:pt>
                <c:pt idx="6">
                  <c:v>Вопросы безопасности. Публичные мероприятия.</c:v>
                </c:pt>
              </c:strCache>
            </c:strRef>
          </c:cat>
          <c:val>
            <c:numRef>
              <c:f>'свод 1 кв 18'!$G$33:$G$39</c:f>
              <c:numCache>
                <c:formatCode>General</c:formatCode>
                <c:ptCount val="7"/>
                <c:pt idx="0">
                  <c:v>13</c:v>
                </c:pt>
                <c:pt idx="1">
                  <c:v>13</c:v>
                </c:pt>
                <c:pt idx="2">
                  <c:v>19</c:v>
                </c:pt>
                <c:pt idx="3">
                  <c:v>10</c:v>
                </c:pt>
                <c:pt idx="4">
                  <c:v>25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87096"/>
        <c:axId val="155787488"/>
      </c:barChart>
      <c:catAx>
        <c:axId val="155787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5787488"/>
        <c:crosses val="autoZero"/>
        <c:auto val="1"/>
        <c:lblAlgn val="ctr"/>
        <c:lblOffset val="100"/>
        <c:noMultiLvlLbl val="0"/>
      </c:catAx>
      <c:valAx>
        <c:axId val="155787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57870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0.41582</cdr:x>
      <cdr:y>0.90736</cdr:y>
    </cdr:from>
    <cdr:to>
      <cdr:x>0.46301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0.28061</cdr:x>
      <cdr:y>0.70027</cdr:y>
    </cdr:from>
    <cdr:to>
      <cdr:x>0.40306</cdr:x>
      <cdr:y>0.96185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95500" y="2447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/>
            <a:t>-</a:t>
          </a:r>
          <a:r>
            <a:rPr lang="ru-RU" sz="1100" b="1"/>
            <a:t>15%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0.29771</cdr:x>
      <cdr:y>0.72805</cdr:y>
    </cdr:from>
    <cdr:to>
      <cdr:x>0.41985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8850" y="2466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/>
            <a:t>-</a:t>
          </a:r>
          <a:r>
            <a:rPr lang="ru-RU" sz="1100" b="1"/>
            <a:t>16%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0.26775</cdr:x>
      <cdr:y>0.65624</cdr:y>
    </cdr:from>
    <cdr:to>
      <cdr:x>0.40949</cdr:x>
      <cdr:y>0.78749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180020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+</a:t>
          </a:r>
          <a:r>
            <a:rPr lang="ru-RU" sz="1100" b="1" dirty="0" smtClean="0"/>
            <a:t>2 %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5184576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933056"/>
            <a:ext cx="8424936" cy="156966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/>
                <a:solidFill>
                  <a:srgbClr val="3D7327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Анализ обращений граждан</a:t>
            </a:r>
            <a:r>
              <a:rPr lang="ru-RU" sz="3200" b="1" dirty="0">
                <a:ln/>
                <a:solidFill>
                  <a:srgbClr val="3D7327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endParaRPr lang="ru-RU" sz="3200" b="1" dirty="0" smtClean="0">
              <a:ln/>
              <a:solidFill>
                <a:srgbClr val="3D7327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200" b="1" dirty="0" smtClean="0">
                <a:ln/>
                <a:solidFill>
                  <a:srgbClr val="3D7327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поступивших </a:t>
            </a:r>
            <a:r>
              <a:rPr lang="ru-RU" sz="3200" b="1" dirty="0">
                <a:ln/>
                <a:solidFill>
                  <a:srgbClr val="3D7327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администрацию города Твери</a:t>
            </a:r>
            <a:br>
              <a:rPr lang="ru-RU" sz="3200" b="1" dirty="0">
                <a:ln/>
                <a:solidFill>
                  <a:srgbClr val="3D7327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>
                <a:ln/>
                <a:solidFill>
                  <a:srgbClr val="3D7327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1 квартале 2018 года</a:t>
            </a: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5730" y="116632"/>
            <a:ext cx="7076473" cy="70609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Актуальные вопросы раздела "Социальная сфера" 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12457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0" y="2780928"/>
            <a:ext cx="7004645" cy="382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6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76473" cy="70609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вопросы раздела "Экономика"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417646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75296"/>
            <a:ext cx="6696744" cy="350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6473" cy="70609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"Оборона, безопасность, законность"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124575" cy="82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420888"/>
            <a:ext cx="54673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20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57606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"Жилищно-коммунальная сфера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3285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264695" cy="328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62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57606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поступившие из прокуратуры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560460"/>
              </p:ext>
            </p:extLst>
          </p:nvPr>
        </p:nvGraphicFramePr>
        <p:xfrm>
          <a:off x="467544" y="764704"/>
          <a:ext cx="41044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086535"/>
              </p:ext>
            </p:extLst>
          </p:nvPr>
        </p:nvGraphicFramePr>
        <p:xfrm>
          <a:off x="4716016" y="980728"/>
          <a:ext cx="3847357" cy="2376266"/>
        </p:xfrm>
        <a:graphic>
          <a:graphicData uri="http://schemas.openxmlformats.org/drawingml/2006/table">
            <a:tbl>
              <a:tblPr/>
              <a:tblGrid>
                <a:gridCol w="2666109"/>
                <a:gridCol w="590624"/>
                <a:gridCol w="590624"/>
              </a:tblGrid>
              <a:tr h="22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актуальные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кв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кв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2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Градостроительство. Архитектура и проектирование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12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Благоустройство.Обустройство придомовых территорий.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7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Дорожное хозяйство, транспорт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7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Торговля.Размещение торговых точек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7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7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Имущественные, земельные 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2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Вопросы безопасности. Публичные мероприятия.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923684"/>
              </p:ext>
            </p:extLst>
          </p:nvPr>
        </p:nvGraphicFramePr>
        <p:xfrm>
          <a:off x="1331640" y="3501008"/>
          <a:ext cx="6304037" cy="311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737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15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57606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Вопросы-лидеры в обращениях в 1 квартале 2018 года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612261"/>
              </p:ext>
            </p:extLst>
          </p:nvPr>
        </p:nvGraphicFramePr>
        <p:xfrm>
          <a:off x="683569" y="836715"/>
          <a:ext cx="8064895" cy="5306696"/>
        </p:xfrm>
        <a:graphic>
          <a:graphicData uri="http://schemas.openxmlformats.org/drawingml/2006/table">
            <a:tbl>
              <a:tblPr/>
              <a:tblGrid>
                <a:gridCol w="6237515"/>
                <a:gridCol w="1827380"/>
              </a:tblGrid>
              <a:tr h="269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вопрос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количество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6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Благоустройство городов и поселков. Обустройство придомовых территорий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248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49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Содержание общего имущества (канализация, вентиляция, кровля, ограждающие конструкции, инженерное оборудование, места общего пользования, придомовая территория)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108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8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Дорожное хозяйство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6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Социальное обеспечение, материальная помощь многодетным, пенсионерам и малообеспеченным слоям населения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81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8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Градостроительство. Архитектура и проектирование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76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6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Предоставление коммунальных услуг ненадлежащего качества (водоснабжение, отопление, канализация)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64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3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Эксплуатация и сохранность автомобильных дорог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63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6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Транспортное обслуживание населения (вопросы сервиса, удобство и безопасность пассажирских перевозок)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8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Спортивные сооружения, укрепление материальной базы спорта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49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49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48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8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Борьба с аварийностью. Безопасность дорожного движения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39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6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Улучшение жилищных условий, предоставление жилого помещения по договору социального найма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33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8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Арендные отношения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32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Торговля и органы местного самоуправления. Размещение торговых точек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8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Городской пассажирский транспорт, в том числе метро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Установка и содержание остановок общественного транспорта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66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Обследование жилого фонда на предмет пригодности для проживания (ветхое и аварийное жилье)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07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Информационно-аналитический обзора обращений граждан за </a:t>
            </a:r>
            <a:r>
              <a:rPr lang="en-US" sz="2800" b="1" dirty="0" smtClean="0">
                <a:solidFill>
                  <a:prstClr val="black"/>
                </a:solidFill>
              </a:rPr>
              <a:t>I</a:t>
            </a:r>
            <a:r>
              <a:rPr lang="ru-RU" sz="2800" b="1" dirty="0" smtClean="0">
                <a:solidFill>
                  <a:prstClr val="black"/>
                </a:solidFill>
              </a:rPr>
              <a:t> квартал </a:t>
            </a:r>
            <a:r>
              <a:rPr lang="ru-RU" sz="2800" b="1" dirty="0" smtClean="0">
                <a:solidFill>
                  <a:prstClr val="black"/>
                </a:solidFill>
              </a:rPr>
              <a:t>2018 </a:t>
            </a:r>
            <a:r>
              <a:rPr lang="ru-RU" sz="2800" b="1" dirty="0">
                <a:solidFill>
                  <a:prstClr val="black"/>
                </a:solidFill>
              </a:rPr>
              <a:t>года</a:t>
            </a:r>
            <a:br>
              <a:rPr lang="ru-RU" sz="2800" b="1" dirty="0">
                <a:solidFill>
                  <a:prstClr val="black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3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Администрацией города подготовлен «Информационно-аналитический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обзор рассмотренных в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квартале 2017 года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обращений граждан, организаций и общественных объединений, поступивших в администрацию города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Твери,  а также результатов рассмотрения и принятых мерах.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3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3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Предметом настоящего обзора являются показатели количества обращений и содержащихся в них вопросов, поступивших в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s-ES_tradnl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квартале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2018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года.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обзоре представлено распределение количества вопросов по тематическим разделам в соответствии с типовым общероссийским тематическим классификатором обращений граждан, организаций и общественных объединений.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обзоре приведено количество вопросов с указанием их доли (%) в общем количестве вопросов, относящихся к предмету ведения администрации города Твери, т.е. вопросы непосредственного обеспечения жизнедеятельности населения города Твери, решение которых в соответствии с Конституцией Российской Федерации и Федеральным Законом  от 6 октября  2003 года № 131-ФЗ «Об общих принципах организации местного самоуправления в Российской Федерации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es-ES_tradnl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относятся к вопросам местного значения.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3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88441" cy="70609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4797152"/>
            <a:ext cx="6774160" cy="172819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Данные за анализируемый период демонстрирует снижение общего количества поступивших обращений, по сравнению с показателями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2017 года. Так, в отчетном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периоде  в администрацию города Твери поступило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1663 обращения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граждан , что на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290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обращений (15 %) меньше, чем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1 квартале 2017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года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(1953). </a:t>
            </a:r>
            <a:endParaRPr lang="ru-RU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936866"/>
              </p:ext>
            </p:extLst>
          </p:nvPr>
        </p:nvGraphicFramePr>
        <p:xfrm>
          <a:off x="1183335" y="1340768"/>
          <a:ext cx="746760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2211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затронутых вопросов в обращениях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681805"/>
              </p:ext>
            </p:extLst>
          </p:nvPr>
        </p:nvGraphicFramePr>
        <p:xfrm>
          <a:off x="1331640" y="1772816"/>
          <a:ext cx="7486650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63688" y="5301208"/>
            <a:ext cx="6774160" cy="79855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поставлено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1734 вопроса, что на 337 обращений (16 %) меньше, чем в аналогичном периоде 2017 года (2071 вопрос).</a:t>
            </a:r>
            <a:endParaRPr lang="ru-RU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3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6473" cy="70609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каналу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75839"/>
              </p:ext>
            </p:extLst>
          </p:nvPr>
        </p:nvGraphicFramePr>
        <p:xfrm>
          <a:off x="1115616" y="1052736"/>
          <a:ext cx="7344816" cy="420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165618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34021" y="5221167"/>
            <a:ext cx="6774160" cy="115859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поступило 1570 обращений, в том числе через интернет-приемную официального сайта администрации  638 обращений.</a:t>
            </a:r>
            <a:endParaRPr lang="ru-RU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076473" cy="70609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РАЗДЕЛАМ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%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452561"/>
              </p:ext>
            </p:extLst>
          </p:nvPr>
        </p:nvGraphicFramePr>
        <p:xfrm>
          <a:off x="899592" y="980729"/>
          <a:ext cx="766224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77914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2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260648"/>
            <a:ext cx="7076473" cy="70609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РАЗДЕЛАМ, ШТ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071721"/>
              </p:ext>
            </p:extLst>
          </p:nvPr>
        </p:nvGraphicFramePr>
        <p:xfrm>
          <a:off x="1403648" y="1052736"/>
          <a:ext cx="6466482" cy="446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1" y="5392420"/>
            <a:ext cx="77914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4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301208"/>
            <a:ext cx="6774160" cy="115859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Результаты рассмотрения обращений в отчетном периоде 2018 года не являются окончательными, в связи с тем, что срок рассмотрения  обращений  еще не истек.</a:t>
            </a:r>
            <a:endParaRPr lang="ru-RU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29131"/>
              </p:ext>
            </p:extLst>
          </p:nvPr>
        </p:nvGraphicFramePr>
        <p:xfrm>
          <a:off x="1655105" y="1412776"/>
          <a:ext cx="569518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46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38791" y="276387"/>
            <a:ext cx="7076473" cy="70609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Государство, общество, политика"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11613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612457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713268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4811</TotalTime>
  <Words>554</Words>
  <Application>Microsoft Office PowerPoint</Application>
  <PresentationFormat>Экран (4:3)</PresentationFormat>
  <Paragraphs>130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Cyr</vt:lpstr>
      <vt:lpstr>Calibri</vt:lpstr>
      <vt:lpstr>Segoe UI</vt:lpstr>
      <vt:lpstr>Times New Roman</vt:lpstr>
      <vt:lpstr>Тема Office</vt:lpstr>
      <vt:lpstr>Презентация PowerPoint</vt:lpstr>
      <vt:lpstr>Информационно-аналитический обзора обращений граждан за I квартал 2018 года </vt:lpstr>
      <vt:lpstr>Количество поступивших обращений</vt:lpstr>
      <vt:lpstr>Количество затронутых вопросов в обращениях</vt:lpstr>
      <vt:lpstr>Количество обращений по каналу поступления</vt:lpstr>
      <vt:lpstr>РАСПРЕДЕЛЕНИЕ ОБРАЩЕНИЙ  ПО РАЗДЕЛАМ, %</vt:lpstr>
      <vt:lpstr>Презентация PowerPoint</vt:lpstr>
      <vt:lpstr>Результаты рассмотрения  обращений</vt:lpstr>
      <vt:lpstr>Актуальные вопросы раздела  "Государство, общество, политика"</vt:lpstr>
      <vt:lpstr>Актуальные вопросы раздела "Социальная сфера" </vt:lpstr>
      <vt:lpstr>Актуальные вопросы раздела "Экономика"</vt:lpstr>
      <vt:lpstr>Актуальные вопросы раздела "Оборона, безопасность, законность"</vt:lpstr>
      <vt:lpstr>Актуальные вопросы раздела "Жилищно-коммунальная сфера»</vt:lpstr>
      <vt:lpstr>Обращения, поступившие из прокуратуры</vt:lpstr>
      <vt:lpstr>Вопросы-лидеры в обращениях в 1 квартале 2018 года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197</cp:revision>
  <dcterms:created xsi:type="dcterms:W3CDTF">2017-03-22T12:13:20Z</dcterms:created>
  <dcterms:modified xsi:type="dcterms:W3CDTF">2021-04-13T08:52:45Z</dcterms:modified>
</cp:coreProperties>
</file>