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20" r:id="rId3"/>
    <p:sldId id="338" r:id="rId4"/>
    <p:sldId id="326" r:id="rId5"/>
    <p:sldId id="328" r:id="rId6"/>
    <p:sldId id="329" r:id="rId7"/>
    <p:sldId id="330" r:id="rId8"/>
    <p:sldId id="331" r:id="rId9"/>
    <p:sldId id="332" r:id="rId10"/>
    <p:sldId id="333" r:id="rId11"/>
    <p:sldId id="335" r:id="rId12"/>
    <p:sldId id="343" r:id="rId13"/>
    <p:sldId id="341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95B"/>
    <a:srgbClr val="3D7327"/>
    <a:srgbClr val="FFFFFF"/>
    <a:srgbClr val="E4960A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количество поступивших обращений во 3 квартале </a:t>
            </a:r>
            <a:r>
              <a:rPr lang="ru-RU" sz="1600" baseline="0" dirty="0"/>
              <a:t>по годам, </a:t>
            </a:r>
            <a:r>
              <a:rPr lang="ru-RU" sz="1600" baseline="0" dirty="0" err="1"/>
              <a:t>шт</a:t>
            </a:r>
            <a:endParaRPr lang="ru-RU" sz="1600" baseline="0" dirty="0"/>
          </a:p>
          <a:p>
            <a:pPr>
              <a:defRPr sz="1600"/>
            </a:pPr>
            <a:endParaRPr lang="ru-RU" sz="1600" dirty="0"/>
          </a:p>
        </c:rich>
      </c:tx>
      <c:layout>
        <c:manualLayout>
          <c:xMode val="edge"/>
          <c:yMode val="edge"/>
          <c:x val="0.1830616828738106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16031924580856E-2"/>
          <c:y val="0.2616805051957060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A249"/>
              </a:solidFill>
            </c:spPr>
          </c:dPt>
          <c:dLbls>
            <c:dLbl>
              <c:idx val="0"/>
              <c:layout>
                <c:manualLayout>
                  <c:x val="6.8758083483386537E-2"/>
                  <c:y val="-3.29671419728873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3213*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3 кв 2018 года</c:v>
                </c:pt>
                <c:pt idx="1">
                  <c:v>3 кв 2017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3213</c:v>
                </c:pt>
                <c:pt idx="1">
                  <c:v>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20480"/>
        <c:axId val="179998864"/>
        <c:axId val="0"/>
      </c:bar3DChart>
      <c:catAx>
        <c:axId val="94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9998864"/>
        <c:crosses val="autoZero"/>
        <c:auto val="1"/>
        <c:lblAlgn val="ctr"/>
        <c:lblOffset val="100"/>
        <c:noMultiLvlLbl val="0"/>
      </c:catAx>
      <c:valAx>
        <c:axId val="179998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420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Актуальные вопросы раздела "Оборона, безопасность, законность", шт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топ32018!$G$32</c:f>
              <c:strCache>
                <c:ptCount val="1"/>
                <c:pt idx="0">
                  <c:v>3 кв 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топ32018!$F$33:$F$37</c:f>
              <c:strCache>
                <c:ptCount val="5"/>
                <c:pt idx="0">
                  <c:v>Памятники воинам, воинские захоронения, мемориалы</c:v>
                </c:pt>
                <c:pt idx="1">
                  <c:v>Государственная безопасность, борьба с терроризмом и экстремизмом</c:v>
                </c:pt>
                <c:pt idx="2">
                  <c:v>Привлечение к административной ответственности</c:v>
                </c:pt>
                <c:pt idx="3">
                  <c:v>Порядок рассмотрения дела в суде</c:v>
                </c:pt>
                <c:pt idx="4">
                  <c:v>Памятники воинам, воинские захоронения, мемориалы</c:v>
                </c:pt>
              </c:strCache>
            </c:strRef>
          </c:cat>
          <c:val>
            <c:numRef>
              <c:f>топ32018!$G$33:$G$37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топ32018!$H$32</c:f>
              <c:strCache>
                <c:ptCount val="1"/>
                <c:pt idx="0">
                  <c:v>3 кв 2017</c:v>
                </c:pt>
              </c:strCache>
            </c:strRef>
          </c:tx>
          <c:spPr>
            <a:solidFill>
              <a:srgbClr val="00A2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топ32018!$F$33:$F$37</c:f>
              <c:strCache>
                <c:ptCount val="5"/>
                <c:pt idx="0">
                  <c:v>Памятники воинам, воинские захоронения, мемориалы</c:v>
                </c:pt>
                <c:pt idx="1">
                  <c:v>Государственная безопасность, борьба с терроризмом и экстремизмом</c:v>
                </c:pt>
                <c:pt idx="2">
                  <c:v>Привлечение к административной ответственности</c:v>
                </c:pt>
                <c:pt idx="3">
                  <c:v>Порядок рассмотрения дела в суде</c:v>
                </c:pt>
                <c:pt idx="4">
                  <c:v>Памятники воинам, воинские захоронения, мемориалы</c:v>
                </c:pt>
              </c:strCache>
            </c:strRef>
          </c:cat>
          <c:val>
            <c:numRef>
              <c:f>топ32018!$H$33:$H$37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544144"/>
        <c:axId val="324549240"/>
      </c:barChart>
      <c:catAx>
        <c:axId val="324544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4549240"/>
        <c:crosses val="autoZero"/>
        <c:auto val="1"/>
        <c:lblAlgn val="ctr"/>
        <c:lblOffset val="100"/>
        <c:noMultiLvlLbl val="0"/>
      </c:catAx>
      <c:valAx>
        <c:axId val="324549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454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раздела "Жилищно-коммунальная сфера", шт
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2177517007484688"/>
          <c:y val="0.19737897479069583"/>
          <c:w val="0.45339338583978422"/>
          <c:h val="0.710925780273919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топ32018!$G$41</c:f>
              <c:strCache>
                <c:ptCount val="1"/>
                <c:pt idx="0">
                  <c:v>3 кв 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топ32018!$F$42:$F$55</c:f>
              <c:strCache>
                <c:ptCount val="14"/>
                <c:pt idx="0">
                  <c:v>Борьба с антисанитарией. Уборка мусора</c:v>
                </c:pt>
                <c:pt idx="1">
                  <c:v>Улучшение жилищных условий, предоставление жилого помещения по договору социального найма</c:v>
                </c:pt>
                <c:pt idx="2">
                  <c:v>Содержание общего имущества (канализация, вентиляция, кровля, ограждающие конструкции, инженерное оборудование, места общего пользования, придомовая территория)</c:v>
                </c:pt>
                <c:pt idx="3">
                  <c:v>Предоставление коммунальных услуг ненадлежащего качества (водоснабжение, отопление, канализация)</c:v>
                </c:pt>
                <c:pt idx="4">
                  <c:v>Обследование жилого фонда на предмет пригодности для проживания (ветхое и аварийное жилье)</c:v>
                </c:pt>
                <c:pt idx="5">
                  <c:v> Нежилые помещения</c:v>
                </c:pt>
                <c:pt idx="6">
                  <c:v>Оплата жилищно-коммунальных услуг (ЖКХ)</c:v>
                </c:pt>
                <c:pt idx="7">
                  <c:v>Перебои в водоснабжении</c:v>
                </c:pt>
                <c:pt idx="8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9">
                  <c:v>Управляющие компании, договоры на содержание и ремонт жилья</c:v>
                </c:pt>
                <c:pt idx="10">
                  <c:v>Выполнение работ по капитальному ремонту</c:v>
                </c:pt>
                <c:pt idx="11">
                  <c:v>Переселение из подвалов, бараков, коммуналок, общежитий, аварийных домов, ветхого жилья, санитарно-защитной зоны</c:v>
                </c:pt>
                <c:pt idx="12">
                  <c:v>Подготовка жилищного фонда к зиме. Обеспечение населения топливом</c:v>
                </c:pt>
                <c:pt idx="13">
                  <c:v>Управляющие организации, товарищества собственников жилья и иные формы управления собственностью</c:v>
                </c:pt>
              </c:strCache>
            </c:strRef>
          </c:cat>
          <c:val>
            <c:numRef>
              <c:f>топ32018!$G$42:$G$55</c:f>
              <c:numCache>
                <c:formatCode>General</c:formatCode>
                <c:ptCount val="14"/>
                <c:pt idx="0">
                  <c:v>87</c:v>
                </c:pt>
                <c:pt idx="1">
                  <c:v>73</c:v>
                </c:pt>
                <c:pt idx="2">
                  <c:v>71</c:v>
                </c:pt>
                <c:pt idx="3">
                  <c:v>47</c:v>
                </c:pt>
                <c:pt idx="4">
                  <c:v>31</c:v>
                </c:pt>
                <c:pt idx="5">
                  <c:v>24</c:v>
                </c:pt>
                <c:pt idx="6">
                  <c:v>23</c:v>
                </c:pt>
                <c:pt idx="7">
                  <c:v>23</c:v>
                </c:pt>
                <c:pt idx="8">
                  <c:v>18</c:v>
                </c:pt>
                <c:pt idx="9">
                  <c:v>18</c:v>
                </c:pt>
                <c:pt idx="10">
                  <c:v>17</c:v>
                </c:pt>
                <c:pt idx="11">
                  <c:v>16</c:v>
                </c:pt>
                <c:pt idx="12">
                  <c:v>13</c:v>
                </c:pt>
                <c:pt idx="13">
                  <c:v>10</c:v>
                </c:pt>
              </c:numCache>
            </c:numRef>
          </c:val>
        </c:ser>
        <c:ser>
          <c:idx val="1"/>
          <c:order val="1"/>
          <c:tx>
            <c:strRef>
              <c:f>топ32018!$H$41</c:f>
              <c:strCache>
                <c:ptCount val="1"/>
                <c:pt idx="0">
                  <c:v>3 кв 2017</c:v>
                </c:pt>
              </c:strCache>
            </c:strRef>
          </c:tx>
          <c:spPr>
            <a:solidFill>
              <a:srgbClr val="00A2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топ32018!$F$42:$F$55</c:f>
              <c:strCache>
                <c:ptCount val="14"/>
                <c:pt idx="0">
                  <c:v>Борьба с антисанитарией. Уборка мусора</c:v>
                </c:pt>
                <c:pt idx="1">
                  <c:v>Улучшение жилищных условий, предоставление жилого помещения по договору социального найма</c:v>
                </c:pt>
                <c:pt idx="2">
                  <c:v>Содержание общего имущества (канализация, вентиляция, кровля, ограждающие конструкции, инженерное оборудование, места общего пользования, придомовая территория)</c:v>
                </c:pt>
                <c:pt idx="3">
                  <c:v>Предоставление коммунальных услуг ненадлежащего качества (водоснабжение, отопление, канализация)</c:v>
                </c:pt>
                <c:pt idx="4">
                  <c:v>Обследование жилого фонда на предмет пригодности для проживания (ветхое и аварийное жилье)</c:v>
                </c:pt>
                <c:pt idx="5">
                  <c:v> Нежилые помещения</c:v>
                </c:pt>
                <c:pt idx="6">
                  <c:v>Оплата жилищно-коммунальных услуг (ЖКХ)</c:v>
                </c:pt>
                <c:pt idx="7">
                  <c:v>Перебои в водоснабжении</c:v>
                </c:pt>
                <c:pt idx="8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9">
                  <c:v>Управляющие компании, договоры на содержание и ремонт жилья</c:v>
                </c:pt>
                <c:pt idx="10">
                  <c:v>Выполнение работ по капитальному ремонту</c:v>
                </c:pt>
                <c:pt idx="11">
                  <c:v>Переселение из подвалов, бараков, коммуналок, общежитий, аварийных домов, ветхого жилья, санитарно-защитной зоны</c:v>
                </c:pt>
                <c:pt idx="12">
                  <c:v>Подготовка жилищного фонда к зиме. Обеспечение населения топливом</c:v>
                </c:pt>
                <c:pt idx="13">
                  <c:v>Управляющие организации, товарищества собственников жилья и иные формы управления собственностью</c:v>
                </c:pt>
              </c:strCache>
            </c:strRef>
          </c:cat>
          <c:val>
            <c:numRef>
              <c:f>топ32018!$H$42:$H$55</c:f>
              <c:numCache>
                <c:formatCode>General</c:formatCode>
                <c:ptCount val="14"/>
                <c:pt idx="0">
                  <c:v>17</c:v>
                </c:pt>
                <c:pt idx="1">
                  <c:v>77</c:v>
                </c:pt>
                <c:pt idx="2">
                  <c:v>59</c:v>
                </c:pt>
                <c:pt idx="3">
                  <c:v>108</c:v>
                </c:pt>
                <c:pt idx="4">
                  <c:v>54</c:v>
                </c:pt>
                <c:pt idx="5">
                  <c:v>5</c:v>
                </c:pt>
                <c:pt idx="6">
                  <c:v>20</c:v>
                </c:pt>
                <c:pt idx="7">
                  <c:v>14</c:v>
                </c:pt>
                <c:pt idx="8">
                  <c:v>4</c:v>
                </c:pt>
                <c:pt idx="9">
                  <c:v>27</c:v>
                </c:pt>
                <c:pt idx="10">
                  <c:v>8</c:v>
                </c:pt>
                <c:pt idx="11">
                  <c:v>73</c:v>
                </c:pt>
                <c:pt idx="12">
                  <c:v>9</c:v>
                </c:pt>
                <c:pt idx="1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550808"/>
        <c:axId val="324546496"/>
      </c:barChart>
      <c:catAx>
        <c:axId val="324550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324546496"/>
        <c:crosses val="autoZero"/>
        <c:auto val="1"/>
        <c:lblAlgn val="ctr"/>
        <c:lblOffset val="100"/>
        <c:noMultiLvlLbl val="0"/>
      </c:catAx>
      <c:valAx>
        <c:axId val="324546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4550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обращений из </a:t>
            </a:r>
            <a:r>
              <a:rPr lang="ru-RU" dirty="0" smtClean="0"/>
              <a:t>Прокуратуры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топ32018!$F$85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E4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топ32018!$G$84:$H$84</c:f>
              <c:strCache>
                <c:ptCount val="2"/>
                <c:pt idx="0">
                  <c:v>3 кв 2018</c:v>
                </c:pt>
                <c:pt idx="1">
                  <c:v>3 кв 2017</c:v>
                </c:pt>
              </c:strCache>
            </c:strRef>
          </c:cat>
          <c:val>
            <c:numRef>
              <c:f>топ32018!$G$85:$H$85</c:f>
              <c:numCache>
                <c:formatCode>General</c:formatCode>
                <c:ptCount val="2"/>
                <c:pt idx="0">
                  <c:v>129</c:v>
                </c:pt>
                <c:pt idx="1">
                  <c:v>136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4548456"/>
        <c:axId val="324543360"/>
      </c:barChart>
      <c:catAx>
        <c:axId val="324548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4543360"/>
        <c:crosses val="autoZero"/>
        <c:auto val="1"/>
        <c:lblAlgn val="ctr"/>
        <c:lblOffset val="100"/>
        <c:noMultiLvlLbl val="0"/>
      </c:catAx>
      <c:valAx>
        <c:axId val="32454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548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актуальные вопросы  обращений Прокуратуры, шт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топ32018!$G$73</c:f>
              <c:strCache>
                <c:ptCount val="1"/>
                <c:pt idx="0">
                  <c:v>3 кв 2018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топ32018!$F$74:$F$80</c:f>
              <c:strCache>
                <c:ptCount val="7"/>
                <c:pt idx="0">
                  <c:v>Благоустройство.Обустройство придомовых территорий.</c:v>
                </c:pt>
                <c:pt idx="1">
                  <c:v> Дорожное хозяйство, транспорт</c:v>
                </c:pt>
                <c:pt idx="2">
                  <c:v>Имущественные, земельные  вопросы</c:v>
                </c:pt>
                <c:pt idx="3">
                  <c:v>Жилищно-коммунальное хозяйство</c:v>
                </c:pt>
                <c:pt idx="4">
                  <c:v> Градостроительство. Архитектура и проектирование</c:v>
                </c:pt>
                <c:pt idx="5">
                  <c:v>Торговля.Размещение торговых точек</c:v>
                </c:pt>
                <c:pt idx="6">
                  <c:v>Вопросы безопасности. Публичные мероприятия.</c:v>
                </c:pt>
              </c:strCache>
            </c:strRef>
          </c:cat>
          <c:val>
            <c:numRef>
              <c:f>топ32018!$G$74:$G$80</c:f>
              <c:numCache>
                <c:formatCode>General</c:formatCode>
                <c:ptCount val="7"/>
                <c:pt idx="0">
                  <c:v>28</c:v>
                </c:pt>
                <c:pt idx="1">
                  <c:v>27</c:v>
                </c:pt>
                <c:pt idx="2">
                  <c:v>26</c:v>
                </c:pt>
                <c:pt idx="3">
                  <c:v>24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топ32018!$H$73</c:f>
              <c:strCache>
                <c:ptCount val="1"/>
                <c:pt idx="0">
                  <c:v>3 кв 2017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топ32018!$F$74:$F$80</c:f>
              <c:strCache>
                <c:ptCount val="7"/>
                <c:pt idx="0">
                  <c:v>Благоустройство.Обустройство придомовых территорий.</c:v>
                </c:pt>
                <c:pt idx="1">
                  <c:v> Дорожное хозяйство, транспорт</c:v>
                </c:pt>
                <c:pt idx="2">
                  <c:v>Имущественные, земельные  вопросы</c:v>
                </c:pt>
                <c:pt idx="3">
                  <c:v>Жилищно-коммунальное хозяйство</c:v>
                </c:pt>
                <c:pt idx="4">
                  <c:v> Градостроительство. Архитектура и проектирование</c:v>
                </c:pt>
                <c:pt idx="5">
                  <c:v>Торговля.Размещение торговых точек</c:v>
                </c:pt>
                <c:pt idx="6">
                  <c:v>Вопросы безопасности. Публичные мероприятия.</c:v>
                </c:pt>
              </c:strCache>
            </c:strRef>
          </c:cat>
          <c:val>
            <c:numRef>
              <c:f>топ32018!$H$74:$H$80</c:f>
              <c:numCache>
                <c:formatCode>General</c:formatCode>
                <c:ptCount val="7"/>
                <c:pt idx="0">
                  <c:v>13</c:v>
                </c:pt>
                <c:pt idx="1">
                  <c:v>17</c:v>
                </c:pt>
                <c:pt idx="2">
                  <c:v>9</c:v>
                </c:pt>
                <c:pt idx="3">
                  <c:v>17</c:v>
                </c:pt>
                <c:pt idx="4">
                  <c:v>3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545712"/>
        <c:axId val="324546104"/>
      </c:barChart>
      <c:catAx>
        <c:axId val="324545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4546104"/>
        <c:crosses val="autoZero"/>
        <c:auto val="1"/>
        <c:lblAlgn val="ctr"/>
        <c:lblOffset val="100"/>
        <c:noMultiLvlLbl val="0"/>
      </c:catAx>
      <c:valAx>
        <c:axId val="324546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4545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вопросов, поднятых в обращениях во 3 квартале по годам ,</a:t>
            </a:r>
            <a:r>
              <a:rPr lang="ru-RU" sz="1600" baseline="0"/>
              <a:t> шт</a:t>
            </a:r>
            <a:endParaRPr lang="ru-RU" sz="1600"/>
          </a:p>
        </c:rich>
      </c:tx>
      <c:layout>
        <c:manualLayout>
          <c:xMode val="edge"/>
          <c:yMode val="edge"/>
          <c:x val="0.12966065553592873"/>
          <c:y val="1.388890128110756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4940807328262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A249"/>
              </a:solidFill>
            </c:spPr>
          </c:dPt>
          <c:dLbls>
            <c:dLbl>
              <c:idx val="0"/>
              <c:layout>
                <c:manualLayout>
                  <c:x val="3.5651595059204746E-2"/>
                  <c:y val="-3.712046885783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50719535803402E-2"/>
                  <c:y val="-5.772822656524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3 кв 2018 года</c:v>
                </c:pt>
                <c:pt idx="1">
                  <c:v>3 кв 2017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3439</c:v>
                </c:pt>
                <c:pt idx="1">
                  <c:v>2662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762176"/>
        <c:axId val="182762560"/>
        <c:axId val="0"/>
      </c:bar3DChart>
      <c:catAx>
        <c:axId val="18276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2762560"/>
        <c:crosses val="autoZero"/>
        <c:auto val="1"/>
        <c:lblAlgn val="ctr"/>
        <c:lblOffset val="100"/>
        <c:noMultiLvlLbl val="0"/>
      </c:catAx>
      <c:valAx>
        <c:axId val="18276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762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9 мес 2017 года</c:v>
                </c:pt>
                <c:pt idx="1">
                  <c:v>9 мес 2018 года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6920</c:v>
                </c:pt>
                <c:pt idx="1">
                  <c:v>7345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9 мес 2017 года</c:v>
                </c:pt>
                <c:pt idx="1">
                  <c:v>9 мес 2018 года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7316</c:v>
                </c:pt>
                <c:pt idx="1">
                  <c:v>7894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110168"/>
        <c:axId val="180113696"/>
      </c:barChart>
      <c:catAx>
        <c:axId val="180110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0113696"/>
        <c:crosses val="autoZero"/>
        <c:auto val="1"/>
        <c:lblAlgn val="ctr"/>
        <c:lblOffset val="100"/>
        <c:noMultiLvlLbl val="0"/>
      </c:catAx>
      <c:valAx>
        <c:axId val="18011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110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29808304127828"/>
          <c:y val="0.27681681202088659"/>
          <c:w val="0.29020828493803719"/>
          <c:h val="0.48624145928230195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3 кв 2018 года</c:v>
                </c:pt>
              </c:strCache>
            </c:strRef>
          </c:tx>
          <c:spPr>
            <a:ln w="57150">
              <a:solidFill>
                <a:srgbClr val="FBAC1D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57150">
                <a:solidFill>
                  <a:srgbClr val="FBAC1D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3470762318773911E-2"/>
                  <c:y val="-4.7427036585103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669279159095607E-2"/>
                  <c:y val="-1.778513871941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400343859971938E-2"/>
                  <c:y val="2.6995133127131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04405011078599E-3"/>
                  <c:y val="3.99166665888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101942789674178E-2"/>
                  <c:y val="2.700913717336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BAC1D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511</c:v>
                </c:pt>
                <c:pt idx="1">
                  <c:v>331</c:v>
                </c:pt>
                <c:pt idx="2">
                  <c:v>1976</c:v>
                </c:pt>
                <c:pt idx="3">
                  <c:v>65</c:v>
                </c:pt>
                <c:pt idx="4">
                  <c:v>556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3 кв 2017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8E40"/>
              </a:solidFill>
              <a:ln w="28575">
                <a:solidFill>
                  <a:srgbClr val="007E39"/>
                </a:solidFill>
                <a:prstDash val="solid"/>
              </a:ln>
            </c:spPr>
          </c:marker>
          <c:dPt>
            <c:idx val="2"/>
            <c:marker>
              <c:spPr>
                <a:solidFill>
                  <a:srgbClr val="008E40"/>
                </a:solidFill>
                <a:ln w="28575">
                  <a:solidFill>
                    <a:srgbClr val="008E40"/>
                  </a:solidFill>
                  <a:prstDash val="solid"/>
                </a:ln>
              </c:spPr>
            </c:marker>
            <c:bubble3D val="0"/>
            <c:spPr>
              <a:ln w="28575">
                <a:solidFill>
                  <a:srgbClr val="008E4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21398287216996E-2"/>
                  <c:y val="-3.55702774388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684745190943873E-2"/>
                  <c:y val="2.371351829255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303265711372299E-2"/>
                  <c:y val="3.2816148345795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600700753655191E-2"/>
                  <c:y val="-9.5677977890411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770338339811854E-2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218</c:v>
                </c:pt>
                <c:pt idx="1">
                  <c:v>182</c:v>
                </c:pt>
                <c:pt idx="2">
                  <c:v>1560</c:v>
                </c:pt>
                <c:pt idx="3">
                  <c:v>33</c:v>
                </c:pt>
                <c:pt idx="4">
                  <c:v>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12520"/>
        <c:axId val="180108208"/>
      </c:radarChart>
      <c:catAx>
        <c:axId val="18011252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0108208"/>
        <c:crosses val="autoZero"/>
        <c:auto val="0"/>
        <c:lblAlgn val="ctr"/>
        <c:lblOffset val="100"/>
        <c:noMultiLvlLbl val="0"/>
      </c:catAx>
      <c:valAx>
        <c:axId val="180108208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crossAx val="180112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684225759213688"/>
          <c:y val="0.70787587221491521"/>
          <c:w val="0.17397106238214244"/>
          <c:h val="0.258497935713236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455913375630806"/>
          <c:y val="0.21012088731559178"/>
          <c:w val="0.63658008525657639"/>
          <c:h val="0.60798682862841635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3кв2018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0507484996846268E-2"/>
                  <c:y val="-1.975234047905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788084304577545E-2"/>
                  <c:y val="-5.4199385455786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078953346882695E-3"/>
                  <c:y val="9.7066988913047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413036739911942E-2"/>
                  <c:y val="1.934286895114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0.00%</c:formatCode>
                <c:ptCount val="5"/>
                <c:pt idx="0">
                  <c:v>0.14858970630997384</c:v>
                </c:pt>
                <c:pt idx="1">
                  <c:v>9.6248909566734514E-2</c:v>
                </c:pt>
                <c:pt idx="2">
                  <c:v>0.574585635359116</c:v>
                </c:pt>
                <c:pt idx="3">
                  <c:v>1.8900843268391976E-2</c:v>
                </c:pt>
                <c:pt idx="4">
                  <c:v>0.16167490549578367</c:v>
                </c:pt>
              </c:numCache>
            </c:numRef>
          </c:val>
        </c:ser>
        <c:ser>
          <c:idx val="2"/>
          <c:order val="2"/>
          <c:tx>
            <c:strRef>
              <c:f>таблицы!$M$34</c:f>
              <c:strCache>
                <c:ptCount val="1"/>
                <c:pt idx="0">
                  <c:v>3кв2017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4.7787849126997302E-2"/>
                  <c:y val="-1.404714201002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788084304577545E-2"/>
                  <c:y val="6.5863596341485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02658071082902E-3"/>
                  <c:y val="5.9904583924817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64658406916479E-2"/>
                  <c:y val="8.424736303031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0.00%</c:formatCode>
                <c:ptCount val="5"/>
                <c:pt idx="0">
                  <c:v>8.1893313298271972E-2</c:v>
                </c:pt>
                <c:pt idx="1">
                  <c:v>6.8369646882043569E-2</c:v>
                </c:pt>
                <c:pt idx="2">
                  <c:v>0.58602554470323065</c:v>
                </c:pt>
                <c:pt idx="3">
                  <c:v>1.2396694214876033E-2</c:v>
                </c:pt>
                <c:pt idx="4">
                  <c:v>0.25131480090157776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07424"/>
        <c:axId val="180112912"/>
      </c:radarChart>
      <c:catAx>
        <c:axId val="1801074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0112912"/>
        <c:crosses val="autoZero"/>
        <c:auto val="0"/>
        <c:lblAlgn val="ctr"/>
        <c:lblOffset val="100"/>
        <c:noMultiLvlLbl val="0"/>
      </c:catAx>
      <c:valAx>
        <c:axId val="180112912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0107424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780680914351619"/>
          <c:y val="0.48432534937659294"/>
          <c:w val="0.19358289751008093"/>
          <c:h val="0.2337258564886096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вопросов по каналу поступления, шт</a:t>
            </a:r>
          </a:p>
        </c:rich>
      </c:tx>
      <c:layout>
        <c:manualLayout>
          <c:xMode val="edge"/>
          <c:yMode val="edge"/>
          <c:x val="0.17472456724472568"/>
          <c:y val="2.0000134254317955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3 квартал 2017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2421</c:v>
                </c:pt>
                <c:pt idx="1">
                  <c:v>164</c:v>
                </c:pt>
                <c:pt idx="2">
                  <c:v>77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3 квартал 2018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3314</c:v>
                </c:pt>
                <c:pt idx="1">
                  <c:v>68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111344"/>
        <c:axId val="180112128"/>
      </c:barChart>
      <c:catAx>
        <c:axId val="18011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0112128"/>
        <c:crosses val="autoZero"/>
        <c:auto val="1"/>
        <c:lblAlgn val="ctr"/>
        <c:lblOffset val="100"/>
        <c:noMultiLvlLbl val="0"/>
      </c:catAx>
      <c:valAx>
        <c:axId val="180112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011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2232601686312"/>
          <c:y val="0.48081895133952246"/>
          <c:w val="0.20308785550102826"/>
          <c:h val="0.1227624168462317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Актуальные вопросы раздела "Государство, общество, политика", шт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топ32018!$G$3</c:f>
              <c:strCache>
                <c:ptCount val="1"/>
                <c:pt idx="0">
                  <c:v>3 кв 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топ32018!$F$4:$F$8</c:f>
              <c:strCache>
                <c:ptCount val="5"/>
                <c:pt idx="0">
                  <c:v>Развитие предпринимательской деятельности, малый и средний бизнес</c:v>
                </c:pt>
                <c:pt idx="1">
                  <c:v>Арендные отношения</c:v>
                </c:pt>
                <c:pt idx="2">
                  <c:v> Право на отдых</c:v>
                </c:pt>
                <c:pt idx="3">
                  <c:v>Местное самоуправление</c:v>
                </c:pt>
                <c:pt idx="4">
                  <c:v>Обращение имущества в муниципальную собственность и распоряжение им</c:v>
                </c:pt>
              </c:strCache>
            </c:strRef>
          </c:cat>
          <c:val>
            <c:numRef>
              <c:f>топ32018!$G$4:$G$8</c:f>
              <c:numCache>
                <c:formatCode>General</c:formatCode>
                <c:ptCount val="5"/>
                <c:pt idx="0">
                  <c:v>152</c:v>
                </c:pt>
                <c:pt idx="1">
                  <c:v>95</c:v>
                </c:pt>
                <c:pt idx="2">
                  <c:v>19</c:v>
                </c:pt>
                <c:pt idx="3">
                  <c:v>25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топ32018!$H$3</c:f>
              <c:strCache>
                <c:ptCount val="1"/>
                <c:pt idx="0">
                  <c:v>3 кв 2017</c:v>
                </c:pt>
              </c:strCache>
            </c:strRef>
          </c:tx>
          <c:spPr>
            <a:solidFill>
              <a:srgbClr val="00A2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топ32018!$F$4:$F$8</c:f>
              <c:strCache>
                <c:ptCount val="5"/>
                <c:pt idx="0">
                  <c:v>Развитие предпринимательской деятельности, малый и средний бизнес</c:v>
                </c:pt>
                <c:pt idx="1">
                  <c:v>Арендные отношения</c:v>
                </c:pt>
                <c:pt idx="2">
                  <c:v> Право на отдых</c:v>
                </c:pt>
                <c:pt idx="3">
                  <c:v>Местное самоуправление</c:v>
                </c:pt>
                <c:pt idx="4">
                  <c:v>Обращение имущества в муниципальную собственность и распоряжение им</c:v>
                </c:pt>
              </c:strCache>
            </c:strRef>
          </c:cat>
          <c:val>
            <c:numRef>
              <c:f>топ32018!$H$4:$H$8</c:f>
              <c:numCache>
                <c:formatCode>General</c:formatCode>
                <c:ptCount val="5"/>
                <c:pt idx="0">
                  <c:v>4</c:v>
                </c:pt>
                <c:pt idx="1">
                  <c:v>60</c:v>
                </c:pt>
                <c:pt idx="2">
                  <c:v>6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14480"/>
        <c:axId val="128456312"/>
      </c:barChart>
      <c:catAx>
        <c:axId val="180114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28456312"/>
        <c:crosses val="autoZero"/>
        <c:auto val="1"/>
        <c:lblAlgn val="ctr"/>
        <c:lblOffset val="100"/>
        <c:noMultiLvlLbl val="0"/>
      </c:catAx>
      <c:valAx>
        <c:axId val="128456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0114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Актуальные вопросы раздела "Социальная сфера", шт 
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топ32018!$G$12</c:f>
              <c:strCache>
                <c:ptCount val="1"/>
                <c:pt idx="0">
                  <c:v>3 кв 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топ32018!$F$13:$F$17</c:f>
              <c:strCache>
                <c:ptCount val="5"/>
                <c:pt idx="0">
                  <c:v>Получение места в детских дошкольных воспитательных учреждениях</c:v>
                </c:pt>
                <c:pt idx="1">
                  <c:v>Социальное обеспечение, материальная помощь многодетным, пенсионерам и малообеспеченным слоям населения</c:v>
                </c:pt>
                <c:pt idx="2">
                  <c:v>Детские дошкольные воспитательные учреждения</c:v>
                </c:pt>
                <c:pt idx="3">
                  <c:v>Спортивные сооружения, укрепление материальной базы спорта</c:v>
                </c:pt>
                <c:pt idx="4">
                  <c:v>Мероприятия стимулирующего характера. Поощрения (гранты, награждения, стипендии и пр.)</c:v>
                </c:pt>
              </c:strCache>
            </c:strRef>
          </c:cat>
          <c:val>
            <c:numRef>
              <c:f>топ32018!$G$13:$G$17</c:f>
              <c:numCache>
                <c:formatCode>General</c:formatCode>
                <c:ptCount val="5"/>
                <c:pt idx="0">
                  <c:v>73</c:v>
                </c:pt>
                <c:pt idx="1">
                  <c:v>71</c:v>
                </c:pt>
                <c:pt idx="2">
                  <c:v>35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топ32018!$H$12</c:f>
              <c:strCache>
                <c:ptCount val="1"/>
                <c:pt idx="0">
                  <c:v>3 кв 2017</c:v>
                </c:pt>
              </c:strCache>
            </c:strRef>
          </c:tx>
          <c:spPr>
            <a:solidFill>
              <a:srgbClr val="00A2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топ32018!$F$13:$F$17</c:f>
              <c:strCache>
                <c:ptCount val="5"/>
                <c:pt idx="0">
                  <c:v>Получение места в детских дошкольных воспитательных учреждениях</c:v>
                </c:pt>
                <c:pt idx="1">
                  <c:v>Социальное обеспечение, материальная помощь многодетным, пенсионерам и малообеспеченным слоям населения</c:v>
                </c:pt>
                <c:pt idx="2">
                  <c:v>Детские дошкольные воспитательные учреждения</c:v>
                </c:pt>
                <c:pt idx="3">
                  <c:v>Спортивные сооружения, укрепление материальной базы спорта</c:v>
                </c:pt>
                <c:pt idx="4">
                  <c:v>Мероприятия стимулирующего характера. Поощрения (гранты, награждения, стипендии и пр.)</c:v>
                </c:pt>
              </c:strCache>
            </c:strRef>
          </c:cat>
          <c:val>
            <c:numRef>
              <c:f>топ32018!$H$13:$H$17</c:f>
              <c:numCache>
                <c:formatCode>General</c:formatCode>
                <c:ptCount val="5"/>
                <c:pt idx="0">
                  <c:v>31</c:v>
                </c:pt>
                <c:pt idx="1">
                  <c:v>61</c:v>
                </c:pt>
                <c:pt idx="2">
                  <c:v>15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548848"/>
        <c:axId val="324550024"/>
      </c:barChart>
      <c:catAx>
        <c:axId val="324548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4550024"/>
        <c:crosses val="autoZero"/>
        <c:auto val="1"/>
        <c:lblAlgn val="ctr"/>
        <c:lblOffset val="100"/>
        <c:noMultiLvlLbl val="0"/>
      </c:catAx>
      <c:valAx>
        <c:axId val="324550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454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Актуальные вопросы раздела "Экономика", шт
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топ32018!$G$19</c:f>
              <c:strCache>
                <c:ptCount val="1"/>
                <c:pt idx="0">
                  <c:v>3 кв 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7996866561311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топ32018!$F$20:$F$29</c:f>
              <c:strCache>
                <c:ptCount val="10"/>
                <c:pt idx="0">
                  <c:v>Благоустройство городов и поселков. Обустройство придомовых территорий</c:v>
                </c:pt>
                <c:pt idx="1">
                  <c:v>Дорожное хозяйство</c:v>
                </c:pt>
                <c:pt idx="2">
                  <c:v>Градостроительство. Архитектура и проектирование</c:v>
                </c:pt>
                <c:pt idx="3">
                  <c:v>Торговля и органы местного самоуправления. Размещение торговых точек</c:v>
                </c:pt>
                <c:pt idx="4">
                  <c:v> Землеустройство. Землеустроительный процесс. Установление границ. Мониторинг земель. Кадастровая деятельность (деятельность кадастровых инженеров)</c:v>
                </c:pt>
                <c:pt idx="5">
                  <c:v>Транспортное обслуживание населения (вопросы сервиса, удобство и безопасность пассажирских перевозок)</c:v>
                </c:pt>
                <c:pt idx="6">
                  <c:v>Борьба с аварийностью. Безопасность дорожного движения</c:v>
                </c:pt>
                <c:pt idx="7">
                  <c:v>Гуманное отношение к животным. Создание приютов для безнадзорных животных</c:v>
                </c:pt>
                <c:pt idx="8">
                  <c:v>Установка и содержание остановок общественного транспорта</c:v>
                </c:pt>
                <c:pt idx="9">
                  <c:v>Автостоянки и автопарковки</c:v>
                </c:pt>
              </c:strCache>
            </c:strRef>
          </c:cat>
          <c:val>
            <c:numRef>
              <c:f>топ32018!$G$20:$G$29</c:f>
              <c:numCache>
                <c:formatCode>General</c:formatCode>
                <c:ptCount val="10"/>
                <c:pt idx="0">
                  <c:v>513</c:v>
                </c:pt>
                <c:pt idx="1">
                  <c:v>373</c:v>
                </c:pt>
                <c:pt idx="2">
                  <c:v>199</c:v>
                </c:pt>
                <c:pt idx="3">
                  <c:v>148</c:v>
                </c:pt>
                <c:pt idx="4">
                  <c:v>132</c:v>
                </c:pt>
                <c:pt idx="5">
                  <c:v>112</c:v>
                </c:pt>
                <c:pt idx="6">
                  <c:v>69</c:v>
                </c:pt>
                <c:pt idx="7">
                  <c:v>29</c:v>
                </c:pt>
                <c:pt idx="8">
                  <c:v>23</c:v>
                </c:pt>
                <c:pt idx="9">
                  <c:v>22</c:v>
                </c:pt>
              </c:numCache>
            </c:numRef>
          </c:val>
        </c:ser>
        <c:ser>
          <c:idx val="1"/>
          <c:order val="1"/>
          <c:tx>
            <c:strRef>
              <c:f>топ32018!$H$19</c:f>
              <c:strCache>
                <c:ptCount val="1"/>
                <c:pt idx="0">
                  <c:v>3 кв 2017</c:v>
                </c:pt>
              </c:strCache>
            </c:strRef>
          </c:tx>
          <c:spPr>
            <a:solidFill>
              <a:srgbClr val="00A249"/>
            </a:solidFill>
          </c:spPr>
          <c:invertIfNegative val="0"/>
          <c:dLbls>
            <c:dLbl>
              <c:idx val="5"/>
              <c:layout>
                <c:manualLayout>
                  <c:x val="1.133433850684051E-2"/>
                  <c:y val="-2.8794986498098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575736457888491E-3"/>
                  <c:y val="-2.15962398735741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топ32018!$F$20:$F$29</c:f>
              <c:strCache>
                <c:ptCount val="10"/>
                <c:pt idx="0">
                  <c:v>Благоустройство городов и поселков. Обустройство придомовых территорий</c:v>
                </c:pt>
                <c:pt idx="1">
                  <c:v>Дорожное хозяйство</c:v>
                </c:pt>
                <c:pt idx="2">
                  <c:v>Градостроительство. Архитектура и проектирование</c:v>
                </c:pt>
                <c:pt idx="3">
                  <c:v>Торговля и органы местного самоуправления. Размещение торговых точек</c:v>
                </c:pt>
                <c:pt idx="4">
                  <c:v> Землеустройство. Землеустроительный процесс. Установление границ. Мониторинг земель. Кадастровая деятельность (деятельность кадастровых инженеров)</c:v>
                </c:pt>
                <c:pt idx="5">
                  <c:v>Транспортное обслуживание населения (вопросы сервиса, удобство и безопасность пассажирских перевозок)</c:v>
                </c:pt>
                <c:pt idx="6">
                  <c:v>Борьба с аварийностью. Безопасность дорожного движения</c:v>
                </c:pt>
                <c:pt idx="7">
                  <c:v>Гуманное отношение к животным. Создание приютов для безнадзорных животных</c:v>
                </c:pt>
                <c:pt idx="8">
                  <c:v>Установка и содержание остановок общественного транспорта</c:v>
                </c:pt>
                <c:pt idx="9">
                  <c:v>Автостоянки и автопарковки</c:v>
                </c:pt>
              </c:strCache>
            </c:strRef>
          </c:cat>
          <c:val>
            <c:numRef>
              <c:f>топ32018!$H$20:$H$29</c:f>
              <c:numCache>
                <c:formatCode>General</c:formatCode>
                <c:ptCount val="10"/>
                <c:pt idx="0">
                  <c:v>594</c:v>
                </c:pt>
                <c:pt idx="1">
                  <c:v>295</c:v>
                </c:pt>
                <c:pt idx="2">
                  <c:v>121</c:v>
                </c:pt>
                <c:pt idx="3">
                  <c:v>56</c:v>
                </c:pt>
                <c:pt idx="4">
                  <c:v>20</c:v>
                </c:pt>
                <c:pt idx="5">
                  <c:v>108</c:v>
                </c:pt>
                <c:pt idx="6">
                  <c:v>71</c:v>
                </c:pt>
                <c:pt idx="7">
                  <c:v>11</c:v>
                </c:pt>
                <c:pt idx="8">
                  <c:v>30</c:v>
                </c:pt>
                <c:pt idx="9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547672"/>
        <c:axId val="324544928"/>
      </c:barChart>
      <c:catAx>
        <c:axId val="324547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324544928"/>
        <c:crosses val="autoZero"/>
        <c:auto val="1"/>
        <c:lblAlgn val="ctr"/>
        <c:lblOffset val="100"/>
        <c:noMultiLvlLbl val="0"/>
      </c:catAx>
      <c:valAx>
        <c:axId val="3245449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4547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0.41425</cdr:x>
      <cdr:y>0.91582</cdr:y>
    </cdr:from>
    <cdr:to>
      <cdr:x>0.41326</cdr:x>
      <cdr:y>0.91727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0.28036</cdr:x>
      <cdr:y>0.69637</cdr:y>
    </cdr:from>
    <cdr:to>
      <cdr:x>0.38378</cdr:x>
      <cdr:y>0.78738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7269" y="3213178"/>
          <a:ext cx="781052" cy="419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+27%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0.29647</cdr:x>
      <cdr:y>0.73196</cdr:y>
    </cdr:from>
    <cdr:to>
      <cdr:x>0.41787</cdr:x>
      <cdr:y>0.99344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8850" y="2466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+29%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0.18894</cdr:x>
      <cdr:y>0.35231</cdr:y>
    </cdr:from>
    <cdr:to>
      <cdr:x>0.25979</cdr:x>
      <cdr:y>0.4302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/>
        </a:p>
      </cdr:txBody>
    </cdr:sp>
  </cdr:relSizeAnchor>
  <cdr:relSizeAnchor xmlns:cdr="http://schemas.openxmlformats.org/drawingml/2006/chartDrawing">
    <cdr:from>
      <cdr:x>0.48416</cdr:x>
      <cdr:y>0.43919</cdr:y>
    </cdr:from>
    <cdr:to>
      <cdr:x>0.5432</cdr:x>
      <cdr:y>0.5021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0.46054</cdr:x>
      <cdr:y>0.44218</cdr:y>
    </cdr:from>
    <cdr:to>
      <cdr:x>0.56288</cdr:x>
      <cdr:y>0.52007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84071" y="2008414"/>
          <a:ext cx="707571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+ 6%</a:t>
          </a:r>
        </a:p>
      </cdr:txBody>
    </cdr:sp>
  </cdr:relSizeAnchor>
  <cdr:relSizeAnchor xmlns:cdr="http://schemas.openxmlformats.org/drawingml/2006/chartDrawing">
    <cdr:from>
      <cdr:x>0.47235</cdr:x>
      <cdr:y>0.79868</cdr:y>
    </cdr:from>
    <cdr:to>
      <cdr:x>0.55895</cdr:x>
      <cdr:y>0.86759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65714" y="3627664"/>
          <a:ext cx="598715" cy="312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+8%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0.59357</cdr:x>
      <cdr:y>0.8087</cdr:y>
    </cdr:from>
    <cdr:to>
      <cdr:x>0.67824</cdr:x>
      <cdr:y>0.8734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3914" y="3600400"/>
          <a:ext cx="360040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b="1"/>
            <a:t>56,33 %</a:t>
          </a:r>
        </a:p>
      </cdr:txBody>
    </cdr:sp>
  </cdr:relSizeAnchor>
  <cdr:relSizeAnchor xmlns:cdr="http://schemas.openxmlformats.org/drawingml/2006/chartDrawing">
    <cdr:from>
      <cdr:x>0.71211</cdr:x>
      <cdr:y>0.85722</cdr:y>
    </cdr:from>
    <cdr:to>
      <cdr:x>0.83065</cdr:x>
      <cdr:y>0.90574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7970" y="3816424"/>
          <a:ext cx="504056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b="1"/>
            <a:t>61,71%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0.15046</cdr:x>
      <cdr:y>0.48216</cdr:y>
    </cdr:from>
    <cdr:to>
      <cdr:x>0.218</cdr:x>
      <cdr:y>0.55863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2396" y="1801586"/>
          <a:ext cx="54428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+ 37%</a:t>
          </a:r>
        </a:p>
      </cdr:txBody>
    </cdr:sp>
  </cdr:relSizeAnchor>
  <cdr:relSizeAnchor xmlns:cdr="http://schemas.openxmlformats.org/drawingml/2006/chartDrawing">
    <cdr:from>
      <cdr:x>0.40713</cdr:x>
      <cdr:y>0.28551</cdr:y>
    </cdr:from>
    <cdr:to>
      <cdr:x>0.48311</cdr:x>
      <cdr:y>0.34741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80682" y="1066800"/>
          <a:ext cx="612321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-4%</a:t>
          </a:r>
        </a:p>
      </cdr:txBody>
    </cdr:sp>
  </cdr:relSizeAnchor>
  <cdr:relSizeAnchor xmlns:cdr="http://schemas.openxmlformats.org/drawingml/2006/chartDrawing">
    <cdr:from>
      <cdr:x>0.65873</cdr:x>
      <cdr:y>0.38383</cdr:y>
    </cdr:from>
    <cdr:to>
      <cdr:x>0.72459</cdr:x>
      <cdr:y>0.46031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08146" y="1434193"/>
          <a:ext cx="530679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-26%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0.24702</cdr:x>
      <cdr:y>0.72569</cdr:y>
    </cdr:from>
    <cdr:to>
      <cdr:x>0.36607</cdr:x>
      <cdr:y>0.82986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9391" y="1990726"/>
          <a:ext cx="54428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обращений граждан,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в администрацию города Твери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2018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745" y="0"/>
            <a:ext cx="504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08912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"Жилищно-коммунальная сфера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1438"/>
              </p:ext>
            </p:extLst>
          </p:nvPr>
        </p:nvGraphicFramePr>
        <p:xfrm>
          <a:off x="1043609" y="476672"/>
          <a:ext cx="7704854" cy="2875542"/>
        </p:xfrm>
        <a:graphic>
          <a:graphicData uri="http://schemas.openxmlformats.org/drawingml/2006/table">
            <a:tbl>
              <a:tblPr/>
              <a:tblGrid>
                <a:gridCol w="5778641"/>
                <a:gridCol w="642071"/>
                <a:gridCol w="642071"/>
                <a:gridCol w="642071"/>
              </a:tblGrid>
              <a:tr h="1909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Жилищно-коммунальная сфера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2018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2017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динамика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90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Борьба с антисанитарией. Уборка мусора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87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70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Улучшение жилищных условий, предоставление жилого помещения по договору социального найма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73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77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-4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9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Содержание общего имущества (канализация, вентиляция, кровля, ограждающие конструкции, инженерное оборудование, места общего пользования, придомовая территория)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71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59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1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Предоставление коммунальных услуг ненадлежащего качества (водоснабжение, отопление, канализация)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47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-61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Обследование жилого фонда на предмет пригодности для проживания (ветхое и аварийное жилье)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31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54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-23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Нежилые помещения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24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4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Оплата жилищно-коммунальных услуг (ЖКХ)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7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Перебои в водоснабжении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9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3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Управляющие компании, договоры на содержание и ремонт жилья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-9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3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Выполнение работ по капитальному ремонту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Переселение из подвалов, бараков, коммуналок, общежитий, аварийных домов, ветхого жилья, санитарно-защитной зоны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73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-57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3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Подготовка жилищного фонда к зиме. Обеспечение населения топливом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Управляющие организации, товарищества собственников жилья и иные формы управления собственностью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921092"/>
              </p:ext>
            </p:extLst>
          </p:nvPr>
        </p:nvGraphicFramePr>
        <p:xfrm>
          <a:off x="914535" y="3388289"/>
          <a:ext cx="7905937" cy="335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762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97582"/>
            <a:ext cx="7722046" cy="57606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поступившие из Прокуратуры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7582"/>
            <a:ext cx="646604" cy="792089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602793"/>
              </p:ext>
            </p:extLst>
          </p:nvPr>
        </p:nvGraphicFramePr>
        <p:xfrm>
          <a:off x="971600" y="920181"/>
          <a:ext cx="3222104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20310"/>
              </p:ext>
            </p:extLst>
          </p:nvPr>
        </p:nvGraphicFramePr>
        <p:xfrm>
          <a:off x="4427985" y="1052736"/>
          <a:ext cx="4305672" cy="2088860"/>
        </p:xfrm>
        <a:graphic>
          <a:graphicData uri="http://schemas.openxmlformats.org/drawingml/2006/table">
            <a:tbl>
              <a:tblPr/>
              <a:tblGrid>
                <a:gridCol w="3229254"/>
                <a:gridCol w="358806"/>
                <a:gridCol w="358806"/>
                <a:gridCol w="358806"/>
              </a:tblGrid>
              <a:tr h="245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актуальные вопросы из 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Прокуратуры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динамика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691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Благоустройство.Обустройство придомовых территорий.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8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Дорожное хозяйство, транспорт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8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Имущественные, земельные 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8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91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Градостроительство. Архитектура и проектирование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8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Торговля.Размещение торговых точек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91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Вопросы безопасности. Публичные мероприятия.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324120"/>
              </p:ext>
            </p:extLst>
          </p:nvPr>
        </p:nvGraphicFramePr>
        <p:xfrm>
          <a:off x="826117" y="3501008"/>
          <a:ext cx="79208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737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93496" cy="864096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обращений, рассмотренных в структурных подразделений администрации во 2 квартале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9127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2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745" y="0"/>
            <a:ext cx="504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5" y="2708920"/>
            <a:ext cx="7632849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88441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81128"/>
            <a:ext cx="3960440" cy="194421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администрацию города Твери поступило </a:t>
            </a:r>
            <a:r>
              <a:rPr lang="en-US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3213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</a:t>
            </a:r>
            <a:r>
              <a:rPr lang="en-US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r>
              <a:rPr lang="ru-RU" sz="1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ий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152обращения (27%) больше,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во 3 квартале 2017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(2522). </a:t>
            </a:r>
          </a:p>
          <a:p>
            <a:pPr algn="just">
              <a:spcAft>
                <a:spcPts val="600"/>
              </a:spcAft>
            </a:pP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</a:t>
            </a:r>
            <a:r>
              <a:rPr lang="ru-RU" sz="1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Учтены обращения физических и юридических лиц</a:t>
            </a:r>
            <a:endParaRPr lang="ru-RU" sz="1000" b="1" i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581128"/>
            <a:ext cx="3893840" cy="194421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поставлено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3439 вопросов, что на 777 вопросов (29%) больше, чем в аналогичном периоде 2017 года (2662 вопроса).</a:t>
            </a:r>
            <a:endParaRPr lang="ru-RU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196660"/>
              </p:ext>
            </p:extLst>
          </p:nvPr>
        </p:nvGraphicFramePr>
        <p:xfrm>
          <a:off x="158099" y="950851"/>
          <a:ext cx="38164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917422"/>
              </p:ext>
            </p:extLst>
          </p:nvPr>
        </p:nvGraphicFramePr>
        <p:xfrm>
          <a:off x="4483359" y="620688"/>
          <a:ext cx="4054489" cy="378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66626"/>
            <a:ext cx="7931224" cy="77809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оличество поступивших обращений и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вопросов, поднятых в них, в 1,2,3 кварталах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41395"/>
              </p:ext>
            </p:extLst>
          </p:nvPr>
        </p:nvGraphicFramePr>
        <p:xfrm>
          <a:off x="755576" y="1196752"/>
          <a:ext cx="8039098" cy="2314575"/>
        </p:xfrm>
        <a:graphic>
          <a:graphicData uri="http://schemas.openxmlformats.org/drawingml/2006/table">
            <a:tbl>
              <a:tblPr/>
              <a:tblGrid>
                <a:gridCol w="1370517"/>
                <a:gridCol w="837538"/>
                <a:gridCol w="837538"/>
                <a:gridCol w="837538"/>
                <a:gridCol w="837538"/>
                <a:gridCol w="837538"/>
                <a:gridCol w="904161"/>
                <a:gridCol w="748709"/>
                <a:gridCol w="828021"/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количество поступивших обращений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2017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2017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 кв 2017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 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2469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итого   9 месяцев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7345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количество вопросов, поднятых в обращениях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2017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2017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 кв 2017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итого   9 месяцев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7894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7316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907226"/>
              </p:ext>
            </p:extLst>
          </p:nvPr>
        </p:nvGraphicFramePr>
        <p:xfrm>
          <a:off x="1763688" y="3573016"/>
          <a:ext cx="69127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774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3783" y="17572"/>
            <a:ext cx="7076473" cy="38709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РАЗДЕЛАМ,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ШТ,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60130"/>
            <a:ext cx="7272808" cy="93722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увеличение количества обращений по разделам: «Государство, общество, политика», «Экономика» ,«Социальная сфера», «Оборона, безопасность, законность»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357101"/>
              </p:ext>
            </p:extLst>
          </p:nvPr>
        </p:nvGraphicFramePr>
        <p:xfrm>
          <a:off x="395536" y="1052736"/>
          <a:ext cx="41737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57925"/>
              </p:ext>
            </p:extLst>
          </p:nvPr>
        </p:nvGraphicFramePr>
        <p:xfrm>
          <a:off x="4784390" y="620688"/>
          <a:ext cx="4252106" cy="48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6473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каналу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208823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929186"/>
              </p:ext>
            </p:extLst>
          </p:nvPr>
        </p:nvGraphicFramePr>
        <p:xfrm>
          <a:off x="1331640" y="1340768"/>
          <a:ext cx="7009716" cy="302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152636"/>
            <a:ext cx="7076473" cy="46805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Государство, общество, политика"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316501"/>
              </p:ext>
            </p:extLst>
          </p:nvPr>
        </p:nvGraphicFramePr>
        <p:xfrm>
          <a:off x="2483768" y="692696"/>
          <a:ext cx="4680521" cy="1717278"/>
        </p:xfrm>
        <a:graphic>
          <a:graphicData uri="http://schemas.openxmlformats.org/drawingml/2006/table">
            <a:tbl>
              <a:tblPr/>
              <a:tblGrid>
                <a:gridCol w="3510389"/>
                <a:gridCol w="390044"/>
                <a:gridCol w="390044"/>
                <a:gridCol w="390044"/>
              </a:tblGrid>
              <a:tr h="258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динамика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58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Развитие предпринимательской деятельности, малый и средний бизнес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8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Арендные отношения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8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Право на отдых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8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Местное самоуправление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8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Обращение имущества в муниципальную собственность и распоряжение им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379287"/>
              </p:ext>
            </p:extLst>
          </p:nvPr>
        </p:nvGraphicFramePr>
        <p:xfrm>
          <a:off x="683568" y="2780928"/>
          <a:ext cx="826252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1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5730" y="116632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Актуальные вопросы раздела "Социальная сфера"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30482"/>
              </p:ext>
            </p:extLst>
          </p:nvPr>
        </p:nvGraphicFramePr>
        <p:xfrm>
          <a:off x="1331640" y="692696"/>
          <a:ext cx="6912768" cy="1975822"/>
        </p:xfrm>
        <a:graphic>
          <a:graphicData uri="http://schemas.openxmlformats.org/drawingml/2006/table">
            <a:tbl>
              <a:tblPr/>
              <a:tblGrid>
                <a:gridCol w="5184576"/>
                <a:gridCol w="576064"/>
                <a:gridCol w="576064"/>
                <a:gridCol w="576064"/>
              </a:tblGrid>
              <a:tr h="2985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Социальная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динамика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985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Получение места в детских дошкольных воспитательных учреждениях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51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Социальное обеспечение, материальная помощь многодетным, пенсионерам и малообеспеченным слоям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85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Детские дошкольные воспитательные учреждения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85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Спортивные сооружения, укрепление материальной базы спорта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85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Мероприятия стимулирующего характера. Поощрения (гранты, награждения, стипендии и пр.)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86061"/>
              </p:ext>
            </p:extLst>
          </p:nvPr>
        </p:nvGraphicFramePr>
        <p:xfrm>
          <a:off x="323528" y="2996952"/>
          <a:ext cx="85689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756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вопросы раздела "Экономика"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9066"/>
              </p:ext>
            </p:extLst>
          </p:nvPr>
        </p:nvGraphicFramePr>
        <p:xfrm>
          <a:off x="1331640" y="548679"/>
          <a:ext cx="6984777" cy="2343903"/>
        </p:xfrm>
        <a:graphic>
          <a:graphicData uri="http://schemas.openxmlformats.org/drawingml/2006/table">
            <a:tbl>
              <a:tblPr/>
              <a:tblGrid>
                <a:gridCol w="5238582"/>
                <a:gridCol w="582065"/>
                <a:gridCol w="582065"/>
                <a:gridCol w="582065"/>
              </a:tblGrid>
              <a:tr h="2771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динамика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75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Благоустройство городов и поселков. Обустройство придомовых территорий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Дорожное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Градостроительство. Архитектура и проектирование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Торговля и органы местного самоуправления. Размещение торговых точек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71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Землеустройство. Землеустроительный процесс. Установление границ. Мониторинг земель. Кадастровая деятельность (деятельность кадастровых инженеров)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71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Транспортное обслуживание населения (вопросы сервиса, удобство и безопасность пассажирских перевозок)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Борьба с аварийностью. Безопасность дорожного движения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Гуманное отношение к животным. Создание приютов для безнадзорных животных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Установка и содержание остановок общественного транспорта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Автостоянки и автопарковки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886817"/>
              </p:ext>
            </p:extLst>
          </p:nvPr>
        </p:nvGraphicFramePr>
        <p:xfrm>
          <a:off x="755576" y="2924944"/>
          <a:ext cx="784342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6473" cy="57606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"Оборона,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законность"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91773"/>
              </p:ext>
            </p:extLst>
          </p:nvPr>
        </p:nvGraphicFramePr>
        <p:xfrm>
          <a:off x="1691680" y="994098"/>
          <a:ext cx="6105873" cy="1489300"/>
        </p:xfrm>
        <a:graphic>
          <a:graphicData uri="http://schemas.openxmlformats.org/drawingml/2006/table">
            <a:tbl>
              <a:tblPr/>
              <a:tblGrid>
                <a:gridCol w="4579404"/>
                <a:gridCol w="508823"/>
                <a:gridCol w="508823"/>
                <a:gridCol w="508823"/>
              </a:tblGrid>
              <a:tr h="261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Оборона, безопасность, законность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 кв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динамика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34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Памятники воинам, воинские захоронения, мемориалы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Государственная безопасность, борьба с терроризмом и экстремизмом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Привлечение к административной ответственности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Порядок рассмотрения дела в суде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Памятники воинам, воинские захоронения, мемориалы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947566"/>
              </p:ext>
            </p:extLst>
          </p:nvPr>
        </p:nvGraphicFramePr>
        <p:xfrm>
          <a:off x="1187623" y="2780929"/>
          <a:ext cx="720080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205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10351</TotalTime>
  <Words>1001</Words>
  <Application>Microsoft Office PowerPoint</Application>
  <PresentationFormat>Экран (4:3)</PresentationFormat>
  <Paragraphs>333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Cyr</vt:lpstr>
      <vt:lpstr>Calibri</vt:lpstr>
      <vt:lpstr>Segoe UI</vt:lpstr>
      <vt:lpstr>Times New Roman</vt:lpstr>
      <vt:lpstr>Тема Office</vt:lpstr>
      <vt:lpstr>Презентация PowerPoint</vt:lpstr>
      <vt:lpstr>Количество поступивших обращений</vt:lpstr>
      <vt:lpstr>Количество поступивших обращений и  количество вопросов, поднятых в них, в 1,2,3 кварталах</vt:lpstr>
      <vt:lpstr>РАСПРЕДЕЛЕНИЕ ОБРАЩЕНИЙ  по РАЗДЕЛАМ, ШТ, %</vt:lpstr>
      <vt:lpstr>Количество обращений по каналу поступления</vt:lpstr>
      <vt:lpstr>Актуальные вопросы раздела  "Государство, общество, политика"</vt:lpstr>
      <vt:lpstr>Актуальные вопросы раздела "Социальная сфера" </vt:lpstr>
      <vt:lpstr>Актуальные вопросы раздела "Экономика"</vt:lpstr>
      <vt:lpstr>Актуальные вопросы раздела "Оборона, безопасность, законность"</vt:lpstr>
      <vt:lpstr>Актуальные вопросы раздела "Жилищно-коммунальная сфера»</vt:lpstr>
      <vt:lpstr>Обращения, поступившие из Прокуратуры</vt:lpstr>
      <vt:lpstr>Количество обращений, рассмотренных в структурных подразделений администрации во 2 квартале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235</cp:revision>
  <cp:lastPrinted>2018-08-09T14:48:17Z</cp:lastPrinted>
  <dcterms:created xsi:type="dcterms:W3CDTF">2017-03-22T12:13:20Z</dcterms:created>
  <dcterms:modified xsi:type="dcterms:W3CDTF">2021-04-13T08:51:28Z</dcterms:modified>
</cp:coreProperties>
</file>