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320" r:id="rId3"/>
    <p:sldId id="356" r:id="rId4"/>
    <p:sldId id="326" r:id="rId5"/>
    <p:sldId id="354" r:id="rId6"/>
    <p:sldId id="328" r:id="rId7"/>
    <p:sldId id="343" r:id="rId8"/>
    <p:sldId id="331" r:id="rId9"/>
    <p:sldId id="352" r:id="rId10"/>
    <p:sldId id="35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количество поступивших обращений во 2 квартале, шт
</a:t>
            </a:r>
          </a:p>
        </c:rich>
      </c:tx>
      <c:layout>
        <c:manualLayout>
          <c:xMode val="edge"/>
          <c:yMode val="edge"/>
          <c:x val="0.12981797035849563"/>
          <c:y val="1.816504554577736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2 кв 2021 года</c:v>
                </c:pt>
                <c:pt idx="1">
                  <c:v>2 кв 2022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2607</c:v>
                </c:pt>
                <c:pt idx="1">
                  <c:v>2735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3172112"/>
        <c:axId val="1243173200"/>
        <c:axId val="0"/>
      </c:bar3DChart>
      <c:catAx>
        <c:axId val="124317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43173200"/>
        <c:crosses val="autoZero"/>
        <c:auto val="1"/>
        <c:lblAlgn val="ctr"/>
        <c:lblOffset val="100"/>
        <c:noMultiLvlLbl val="0"/>
      </c:catAx>
      <c:valAx>
        <c:axId val="12431732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43172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200" dirty="0"/>
              <a:t>динамика поступивших обращений и вопросов, поднятый в </a:t>
            </a:r>
            <a:r>
              <a:rPr lang="ru-RU" sz="1200"/>
              <a:t>них </a:t>
            </a:r>
            <a:r>
              <a:rPr lang="ru-RU" sz="1200" smtClean="0"/>
              <a:t>в 1полугодии </a:t>
            </a:r>
            <a:r>
              <a:rPr lang="ru-RU" sz="1200" dirty="0"/>
              <a:t>по годам, </a:t>
            </a:r>
            <a:r>
              <a:rPr lang="ru-RU" sz="1200" dirty="0" err="1"/>
              <a:t>шт</a:t>
            </a:r>
            <a:endParaRPr lang="ru-RU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таблицы!$AD$68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5.0378173477835389E-3"/>
                  <c:y val="0.334981252099716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2 полугодие 2021</c:v>
                </c:pt>
                <c:pt idx="1">
                  <c:v>2 полугодие 2022</c:v>
                </c:pt>
              </c:strCache>
            </c:strRef>
          </c:cat>
          <c:val>
            <c:numRef>
              <c:f>таблицы!$AE$68:$AF$68</c:f>
              <c:numCache>
                <c:formatCode>General</c:formatCode>
                <c:ptCount val="2"/>
                <c:pt idx="0">
                  <c:v>4464</c:v>
                </c:pt>
                <c:pt idx="1">
                  <c:v>5034</c:v>
                </c:pt>
              </c:numCache>
            </c:numRef>
          </c:val>
        </c:ser>
        <c:ser>
          <c:idx val="1"/>
          <c:order val="1"/>
          <c:tx>
            <c:strRef>
              <c:f>таблицы!$AD$69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9024184035566721E-4"/>
                  <c:y val="0.32191902344237588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585448985224207E-3"/>
                  <c:y val="0.30963389830759597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таблицы!$AE$67:$AF$67</c:f>
              <c:strCache>
                <c:ptCount val="2"/>
                <c:pt idx="0">
                  <c:v>2 полугодие 2021</c:v>
                </c:pt>
                <c:pt idx="1">
                  <c:v>2 полугодие 2022</c:v>
                </c:pt>
              </c:strCache>
            </c:strRef>
          </c:cat>
          <c:val>
            <c:numRef>
              <c:f>таблицы!$AE$69:$AF$69</c:f>
              <c:numCache>
                <c:formatCode>General</c:formatCode>
                <c:ptCount val="2"/>
                <c:pt idx="0">
                  <c:v>5410</c:v>
                </c:pt>
                <c:pt idx="1">
                  <c:v>5535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0514832"/>
        <c:axId val="1190517552"/>
      </c:barChart>
      <c:catAx>
        <c:axId val="119051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90517552"/>
        <c:crosses val="autoZero"/>
        <c:auto val="1"/>
        <c:lblAlgn val="ctr"/>
        <c:lblOffset val="100"/>
        <c:noMultiLvlLbl val="0"/>
      </c:catAx>
      <c:valAx>
        <c:axId val="119051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9051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48041546353102"/>
          <c:y val="0.42784057056159119"/>
          <c:w val="0.25520485197082321"/>
          <c:h val="0.34182841068917014"/>
        </c:manualLayout>
      </c:layout>
      <c:overlay val="0"/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/>
              <a:t>количество вопросов, поднятых в обращениях во 2 квартале, шт</a:t>
            </a:r>
          </a:p>
        </c:rich>
      </c:tx>
      <c:layout>
        <c:manualLayout>
          <c:xMode val="edge"/>
          <c:yMode val="edge"/>
          <c:x val="0.12966068317090615"/>
          <c:y val="1.388882117289518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2 кв 2021 года</c:v>
                </c:pt>
                <c:pt idx="1">
                  <c:v>2 кв 2022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3278</c:v>
                </c:pt>
                <c:pt idx="1">
                  <c:v>3058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9808160"/>
        <c:axId val="1239804896"/>
        <c:axId val="0"/>
      </c:bar3DChart>
      <c:catAx>
        <c:axId val="123980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39804896"/>
        <c:crosses val="autoZero"/>
        <c:auto val="1"/>
        <c:lblAlgn val="ctr"/>
        <c:lblOffset val="100"/>
        <c:noMultiLvlLbl val="0"/>
      </c:catAx>
      <c:valAx>
        <c:axId val="123980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39808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0853969795920397E-2"/>
          <c:y val="0.14548373275761337"/>
          <c:w val="0.71743723824469174"/>
          <c:h val="0.59718641771185943"/>
        </c:manualLayout>
      </c:layout>
      <c:bar3DChart>
        <c:barDir val="col"/>
        <c:grouping val="clustered"/>
        <c:varyColors val="0"/>
        <c:ser>
          <c:idx val="0"/>
          <c:order val="0"/>
          <c:tx>
            <c:v>2 кв 2021 года</c:v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181</c:v>
                </c:pt>
                <c:pt idx="1">
                  <c:v>225</c:v>
                </c:pt>
                <c:pt idx="2">
                  <c:v>2053</c:v>
                </c:pt>
                <c:pt idx="3">
                  <c:v>139</c:v>
                </c:pt>
                <c:pt idx="4">
                  <c:v>680</c:v>
                </c:pt>
              </c:numCache>
            </c:numRef>
          </c:val>
        </c:ser>
        <c:ser>
          <c:idx val="1"/>
          <c:order val="1"/>
          <c:tx>
            <c:v>2 кв 2022 года</c:v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9.4222233301371958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191112662192075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91112662191936E-2"/>
                  <c:y val="-8.4875562720133283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187</c:v>
                </c:pt>
                <c:pt idx="1">
                  <c:v>153</c:v>
                </c:pt>
                <c:pt idx="2">
                  <c:v>1871</c:v>
                </c:pt>
                <c:pt idx="3">
                  <c:v>140</c:v>
                </c:pt>
                <c:pt idx="4">
                  <c:v>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3169936"/>
        <c:axId val="1243170480"/>
        <c:axId val="0"/>
      </c:bar3DChart>
      <c:catAx>
        <c:axId val="124316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43170480"/>
        <c:crosses val="autoZero"/>
        <c:auto val="1"/>
        <c:lblAlgn val="ctr"/>
        <c:lblOffset val="100"/>
        <c:noMultiLvlLbl val="0"/>
      </c:catAx>
      <c:valAx>
        <c:axId val="124317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431699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b="1"/>
              <a:t>количество вопросов в обращениях по сферам, шт</a:t>
            </a:r>
          </a:p>
        </c:rich>
      </c:tx>
      <c:layout>
        <c:manualLayout>
          <c:xMode val="edge"/>
          <c:yMode val="edge"/>
          <c:x val="0.22933009077998534"/>
          <c:y val="1.71088901912211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593385859216991"/>
          <c:y val="0.14738969319642675"/>
          <c:w val="0.52573039903587926"/>
          <c:h val="0.73274968330635215"/>
        </c:manualLayout>
      </c:layout>
      <c:radarChart>
        <c:radarStyle val="marker"/>
        <c:varyColors val="0"/>
        <c:ser>
          <c:idx val="0"/>
          <c:order val="0"/>
          <c:tx>
            <c:strRef>
              <c:f>таблицы!$H$34</c:f>
              <c:strCache>
                <c:ptCount val="1"/>
                <c:pt idx="0">
                  <c:v>2 кв 2021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1.7475219906348479E-2"/>
                  <c:y val="5.5418273602587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7706075386664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91397218254484E-2"/>
                  <c:y val="-3.228869412646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2053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003920146955594E-3"/>
                  <c:y val="-6.0105860406366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079014028925477E-2"/>
                  <c:y val="3.413197683088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таблицы!$H$35:$H$39</c:f>
              <c:numCache>
                <c:formatCode>General</c:formatCode>
                <c:ptCount val="5"/>
                <c:pt idx="0">
                  <c:v>181</c:v>
                </c:pt>
                <c:pt idx="1">
                  <c:v>225</c:v>
                </c:pt>
                <c:pt idx="2">
                  <c:v>2053</c:v>
                </c:pt>
                <c:pt idx="3">
                  <c:v>139</c:v>
                </c:pt>
                <c:pt idx="4">
                  <c:v>680</c:v>
                </c:pt>
              </c:numCache>
            </c:numRef>
          </c:val>
        </c:ser>
        <c:ser>
          <c:idx val="1"/>
          <c:order val="1"/>
          <c:tx>
            <c:strRef>
              <c:f>таблицы!$I$34</c:f>
              <c:strCache>
                <c:ptCount val="1"/>
                <c:pt idx="0">
                  <c:v>2 кв 2022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1.4679585006701101E-3"/>
                  <c:y val="2.1098415661831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730639242469337E-3"/>
                  <c:y val="3.209387283894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0566797850339631E-2"/>
                  <c:y val="-5.41428976599894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1859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6364783405792822E-3"/>
                  <c:y val="-1.6273135220924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868633778115443E-2"/>
                  <c:y val="-1.361993642426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</c:v>
                </c:pt>
                <c:pt idx="4">
                  <c:v>ЖКХ</c:v>
                </c:pt>
              </c:strCache>
            </c:strRef>
          </c:cat>
          <c:val>
            <c:numRef>
              <c:f>таблицы!$I$35:$I$39</c:f>
              <c:numCache>
                <c:formatCode>General</c:formatCode>
                <c:ptCount val="5"/>
                <c:pt idx="0">
                  <c:v>187</c:v>
                </c:pt>
                <c:pt idx="1">
                  <c:v>153</c:v>
                </c:pt>
                <c:pt idx="2">
                  <c:v>1871</c:v>
                </c:pt>
                <c:pt idx="3">
                  <c:v>140</c:v>
                </c:pt>
                <c:pt idx="4">
                  <c:v>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6371040"/>
        <c:axId val="1266367232"/>
      </c:radarChart>
      <c:catAx>
        <c:axId val="126637104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66367232"/>
        <c:crosses val="autoZero"/>
        <c:auto val="0"/>
        <c:lblAlgn val="ctr"/>
        <c:lblOffset val="100"/>
        <c:noMultiLvlLbl val="0"/>
      </c:catAx>
      <c:valAx>
        <c:axId val="12663672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66371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38603240427373"/>
          <c:y val="0.50666358946511003"/>
          <c:w val="0.17295451235080928"/>
          <c:h val="0.1536238573626572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 b="1"/>
              <a:t>количество вопросов по сферам, в %</a:t>
            </a:r>
          </a:p>
        </c:rich>
      </c:tx>
      <c:layout>
        <c:manualLayout>
          <c:xMode val="edge"/>
          <c:yMode val="edge"/>
          <c:x val="0"/>
          <c:y val="1.59079227718365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610203918941687"/>
          <c:y val="0.12772388847834309"/>
          <c:w val="0.52922196716821235"/>
          <c:h val="0.76061582450012166"/>
        </c:manualLayout>
      </c:layout>
      <c:radarChart>
        <c:radarStyle val="marker"/>
        <c:varyColors val="0"/>
        <c:ser>
          <c:idx val="3"/>
          <c:order val="0"/>
          <c:tx>
            <c:strRef>
              <c:f>таблицы!$K$34</c:f>
              <c:strCache>
                <c:ptCount val="1"/>
                <c:pt idx="0">
                  <c:v>2кв 2018 года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таблицы!$K$35:$K$39</c:f>
            </c:numRef>
          </c:val>
        </c:ser>
        <c:ser>
          <c:idx val="4"/>
          <c:order val="1"/>
          <c:tx>
            <c:strRef>
              <c:f>таблицы!$L$34</c:f>
              <c:strCache>
                <c:ptCount val="1"/>
                <c:pt idx="0">
                  <c:v>2 кв 2021года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0%</c:formatCode>
                <c:ptCount val="5"/>
                <c:pt idx="0">
                  <c:v>5.521659548505186E-2</c:v>
                </c:pt>
                <c:pt idx="1">
                  <c:v>6.863941427699817E-2</c:v>
                </c:pt>
                <c:pt idx="2">
                  <c:v>0.62629652226967658</c:v>
                </c:pt>
                <c:pt idx="3">
                  <c:v>4.2403904820012203E-2</c:v>
                </c:pt>
                <c:pt idx="4">
                  <c:v>0.20744356314826112</c:v>
                </c:pt>
              </c:numCache>
            </c:numRef>
          </c:val>
        </c:ser>
        <c:ser>
          <c:idx val="5"/>
          <c:order val="2"/>
          <c:tx>
            <c:strRef>
              <c:f>таблицы!$M$34</c:f>
              <c:strCache>
                <c:ptCount val="1"/>
                <c:pt idx="0">
                  <c:v>2 кв 2022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0%</c:formatCode>
                <c:ptCount val="5"/>
                <c:pt idx="0">
                  <c:v>6.2064387653501495E-2</c:v>
                </c:pt>
                <c:pt idx="1">
                  <c:v>4.6133421838698972E-2</c:v>
                </c:pt>
                <c:pt idx="2">
                  <c:v>0.61466976435446397</c:v>
                </c:pt>
                <c:pt idx="3">
                  <c:v>4.4142051111848657E-2</c:v>
                </c:pt>
                <c:pt idx="4">
                  <c:v>0.2329903750414869</c:v>
                </c:pt>
              </c:numCache>
            </c:numRef>
          </c:val>
        </c:ser>
        <c:ser>
          <c:idx val="0"/>
          <c:order val="3"/>
          <c:tx>
            <c:strRef>
              <c:f>таблицы!$K$34</c:f>
              <c:strCache>
                <c:ptCount val="1"/>
                <c:pt idx="0">
                  <c:v>2кв 2018 года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таблицы!$K$35:$K$39</c:f>
            </c:numRef>
          </c:val>
        </c:ser>
        <c:ser>
          <c:idx val="1"/>
          <c:order val="4"/>
          <c:tx>
            <c:strRef>
              <c:f>таблицы!$L$34</c:f>
              <c:strCache>
                <c:ptCount val="1"/>
                <c:pt idx="0">
                  <c:v>2 кв 2021года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28575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1.1357668148586518E-2"/>
                  <c:y val="3.6323746915994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570910836671037E-2"/>
                  <c:y val="-1.3120156131333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036062281785691E-4"/>
                  <c:y val="-3.4743430920418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909893429974319E-2"/>
                  <c:y val="-3.9839793657344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1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таблицы!$L$35:$L$39</c:f>
              <c:numCache>
                <c:formatCode>0%</c:formatCode>
                <c:ptCount val="5"/>
                <c:pt idx="0">
                  <c:v>5.521659548505186E-2</c:v>
                </c:pt>
                <c:pt idx="1">
                  <c:v>6.863941427699817E-2</c:v>
                </c:pt>
                <c:pt idx="2">
                  <c:v>0.62629652226967658</c:v>
                </c:pt>
                <c:pt idx="3">
                  <c:v>4.2403904820012203E-2</c:v>
                </c:pt>
                <c:pt idx="4">
                  <c:v>0.20744356314826112</c:v>
                </c:pt>
              </c:numCache>
            </c:numRef>
          </c:val>
        </c:ser>
        <c:ser>
          <c:idx val="2"/>
          <c:order val="5"/>
          <c:tx>
            <c:strRef>
              <c:f>таблицы!$M$34</c:f>
              <c:strCache>
                <c:ptCount val="1"/>
                <c:pt idx="0">
                  <c:v>2 кв 2022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3453121239587956E-2"/>
                  <c:y val="1.003890223459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27515006948591E-3"/>
                  <c:y val="3.2093792268858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1684573661657772E-2"/>
                  <c:y val="-4.236563559548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473790539952725E-2"/>
                  <c:y val="2.7735648268407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53158154945693E-2"/>
                  <c:y val="4.4669421133997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таблицы!$M$35:$M$39</c:f>
              <c:numCache>
                <c:formatCode>0%</c:formatCode>
                <c:ptCount val="5"/>
                <c:pt idx="0">
                  <c:v>6.2064387653501495E-2</c:v>
                </c:pt>
                <c:pt idx="1">
                  <c:v>4.6133421838698972E-2</c:v>
                </c:pt>
                <c:pt idx="2">
                  <c:v>0.61466976435446397</c:v>
                </c:pt>
                <c:pt idx="3">
                  <c:v>4.4142051111848657E-2</c:v>
                </c:pt>
                <c:pt idx="4">
                  <c:v>0.2329903750414869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6362336"/>
        <c:axId val="1266367776"/>
      </c:radarChart>
      <c:catAx>
        <c:axId val="126636233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66367776"/>
        <c:crosses val="autoZero"/>
        <c:auto val="0"/>
        <c:lblAlgn val="ctr"/>
        <c:lblOffset val="100"/>
        <c:noMultiLvlLbl val="0"/>
      </c:catAx>
      <c:valAx>
        <c:axId val="1266367776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66362336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512165258645883"/>
          <c:y val="0.46104980599432244"/>
          <c:w val="0.20158038420848071"/>
          <c:h val="7.5464095901810108E-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количество обращений по каналу поступления во 2 квартале, шт</a:t>
            </a:r>
          </a:p>
        </c:rich>
      </c:tx>
      <c:layout>
        <c:manualLayout>
          <c:xMode val="edge"/>
          <c:yMode val="edge"/>
          <c:x val="0.16972059343645876"/>
          <c:y val="2.26412109445223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6491996777622825E-2"/>
          <c:y val="0.11364536480577894"/>
          <c:w val="0.8268690421867062"/>
          <c:h val="0.83529828551539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2 квартал 2021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2532</c:v>
                </c:pt>
                <c:pt idx="1">
                  <c:v>21</c:v>
                </c:pt>
                <c:pt idx="2">
                  <c:v>54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2 квартал 2022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2648</c:v>
                </c:pt>
                <c:pt idx="1">
                  <c:v>29</c:v>
                </c:pt>
                <c:pt idx="2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258192"/>
        <c:axId val="1269259824"/>
      </c:barChart>
      <c:catAx>
        <c:axId val="126925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69259824"/>
        <c:crosses val="autoZero"/>
        <c:auto val="1"/>
        <c:lblAlgn val="ctr"/>
        <c:lblOffset val="100"/>
        <c:noMultiLvlLbl val="0"/>
      </c:catAx>
      <c:valAx>
        <c:axId val="126925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69258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09510016945198"/>
          <c:y val="0.38961738437313115"/>
          <c:w val="0.15573876253979158"/>
          <c:h val="0.13348331458567675"/>
        </c:manualLayout>
      </c:layout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dirty="0"/>
              <a:t>количество повторных и коллективных обращений во 2 квартале, </a:t>
            </a:r>
            <a:r>
              <a:rPr lang="ru-RU" dirty="0" err="1"/>
              <a:t>шт</a:t>
            </a:r>
            <a:endParaRPr lang="ru-RU" dirty="0"/>
          </a:p>
        </c:rich>
      </c:tx>
      <c:layout>
        <c:manualLayout>
          <c:xMode val="edge"/>
          <c:yMode val="edge"/>
          <c:x val="0.18806544972432862"/>
          <c:y val="1.62839187086347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48612134728677"/>
          <c:y val="0.15471472944043865"/>
          <c:w val="0.64367901985785014"/>
          <c:h val="0.72476804932078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2 квартал 2021 года</c:v>
                </c:pt>
              </c:strCache>
            </c:strRef>
          </c:tx>
          <c:spPr>
            <a:solidFill>
              <a:srgbClr val="008A3E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525421114485183E-2"/>
                  <c:y val="-6.0644998966635819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таблицы!$K$14:$M$14</c:f>
              <c:numCache>
                <c:formatCode>General</c:formatCode>
                <c:ptCount val="2"/>
                <c:pt idx="0">
                  <c:v>78</c:v>
                </c:pt>
                <c:pt idx="1">
                  <c:v>58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2 квартал 2022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2B800"/>
              </a:solidFill>
            </c:spPr>
          </c:dPt>
          <c:dLbls>
            <c:dLbl>
              <c:idx val="0"/>
              <c:layout>
                <c:manualLayout>
                  <c:x val="1.6666666666666666E-2"/>
                  <c:y val="-4.6303700747324712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таблицы!$K$15:$M$15</c:f>
              <c:numCache>
                <c:formatCode>General</c:formatCode>
                <c:ptCount val="2"/>
                <c:pt idx="0">
                  <c:v>85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3348752"/>
        <c:axId val="1263353104"/>
      </c:barChart>
      <c:catAx>
        <c:axId val="126334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63353104"/>
        <c:crosses val="autoZero"/>
        <c:auto val="1"/>
        <c:lblAlgn val="ctr"/>
        <c:lblOffset val="100"/>
        <c:noMultiLvlLbl val="0"/>
      </c:catAx>
      <c:valAx>
        <c:axId val="1263353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63348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25781700626418"/>
          <c:y val="0.44253785070759283"/>
          <c:w val="0.15009263705750581"/>
          <c:h val="0.29054490326113819"/>
        </c:manualLayout>
      </c:layout>
      <c:overlay val="0"/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Актуальные темы 2 квартала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'свод все 2 2022'!$F$1</c:f>
              <c:strCache>
                <c:ptCount val="1"/>
                <c:pt idx="0">
                  <c:v>2 кв 2022 года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все 2 2022'!$E$6:$E$16</c:f>
              <c:strCache>
                <c:ptCount val="11"/>
                <c:pt idx="0">
                  <c:v>Финансовая помощь,выплаты пособий и компенсаций</c:v>
                </c:pt>
                <c:pt idx="1">
                  <c:v>Улучшение жилищных условий, ветхое, аварийное жилье, выделение жилья, переселение</c:v>
                </c:pt>
                <c:pt idx="2">
                  <c:v>Арендные отношения</c:v>
                </c:pt>
                <c:pt idx="3">
                  <c:v>Торговля, размещение торговых точек, развитие предпринимательской деятельности.</c:v>
                </c:pt>
                <c:pt idx="4">
                  <c:v>Уборка мусора, снега, листьев и т.д.</c:v>
                </c:pt>
                <c:pt idx="5">
                  <c:v>Содержание общего имущества, капремонт.</c:v>
                </c:pt>
                <c:pt idx="6">
                  <c:v>Обращение с твердыми коммунальными отходами, свалки</c:v>
                </c:pt>
                <c:pt idx="7">
                  <c:v>Предоставление коммунальных услуг ненадлежащего качества, оплата услуг, перебои</c:v>
                </c:pt>
                <c:pt idx="8">
                  <c:v>Дорожное хозяйство, транспорт, тротуары, аварийность, строительство и ремонт дорог, мостов</c:v>
                </c:pt>
                <c:pt idx="9">
                  <c:v>Градостроительство. Архитектура и проектирование</c:v>
                </c:pt>
                <c:pt idx="10">
                  <c:v>Комплексное благоустройство</c:v>
                </c:pt>
              </c:strCache>
            </c:strRef>
          </c:cat>
          <c:val>
            <c:numRef>
              <c:f>'свод все 2 2022'!$F$6:$F$16</c:f>
              <c:numCache>
                <c:formatCode>General</c:formatCode>
                <c:ptCount val="11"/>
                <c:pt idx="0">
                  <c:v>57</c:v>
                </c:pt>
                <c:pt idx="1">
                  <c:v>66</c:v>
                </c:pt>
                <c:pt idx="2">
                  <c:v>73</c:v>
                </c:pt>
                <c:pt idx="3">
                  <c:v>73</c:v>
                </c:pt>
                <c:pt idx="4">
                  <c:v>88</c:v>
                </c:pt>
                <c:pt idx="5">
                  <c:v>112</c:v>
                </c:pt>
                <c:pt idx="6">
                  <c:v>130</c:v>
                </c:pt>
                <c:pt idx="7">
                  <c:v>162</c:v>
                </c:pt>
                <c:pt idx="8">
                  <c:v>343</c:v>
                </c:pt>
                <c:pt idx="9">
                  <c:v>356</c:v>
                </c:pt>
                <c:pt idx="10">
                  <c:v>549</c:v>
                </c:pt>
              </c:numCache>
            </c:numRef>
          </c:val>
        </c:ser>
        <c:ser>
          <c:idx val="1"/>
          <c:order val="1"/>
          <c:tx>
            <c:strRef>
              <c:f>'свод все 2 2022'!$G$1</c:f>
              <c:strCache>
                <c:ptCount val="1"/>
                <c:pt idx="0">
                  <c:v>2 кв 2021 года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все 2 2022'!$E$6:$E$16</c:f>
              <c:strCache>
                <c:ptCount val="11"/>
                <c:pt idx="0">
                  <c:v>Финансовая помощь,выплаты пособий и компенсаций</c:v>
                </c:pt>
                <c:pt idx="1">
                  <c:v>Улучшение жилищных условий, ветхое, аварийное жилье, выделение жилья, переселение</c:v>
                </c:pt>
                <c:pt idx="2">
                  <c:v>Арендные отношения</c:v>
                </c:pt>
                <c:pt idx="3">
                  <c:v>Торговля, размещение торговых точек, развитие предпринимательской деятельности.</c:v>
                </c:pt>
                <c:pt idx="4">
                  <c:v>Уборка мусора, снега, листьев и т.д.</c:v>
                </c:pt>
                <c:pt idx="5">
                  <c:v>Содержание общего имущества, капремонт.</c:v>
                </c:pt>
                <c:pt idx="6">
                  <c:v>Обращение с твердыми коммунальными отходами, свалки</c:v>
                </c:pt>
                <c:pt idx="7">
                  <c:v>Предоставление коммунальных услуг ненадлежащего качества, оплата услуг, перебои</c:v>
                </c:pt>
                <c:pt idx="8">
                  <c:v>Дорожное хозяйство, транспорт, тротуары, аварийность, строительство и ремонт дорог, мостов</c:v>
                </c:pt>
                <c:pt idx="9">
                  <c:v>Градостроительство. Архитектура и проектирование</c:v>
                </c:pt>
                <c:pt idx="10">
                  <c:v>Комплексное благоустройство</c:v>
                </c:pt>
              </c:strCache>
            </c:strRef>
          </c:cat>
          <c:val>
            <c:numRef>
              <c:f>'свод все 2 2022'!$G$6:$G$16</c:f>
              <c:numCache>
                <c:formatCode>General</c:formatCode>
                <c:ptCount val="11"/>
                <c:pt idx="0">
                  <c:v>87</c:v>
                </c:pt>
                <c:pt idx="1">
                  <c:v>82</c:v>
                </c:pt>
                <c:pt idx="2">
                  <c:v>80</c:v>
                </c:pt>
                <c:pt idx="3">
                  <c:v>38</c:v>
                </c:pt>
                <c:pt idx="4">
                  <c:v>110</c:v>
                </c:pt>
                <c:pt idx="5">
                  <c:v>96</c:v>
                </c:pt>
                <c:pt idx="6">
                  <c:v>146</c:v>
                </c:pt>
                <c:pt idx="7">
                  <c:v>203</c:v>
                </c:pt>
                <c:pt idx="8">
                  <c:v>432</c:v>
                </c:pt>
                <c:pt idx="9">
                  <c:v>254</c:v>
                </c:pt>
                <c:pt idx="10">
                  <c:v>606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74021856"/>
        <c:axId val="1274019136"/>
      </c:barChart>
      <c:catAx>
        <c:axId val="127402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4019136"/>
        <c:crosses val="autoZero"/>
        <c:auto val="1"/>
        <c:lblAlgn val="ctr"/>
        <c:lblOffset val="100"/>
        <c:noMultiLvlLbl val="0"/>
      </c:catAx>
      <c:valAx>
        <c:axId val="1274019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402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371233987535952"/>
          <c:y val="0.28761519393409152"/>
          <c:w val="0.17528483929726935"/>
          <c:h val="0.26847727235912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результаты рассмотрения обращений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7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таблицы!$AF$40</c:f>
              <c:strCache>
                <c:ptCount val="1"/>
                <c:pt idx="0">
                  <c:v>2 кв 2022 год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таблицы!$AE$41:$AE$45</c:f>
              <c:strCache>
                <c:ptCount val="5"/>
                <c:pt idx="0">
                  <c:v>меры приняты</c:v>
                </c:pt>
                <c:pt idx="1">
                  <c:v>поддержано</c:v>
                </c:pt>
                <c:pt idx="2">
                  <c:v>разъяснено</c:v>
                </c:pt>
                <c:pt idx="3">
                  <c:v>дан ответ автору</c:v>
                </c:pt>
                <c:pt idx="4">
                  <c:v>без ответа</c:v>
                </c:pt>
              </c:strCache>
            </c:strRef>
          </c:cat>
          <c:val>
            <c:numRef>
              <c:f>таблицы!$AF$41:$AF$45</c:f>
              <c:numCache>
                <c:formatCode>General</c:formatCode>
                <c:ptCount val="5"/>
                <c:pt idx="0">
                  <c:v>131</c:v>
                </c:pt>
                <c:pt idx="1">
                  <c:v>38</c:v>
                </c:pt>
                <c:pt idx="2">
                  <c:v>1490</c:v>
                </c:pt>
                <c:pt idx="3">
                  <c:v>137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507883151635781"/>
          <c:y val="0.28395325926724913"/>
          <c:w val="0.21174153756577757"/>
          <c:h val="0.4877408588962744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0.4145</cdr:x>
      <cdr:y>0.91312</cdr:y>
    </cdr:from>
    <cdr:to>
      <cdr:x>0.41351</cdr:x>
      <cdr:y>0.91482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0.64765</cdr:x>
      <cdr:y>0.54203</cdr:y>
    </cdr:from>
    <cdr:to>
      <cdr:x>0.75157</cdr:x>
      <cdr:y>0.63402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81016" y="1919484"/>
          <a:ext cx="414100" cy="325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5%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0.66341</cdr:x>
      <cdr:y>0.7037</cdr:y>
    </cdr:from>
    <cdr:to>
      <cdr:x>0.75823</cdr:x>
      <cdr:y>0.79637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36627" y="2736304"/>
          <a:ext cx="376847" cy="360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-7%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0.64655</cdr:x>
      <cdr:y>0.89062</cdr:y>
    </cdr:from>
    <cdr:to>
      <cdr:x>0.69035</cdr:x>
      <cdr:y>0.95075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0600" y="4266116"/>
          <a:ext cx="365858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/>
            <a:t>63%</a:t>
          </a:r>
        </a:p>
      </cdr:txBody>
    </cdr:sp>
  </cdr:relSizeAnchor>
  <cdr:relSizeAnchor xmlns:cdr="http://schemas.openxmlformats.org/drawingml/2006/chartDrawing">
    <cdr:from>
      <cdr:x>0.5297</cdr:x>
      <cdr:y>0.69637</cdr:y>
    </cdr:from>
    <cdr:to>
      <cdr:x>0.57961</cdr:x>
      <cdr:y>0.71683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45975" y="4787537"/>
          <a:ext cx="5334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0.68966</cdr:x>
      <cdr:y>0.84552</cdr:y>
    </cdr:from>
    <cdr:to>
      <cdr:x>0.73276</cdr:x>
      <cdr:y>0.89062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760640" y="4050092"/>
          <a:ext cx="360040" cy="21602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/>
            <a:t>61%</a:t>
          </a:r>
        </a:p>
      </cdr:txBody>
    </cdr:sp>
  </cdr:relSizeAnchor>
  <cdr:relSizeAnchor xmlns:cdr="http://schemas.openxmlformats.org/drawingml/2006/chartDrawing">
    <cdr:from>
      <cdr:x>0.5297</cdr:x>
      <cdr:y>0.69637</cdr:y>
    </cdr:from>
    <cdr:to>
      <cdr:x>0.57961</cdr:x>
      <cdr:y>0.71683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5345975" y="4787537"/>
          <a:ext cx="5334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0.2122</cdr:x>
      <cdr:y>0.25803</cdr:y>
    </cdr:from>
    <cdr:to>
      <cdr:x>0.27974</cdr:x>
      <cdr:y>0.33402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0801" y="1241767"/>
          <a:ext cx="452227" cy="365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5</a:t>
          </a:r>
          <a:r>
            <a:rPr lang="ru-RU" sz="1100" b="1" baseline="0"/>
            <a:t> </a:t>
          </a:r>
          <a:r>
            <a:rPr lang="ru-RU" sz="1100" b="1"/>
            <a:t>%</a:t>
          </a:r>
        </a:p>
      </cdr:txBody>
    </cdr:sp>
  </cdr:relSizeAnchor>
  <cdr:relSizeAnchor xmlns:cdr="http://schemas.openxmlformats.org/drawingml/2006/chartDrawing">
    <cdr:from>
      <cdr:x>0.44871</cdr:x>
      <cdr:y>0.84167</cdr:y>
    </cdr:from>
    <cdr:to>
      <cdr:x>0.52468</cdr:x>
      <cdr:y>0.90309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00213" y="4050542"/>
          <a:ext cx="558751" cy="295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38 %</a:t>
          </a:r>
        </a:p>
      </cdr:txBody>
    </cdr:sp>
  </cdr:relSizeAnchor>
  <cdr:relSizeAnchor xmlns:cdr="http://schemas.openxmlformats.org/drawingml/2006/chartDrawing">
    <cdr:from>
      <cdr:x>0.73092</cdr:x>
      <cdr:y>0.82328</cdr:y>
    </cdr:from>
    <cdr:to>
      <cdr:x>0.79678</cdr:x>
      <cdr:y>0.89976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75806" y="3962050"/>
          <a:ext cx="484393" cy="368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baseline="0"/>
            <a:t>7 </a:t>
          </a:r>
          <a:r>
            <a:rPr lang="ru-RU" sz="1100" b="1"/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0.29267</cdr:x>
      <cdr:y>0.41087</cdr:y>
    </cdr:from>
    <cdr:to>
      <cdr:x>0.33086</cdr:x>
      <cdr:y>0.48147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25985" y="1529498"/>
          <a:ext cx="434001" cy="262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latin typeface="Times New Roman" pitchFamily="18" charset="0"/>
              <a:cs typeface="Times New Roman" pitchFamily="18" charset="0"/>
            </a:rPr>
            <a:t>9 %</a:t>
          </a:r>
        </a:p>
        <a:p xmlns:a="http://schemas.openxmlformats.org/drawingml/2006/main">
          <a:endParaRPr lang="ru-RU" sz="12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0.8325</cdr:x>
      <cdr:y>0.76384</cdr:y>
    </cdr:from>
    <cdr:to>
      <cdr:x>0.88439</cdr:x>
      <cdr:y>0.81284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0.59593</cdr:x>
      <cdr:y>0.7432</cdr:y>
    </cdr:from>
    <cdr:to>
      <cdr:x>0.64754</cdr:x>
      <cdr:y>0.80653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0.60976</cdr:x>
      <cdr:y>0.60733</cdr:y>
    </cdr:from>
    <cdr:to>
      <cdr:x>0.66893</cdr:x>
      <cdr:y>0.68532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93431" y="2566988"/>
          <a:ext cx="465112" cy="329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33 %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0.18845</cdr:x>
      <cdr:y>0.35327</cdr:y>
    </cdr:from>
    <cdr:to>
      <cdr:x>0.25929</cdr:x>
      <cdr:y>0.4297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0.48391</cdr:x>
      <cdr:y>0.43918</cdr:y>
    </cdr:from>
    <cdr:to>
      <cdr:x>0.54295</cdr:x>
      <cdr:y>0.50136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19.07.2022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19.07.2022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19.07.2022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2 квартале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10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58265" y="634753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поступивших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 (1 полугодие)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767534"/>
              </p:ext>
            </p:extLst>
          </p:nvPr>
        </p:nvGraphicFramePr>
        <p:xfrm>
          <a:off x="1033316" y="1034075"/>
          <a:ext cx="7562797" cy="2250911"/>
        </p:xfrm>
        <a:graphic>
          <a:graphicData uri="http://schemas.openxmlformats.org/drawingml/2006/table">
            <a:tbl>
              <a:tblPr/>
              <a:tblGrid>
                <a:gridCol w="1648401"/>
                <a:gridCol w="1007355"/>
                <a:gridCol w="995908"/>
                <a:gridCol w="1007355"/>
                <a:gridCol w="1007355"/>
                <a:gridCol w="900515"/>
                <a:gridCol w="995908"/>
              </a:tblGrid>
              <a:tr h="411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количество поступивших обращений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динамика </a:t>
                      </a:r>
                      <a:r>
                        <a:rPr lang="ru-RU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2022 </a:t>
                      </a:r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к </a:t>
                      </a:r>
                      <a:r>
                        <a:rPr lang="ru-RU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63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0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4464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5034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486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1 кв 2022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2 кв 2022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динамика </a:t>
                      </a:r>
                      <a:r>
                        <a:rPr lang="ru-RU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2021 </a:t>
                      </a:r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к </a:t>
                      </a:r>
                      <a:r>
                        <a:rPr lang="ru-RU" sz="10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2021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30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65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полугодие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5410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5535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672336"/>
              </p:ext>
            </p:extLst>
          </p:nvPr>
        </p:nvGraphicFramePr>
        <p:xfrm>
          <a:off x="1033314" y="3470783"/>
          <a:ext cx="7562799" cy="2699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038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991262"/>
              </p:ext>
            </p:extLst>
          </p:nvPr>
        </p:nvGraphicFramePr>
        <p:xfrm>
          <a:off x="838856" y="1356454"/>
          <a:ext cx="3985172" cy="416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304413"/>
              </p:ext>
            </p:extLst>
          </p:nvPr>
        </p:nvGraphicFramePr>
        <p:xfrm>
          <a:off x="4887701" y="1412776"/>
          <a:ext cx="3974333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472713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31640" y="532714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количества вопросов в разрезе тематических разделов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07696"/>
              </p:ext>
            </p:extLst>
          </p:nvPr>
        </p:nvGraphicFramePr>
        <p:xfrm>
          <a:off x="2236678" y="1053772"/>
          <a:ext cx="4824535" cy="2040357"/>
        </p:xfrm>
        <a:graphic>
          <a:graphicData uri="http://schemas.openxmlformats.org/drawingml/2006/table">
            <a:tbl>
              <a:tblPr/>
              <a:tblGrid>
                <a:gridCol w="2003932"/>
                <a:gridCol w="1317654"/>
                <a:gridCol w="1502949"/>
              </a:tblGrid>
              <a:tr h="264352">
                <a:tc rowSpan="2"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Тематический раздел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вопросов от общего числа обращений в разделе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 кв 2021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2 кв 2022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264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56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358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426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200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ЖКХ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33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3058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004745"/>
              </p:ext>
            </p:extLst>
          </p:nvPr>
        </p:nvGraphicFramePr>
        <p:xfrm>
          <a:off x="1017448" y="3501008"/>
          <a:ext cx="7704856" cy="277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80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661871"/>
              </p:ext>
            </p:extLst>
          </p:nvPr>
        </p:nvGraphicFramePr>
        <p:xfrm>
          <a:off x="1179290" y="1330444"/>
          <a:ext cx="7125249" cy="5112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486381"/>
              </p:ext>
            </p:extLst>
          </p:nvPr>
        </p:nvGraphicFramePr>
        <p:xfrm>
          <a:off x="395536" y="1251116"/>
          <a:ext cx="8352928" cy="479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27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066784"/>
              </p:ext>
            </p:extLst>
          </p:nvPr>
        </p:nvGraphicFramePr>
        <p:xfrm>
          <a:off x="950119" y="1215500"/>
          <a:ext cx="7397654" cy="482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878788"/>
              </p:ext>
            </p:extLst>
          </p:nvPr>
        </p:nvGraphicFramePr>
        <p:xfrm>
          <a:off x="825625" y="1556570"/>
          <a:ext cx="7861176" cy="422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717975"/>
              </p:ext>
            </p:extLst>
          </p:nvPr>
        </p:nvGraphicFramePr>
        <p:xfrm>
          <a:off x="759218" y="1195660"/>
          <a:ext cx="7935615" cy="518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58265" y="634753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 обращений во 2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2021 года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066608"/>
              </p:ext>
            </p:extLst>
          </p:nvPr>
        </p:nvGraphicFramePr>
        <p:xfrm>
          <a:off x="1835696" y="1703716"/>
          <a:ext cx="4726536" cy="345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8163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14944</TotalTime>
  <Words>357</Words>
  <Application>Microsoft Office PowerPoint</Application>
  <PresentationFormat>Экран (4:3)</PresentationFormat>
  <Paragraphs>137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Cyr</vt:lpstr>
      <vt:lpstr>Calibri</vt:lpstr>
      <vt:lpstr>Times New Roman</vt:lpstr>
      <vt:lpstr>Тема Office</vt:lpstr>
      <vt:lpstr>Презентация PowerPoint</vt:lpstr>
      <vt:lpstr>Количество поступивших обращений и вопросов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</vt:lpstr>
      <vt:lpstr>Результаты рассмотрения обращений во 2 кв 2021 года</vt:lpstr>
      <vt:lpstr>Динамика поступивших обращений (1 полугодие)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Силаева Ирина Ивановна</cp:lastModifiedBy>
  <cp:revision>341</cp:revision>
  <cp:lastPrinted>2019-11-29T14:10:55Z</cp:lastPrinted>
  <dcterms:created xsi:type="dcterms:W3CDTF">2017-03-22T12:13:20Z</dcterms:created>
  <dcterms:modified xsi:type="dcterms:W3CDTF">2022-07-19T13:13:17Z</dcterms:modified>
</cp:coreProperties>
</file>