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9" r:id="rId2"/>
    <p:sldId id="376" r:id="rId3"/>
    <p:sldId id="397" r:id="rId4"/>
    <p:sldId id="398" r:id="rId5"/>
    <p:sldId id="399" r:id="rId6"/>
    <p:sldId id="400" r:id="rId7"/>
    <p:sldId id="403" r:id="rId8"/>
    <p:sldId id="401" r:id="rId9"/>
  </p:sldIdLst>
  <p:sldSz cx="12192000" cy="6858000"/>
  <p:notesSz cx="6742113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6374" autoAdjust="0"/>
  </p:normalViewPr>
  <p:slideViewPr>
    <p:cSldViewPr snapToGrid="0">
      <p:cViewPr>
        <p:scale>
          <a:sx n="119" d="100"/>
          <a:sy n="119" d="100"/>
        </p:scale>
        <p:origin x="-1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222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 smtClean="0"/>
            </a:lvl1pPr>
          </a:lstStyle>
          <a:p>
            <a:pPr>
              <a:defRPr/>
            </a:pPr>
            <a:fld id="{41F12143-0380-4C68-9BF3-BEBCA4968AF6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22317" cy="494185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222" y="9376899"/>
            <a:ext cx="2922317" cy="494185"/>
          </a:xfrm>
          <a:prstGeom prst="rect">
            <a:avLst/>
          </a:prstGeom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8A575-CD31-405E-8B00-B0673981D1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7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222" y="0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pPr>
              <a:defRPr/>
            </a:pPr>
            <a:fld id="{B5DC9419-6010-4BFE-8C3C-67DD0651E260}" type="datetimeFigureOut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897" y="4750815"/>
            <a:ext cx="5394320" cy="3887173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22317" cy="494186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222" y="9378477"/>
            <a:ext cx="2922317" cy="494186"/>
          </a:xfrm>
          <a:prstGeom prst="rect">
            <a:avLst/>
          </a:prstGeom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EFF075-978D-4E82-80EF-297BABE15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5419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EB8EF5-7A53-4BE3-9C58-633A2602D7E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89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047" indent="-28386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5456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9639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3821" indent="-2270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04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2186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369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0551" indent="-2270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909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0968-DC4C-4730-B80C-06CA640BC4EA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2F87-A753-4129-B37C-11C016C1A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82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6F43-E7A4-46AB-A010-E665E4312096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9FA1-190F-4897-8F6D-FE9242561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4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5EAF-0606-47F7-A317-3839BC346DAE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4EBA1-0E6E-4929-AA3D-C699431FFC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01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16B9-E706-4B17-A9D6-FAB8D6C7975E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55100-2E18-47C1-AF8D-7080AB2F84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40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C0C2-F7FC-4C31-8003-D7E3DBAD2488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8F9D7-6E24-47A9-9FF7-BD14FDD726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54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B5A6-8832-413A-B7F1-3F13A25E8581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214AB-3DE8-4B10-A1F2-6E69A40CDF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332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5ED8-3523-4AEA-A0EF-D38196CA7B25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AEE57-8D68-4BD8-8F50-1A0DFA9A9C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14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518D-BBBA-4C9B-9BE5-48FB3A1970BF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4FA7D-F291-4105-AF4D-0EDC56AB55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412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CB3D-8846-45A2-B38E-C69D4E084438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79065-E2FE-458B-B173-7D54F4F9BB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3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F1FB-5405-4269-BF56-7B8B4B055DB0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886B0-B28B-4135-8DBD-B21873F7DE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8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9EE6-8FC1-4AE1-A23C-2DC71F5A7CC0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2725E-EC47-4A2D-AB5C-18E72FC726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5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8EFF35-1BCA-4A77-BF88-38796395C213}" type="datetime1">
              <a:rPr lang="ru-RU"/>
              <a:pPr>
                <a:defRPr/>
              </a:pPr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E3B28D-A722-4A3D-AA27-F615849E49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50"/>
                    </a14:imgEffect>
                    <a14:imgEffect>
                      <a14:saturation sat="1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300" y="3808926"/>
            <a:ext cx="5602511" cy="276677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77751" y="1867320"/>
            <a:ext cx="11857349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Показатели достижения целей </a:t>
            </a:r>
            <a:endParaRPr lang="ru-RU" altLang="ru-RU" sz="2800" dirty="0" smtClean="0">
              <a:solidFill>
                <a:schemeClr val="bg1"/>
              </a:solidFill>
              <a:latin typeface="Calibri"/>
              <a:ea typeface="+mj-ea"/>
              <a:cs typeface="+mj-cs"/>
            </a:endParaRPr>
          </a:p>
          <a:p>
            <a:pPr eaLnBrk="1" hangingPunct="1"/>
            <a:r>
              <a:rPr lang="ru-RU" altLang="ru-RU" sz="2800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социально-экономического </a:t>
            </a:r>
            <a:r>
              <a:rPr lang="ru-RU" altLang="ru-RU" sz="28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развития города Твери 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и индикаторы оценки эффективности реализации 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Стратегии социально - экономического развития города Твери до 2035 года</a:t>
            </a:r>
            <a:r>
              <a:rPr lang="ru-RU" altLang="ru-RU" sz="32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 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665050" y="9032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 sz="3600" dirty="0">
              <a:solidFill>
                <a:schemeClr val="bg1"/>
              </a:solidFill>
              <a:latin typeface="+mn-lt"/>
              <a:ea typeface="Lato Light" pitchFamily="34" charset="0"/>
              <a:cs typeface="Lato Light" pitchFamily="34" charset="0"/>
            </a:endParaRPr>
          </a:p>
        </p:txBody>
      </p:sp>
      <p:grpSp>
        <p:nvGrpSpPr>
          <p:cNvPr id="3112" name="Группа 3111"/>
          <p:cNvGrpSpPr/>
          <p:nvPr/>
        </p:nvGrpSpPr>
        <p:grpSpPr>
          <a:xfrm>
            <a:off x="-14469" y="6205981"/>
            <a:ext cx="12222562" cy="484205"/>
            <a:chOff x="-14469" y="6205981"/>
            <a:chExt cx="12222562" cy="48420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1800000">
              <a:off x="441477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9800000" flipH="1">
              <a:off x="289495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800000">
              <a:off x="137513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9800000" flipH="1">
              <a:off x="-14469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800000">
              <a:off x="1049405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9800000" flipH="1">
              <a:off x="897423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800000">
              <a:off x="745441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9800000" flipH="1">
              <a:off x="593459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800000">
              <a:off x="1657332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9800000" flipH="1">
              <a:off x="1505350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800000">
              <a:off x="1353368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9800000" flipH="1">
              <a:off x="1201386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800000">
              <a:off x="2265260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9800000" flipH="1">
              <a:off x="2113278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800000">
              <a:off x="1961296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9800000" flipH="1">
              <a:off x="1809314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800000">
              <a:off x="2873186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9800000" flipH="1">
              <a:off x="2721204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800000">
              <a:off x="2569222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9800000" flipH="1">
              <a:off x="2417240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800000">
              <a:off x="3481114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9800000" flipH="1">
              <a:off x="3329132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800000">
              <a:off x="3177150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9800000" flipH="1">
              <a:off x="3025168" y="621255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800000">
              <a:off x="4089041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9800000" flipH="1">
              <a:off x="3937059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800000">
              <a:off x="3785077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9800000" flipH="1">
              <a:off x="3633095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800000">
              <a:off x="4696969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9800000" flipH="1">
              <a:off x="4544987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800000">
              <a:off x="4393005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9800000" flipH="1">
              <a:off x="4241023" y="62125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800000">
              <a:off x="5304895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9800000" flipH="1">
              <a:off x="5152913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800000">
              <a:off x="5000931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9800000" flipH="1">
              <a:off x="4848949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800000">
              <a:off x="5912823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9800000" flipH="1">
              <a:off x="5760841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800000">
              <a:off x="5608859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9800000" flipH="1">
              <a:off x="5456877" y="62125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800000">
              <a:off x="6520750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9800000" flipH="1">
              <a:off x="6368768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800000">
              <a:off x="6216786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9800000" flipH="1">
              <a:off x="6064804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800000">
              <a:off x="7128678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9800000" flipH="1">
              <a:off x="6976696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800000">
              <a:off x="6824714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9800000" flipH="1">
              <a:off x="6672732" y="62125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1800000">
              <a:off x="7736602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9800000" flipH="1">
              <a:off x="7584620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800000">
              <a:off x="7432638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9800000" flipH="1">
              <a:off x="7280656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800000">
              <a:off x="8344530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9800000" flipH="1">
              <a:off x="8192548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800000">
              <a:off x="8040566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9800000" flipH="1">
              <a:off x="7888584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800000">
              <a:off x="8952457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9800000" flipH="1">
              <a:off x="8800475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800000">
              <a:off x="8648493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9800000" flipH="1">
              <a:off x="8496511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800000">
              <a:off x="9560385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9800000" flipH="1">
              <a:off x="9408403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1800000">
              <a:off x="9256421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9800000" flipH="1">
              <a:off x="9104439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800000">
              <a:off x="10168309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19800000" flipH="1">
              <a:off x="10016327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800000">
              <a:off x="9864345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19800000" flipH="1">
              <a:off x="9712363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1800000">
              <a:off x="10776237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19800000" flipH="1">
              <a:off x="10624255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800000">
              <a:off x="10472273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19800000" flipH="1">
              <a:off x="10320291" y="620598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1800000">
              <a:off x="11384164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19800000" flipH="1">
              <a:off x="11232182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1800000">
              <a:off x="11080200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19800000" flipH="1">
              <a:off x="10928218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800000">
              <a:off x="11992092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19800000" flipH="1">
              <a:off x="11840110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800000">
              <a:off x="11688128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9800000" flipH="1">
              <a:off x="11536146" y="62059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800000">
              <a:off x="441478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9800000" flipH="1">
              <a:off x="289496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800000">
              <a:off x="137514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9800000" flipH="1">
              <a:off x="-14468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800000">
              <a:off x="1049406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9800000" flipH="1">
              <a:off x="897424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800000">
              <a:off x="745442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9800000" flipH="1">
              <a:off x="593460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800000">
              <a:off x="1657333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9800000" flipH="1">
              <a:off x="1505351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800000">
              <a:off x="1353369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9800000" flipH="1">
              <a:off x="1201387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800000">
              <a:off x="2265261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9800000" flipH="1">
              <a:off x="2113279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800000">
              <a:off x="1961297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9800000" flipH="1">
              <a:off x="1809315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800000">
              <a:off x="2873187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9800000" flipH="1">
              <a:off x="2721205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800000">
              <a:off x="2569223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9800000" flipH="1">
              <a:off x="2417241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800000">
              <a:off x="3481115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9800000" flipH="1">
              <a:off x="3329133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800000">
              <a:off x="3177151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9800000" flipH="1">
              <a:off x="3025169" y="633360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800000">
              <a:off x="4089042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9800000" flipH="1">
              <a:off x="3937060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800000">
              <a:off x="3785078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9800000" flipH="1">
              <a:off x="3633096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800000">
              <a:off x="4696970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9800000" flipH="1">
              <a:off x="4544988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800000">
              <a:off x="4393006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9800000" flipH="1">
              <a:off x="4241024" y="63336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800000">
              <a:off x="5304896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9800000" flipH="1">
              <a:off x="5152914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800000">
              <a:off x="5000932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9800000" flipH="1">
              <a:off x="4848950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800000">
              <a:off x="5912824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9800000" flipH="1">
              <a:off x="5760842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800000">
              <a:off x="5608860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9800000" flipH="1">
              <a:off x="5456878" y="63336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800000">
              <a:off x="6520751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9800000" flipH="1">
              <a:off x="6368769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800000">
              <a:off x="6216787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9800000" flipH="1">
              <a:off x="6064805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800000">
              <a:off x="7128679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9800000" flipH="1">
              <a:off x="6976697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800000">
              <a:off x="6824715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9800000" flipH="1">
              <a:off x="6672733" y="63336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800000">
              <a:off x="7736603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9800000" flipH="1">
              <a:off x="7584621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800000">
              <a:off x="7432639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9800000" flipH="1">
              <a:off x="7280657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800000">
              <a:off x="8344531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9800000" flipH="1">
              <a:off x="8192549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800000">
              <a:off x="8040567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9800000" flipH="1">
              <a:off x="7888585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800000">
              <a:off x="8952458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9800000" flipH="1">
              <a:off x="8800476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800000">
              <a:off x="8648494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9800000" flipH="1">
              <a:off x="8496512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800000">
              <a:off x="9560386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9800000" flipH="1">
              <a:off x="9408404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800000">
              <a:off x="9256422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9800000" flipH="1">
              <a:off x="9104440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800000">
              <a:off x="10168310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9800000" flipH="1">
              <a:off x="10016328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800000">
              <a:off x="9864346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9800000" flipH="1">
              <a:off x="9712364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800000">
              <a:off x="10776238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9800000" flipH="1">
              <a:off x="10624256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800000">
              <a:off x="10472274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9800000" flipH="1">
              <a:off x="10320292" y="632703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800000">
              <a:off x="11384165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9800000" flipH="1">
              <a:off x="11232183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800000">
              <a:off x="11080201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Прямая соединительная линия 482"/>
            <p:cNvCxnSpPr/>
            <p:nvPr/>
          </p:nvCxnSpPr>
          <p:spPr>
            <a:xfrm rot="19800000" flipH="1">
              <a:off x="10928219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Прямая соединительная линия 483"/>
            <p:cNvCxnSpPr/>
            <p:nvPr/>
          </p:nvCxnSpPr>
          <p:spPr>
            <a:xfrm rot="1800000">
              <a:off x="11992093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Прямая соединительная линия 484"/>
            <p:cNvCxnSpPr/>
            <p:nvPr/>
          </p:nvCxnSpPr>
          <p:spPr>
            <a:xfrm rot="19800000" flipH="1">
              <a:off x="11840111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Прямая соединительная линия 485"/>
            <p:cNvCxnSpPr/>
            <p:nvPr/>
          </p:nvCxnSpPr>
          <p:spPr>
            <a:xfrm rot="1800000">
              <a:off x="11688129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Прямая соединительная линия 486"/>
            <p:cNvCxnSpPr/>
            <p:nvPr/>
          </p:nvCxnSpPr>
          <p:spPr>
            <a:xfrm rot="19800000" flipH="1">
              <a:off x="11536147" y="63270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Прямая соединительная линия 487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Прямая соединительная линия 488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Прямая соединительная линия 489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Прямая соединительная линия 490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Прямая соединительная линия 491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Прямая соединительная линия 492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Прямая соединительная линия 493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Прямая соединительная линия 494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Прямая соединительная линия 495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Прямая соединительная линия 496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Прямая соединительная линия 497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Прямая соединительная линия 498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Прямая соединительная линия 499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Прямая соединительная линия 500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Прямая соединительная линия 501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Прямая соединительная линия 502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Прямая соединительная линия 503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Прямая соединительная линия 504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Прямая соединительная линия 505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Прямая соединительная линия 506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Прямая соединительная линия 507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Прямая соединительная линия 508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Прямая соединительная линия 509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Прямая соединительная линия 510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Прямая соединительная линия 511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Прямая соединительная линия 512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Прямая соединительная линия 513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Прямая соединительная линия 514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Прямая соединительная линия 515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Прямая соединительная линия 516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Прямая соединительная линия 517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Прямая соединительная линия 518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Прямая соединительная линия 519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Прямая соединительная линия 520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Прямая соединительная линия 521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Прямая соединительная линия 522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Прямая соединительная линия 523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Прямая соединительная линия 524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Прямая соединительная линия 525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Прямая соединительная линия 526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Прямая соединительная линия 527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Прямая соединительная линия 528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Прямая соединительная линия 529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Прямая соединительная линия 530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Прямая соединительная линия 531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Прямая соединительная линия 532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Прямая соединительная линия 533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Прямая соединительная линия 534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Прямая соединительная линия 535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Прямая соединительная линия 536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Прямая соединительная линия 537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Прямая соединительная линия 538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Прямая соединительная линия 539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Прямая соединительная линия 540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Прямая соединительная линия 541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Прямая соединительная линия 542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Прямая соединительная линия 543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Прямая соединительная линия 544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Прямая соединительная линия 545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Прямая соединительная линия 546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Прямая соединительная линия 547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Прямая соединительная линия 548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Прямая соединительная линия 549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Прямая соединительная линия 550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Прямая соединительная линия 551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Прямая соединительная линия 552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Прямая соединительная линия 553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Прямая соединительная линия 554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Прямая соединительная линия 555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Прямая соединительная линия 556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Прямая соединительная линия 557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Прямая соединительная линия 558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Прямая соединительная линия 559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Прямая соединительная линия 560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Прямая соединительная линия 561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Прямая соединительная линия 562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Прямая соединительная линия 563"/>
            <p:cNvCxnSpPr/>
            <p:nvPr/>
          </p:nvCxnSpPr>
          <p:spPr>
            <a:xfrm rot="1800000">
              <a:off x="11992092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Прямая соединительная линия 564"/>
            <p:cNvCxnSpPr/>
            <p:nvPr/>
          </p:nvCxnSpPr>
          <p:spPr>
            <a:xfrm rot="19800000" flipH="1">
              <a:off x="11840110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Прямая соединительная линия 565"/>
            <p:cNvCxnSpPr/>
            <p:nvPr/>
          </p:nvCxnSpPr>
          <p:spPr>
            <a:xfrm rot="1800000">
              <a:off x="11688128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Прямая соединительная линия 566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Прямая соединительная линия 567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Прямая соединительная линия 568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Прямая соединительная линия 569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Прямая соединительная линия 570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Прямая соединительная линия 571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Прямая соединительная линия 572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Прямая соединительная линия 573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Прямая соединительная линия 574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Прямая соединительная линия 575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Прямая соединительная линия 576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Прямая соединительная линия 577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Прямая соединительная линия 578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Прямая соединительная линия 579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Прямая соединительная линия 580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Прямая соединительная линия 581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Прямая соединительная линия 582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Прямая соединительная линия 583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Прямая соединительная линия 584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Прямая соединительная линия 585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Прямая соединительная линия 586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Прямая соединительная линия 587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Прямая соединительная линия 588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Прямая соединительная линия 590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Прямая соединительная линия 591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Прямая соединительная линия 592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Прямая соединительная линия 593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Прямая соединительная линия 594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Прямая соединительная линия 595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Прямая соединительная линия 596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Прямая соединительная линия 597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Прямая соединительная линия 598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Прямая соединительная линия 599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Прямая соединительная линия 600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Прямая соединительная линия 601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Прямая соединительная линия 602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Прямая соединительная линия 603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Прямая соединительная линия 604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Прямая соединительная линия 605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Прямая соединительная линия 606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Прямая соединительная линия 607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Прямая соединительная линия 608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Прямая соединительная линия 609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Прямая соединительная линия 610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Прямая соединительная линия 611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Прямая соединительная линия 612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Прямая соединительная линия 613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Прямая соединительная линия 614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Прямая соединительная линия 615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Прямая соединительная линия 616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Прямая соединительная линия 617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Прямая соединительная линия 618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Прямая соединительная линия 619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Прямая соединительная линия 620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Прямая соединительная линия 621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Прямая соединительная линия 622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Прямая соединительная линия 623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Прямая соединительная линия 624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Прямая соединительная линия 625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Прямая соединительная линия 626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Прямая соединительная линия 627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Прямая соединительная линия 628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Прямая соединительная линия 629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Прямая соединительная линия 630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Прямая соединительная линия 631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Прямая соединительная линия 632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Прямая соединительная линия 633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Прямая соединительная линия 634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Прямая соединительная линия 635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Прямая соединительная линия 636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Прямая соединительная линия 637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Прямая соединительная линия 638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Прямая соединительная линия 639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Прямая соединительная линия 640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Прямая соединительная линия 641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Прямая соединительная линия 642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Прямая соединительная линия 643"/>
            <p:cNvCxnSpPr/>
            <p:nvPr/>
          </p:nvCxnSpPr>
          <p:spPr>
            <a:xfrm rot="1800000">
              <a:off x="11992093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Прямая соединительная линия 644"/>
            <p:cNvCxnSpPr/>
            <p:nvPr/>
          </p:nvCxnSpPr>
          <p:spPr>
            <a:xfrm rot="19800000" flipH="1">
              <a:off x="11840111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Прямая соединительная линия 645"/>
            <p:cNvCxnSpPr/>
            <p:nvPr/>
          </p:nvCxnSpPr>
          <p:spPr>
            <a:xfrm rot="1800000">
              <a:off x="11688129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Прямая соединительная линия 646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Прямая соединительная линия 647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Прямая соединительная линия 648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Прямая соединительная линия 649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Прямая соединительная линия 650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Прямая соединительная линия 651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Прямая соединительная линия 652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Прямая соединительная линия 653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Прямая соединительная линия 654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Прямая соединительная линия 655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Прямая соединительная линия 656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Прямая соединительная линия 657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Прямая соединительная линия 658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Прямая соединительная линия 659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Прямая соединительная линия 660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Прямая соединительная линия 661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Прямая соединительная линия 662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Прямая соединительная линия 663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Прямая соединительная линия 664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Прямая соединительная линия 665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Прямая соединительная линия 666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Прямая соединительная линия 667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Прямая соединительная линия 668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Прямая соединительная линия 669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Прямая соединительная линия 670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Прямая соединительная линия 671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Прямая соединительная линия 672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Прямая соединительная линия 673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Прямая соединительная линия 674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Прямая соединительная линия 675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Прямая соединительная линия 676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Прямая соединительная линия 677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Прямая соединительная линия 678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Прямая соединительная линия 679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Прямая соединительная линия 680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Прямая соединительная линия 681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Прямая соединительная линия 682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Прямая соединительная линия 683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Прямая соединительная линия 684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Прямая соединительная линия 685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Прямая соединительная линия 686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Прямая соединительная линия 687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Прямая соединительная линия 688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Прямая соединительная линия 689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Прямая соединительная линия 690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Прямая соединительная линия 691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Прямая соединительная линия 692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Прямая соединительная линия 693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Прямая соединительная линия 694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Прямая соединительная линия 695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Прямая соединительная линия 696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Прямая соединительная линия 697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Прямая соединительная линия 698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Прямая соединительная линия 699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Прямая соединительная линия 700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Прямая соединительная линия 701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3" name="Прямая соединительная линия 702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Прямая соединительная линия 703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Прямая соединительная линия 704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Прямая соединительная линия 705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Прямая соединительная линия 706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Прямая соединительная линия 707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Прямая соединительная линия 708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Прямая соединительная линия 709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Прямая соединительная линия 710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Прямая соединительная линия 711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Прямая соединительная линия 712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Прямая соединительная линия 713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Прямая соединительная линия 714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Прямая соединительная линия 715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Прямая соединительная линия 716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Прямая соединительная линия 717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Прямая соединительная линия 718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Прямая соединительная линия 719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Прямая соединительная линия 720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Прямая соединительная линия 721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Прямая соединительная линия 722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Прямая соединительная линия 723"/>
            <p:cNvCxnSpPr/>
            <p:nvPr/>
          </p:nvCxnSpPr>
          <p:spPr>
            <a:xfrm rot="1800000">
              <a:off x="11992092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5" name="Прямая соединительная линия 724"/>
            <p:cNvCxnSpPr/>
            <p:nvPr/>
          </p:nvCxnSpPr>
          <p:spPr>
            <a:xfrm rot="19800000" flipH="1">
              <a:off x="11840110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Прямая соединительная линия 725"/>
            <p:cNvCxnSpPr/>
            <p:nvPr/>
          </p:nvCxnSpPr>
          <p:spPr>
            <a:xfrm rot="1800000">
              <a:off x="11688128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Прямая соединительная линия 726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7" y="197758"/>
            <a:ext cx="1215856" cy="61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1918" y="3780249"/>
            <a:ext cx="148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altLang="ru-RU" dirty="0">
                <a:solidFill>
                  <a:schemeClr val="bg1"/>
                </a:solidFill>
                <a:latin typeface="Calibri"/>
              </a:rPr>
              <a:t>(за </a:t>
            </a:r>
            <a:r>
              <a:rPr lang="ru-RU" altLang="ru-RU" dirty="0" smtClean="0">
                <a:solidFill>
                  <a:schemeClr val="bg1"/>
                </a:solidFill>
                <a:latin typeface="Calibri"/>
              </a:rPr>
              <a:t>2020 </a:t>
            </a:r>
            <a:r>
              <a:rPr lang="ru-RU" altLang="ru-RU" dirty="0">
                <a:solidFill>
                  <a:schemeClr val="bg1"/>
                </a:solidFill>
                <a:latin typeface="Calibri"/>
              </a:rPr>
              <a:t>год)</a:t>
            </a:r>
            <a:r>
              <a:rPr lang="ru-RU" altLang="ru-RU" sz="2000" dirty="0">
                <a:solidFill>
                  <a:schemeClr val="bg1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4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3" y="273050"/>
            <a:ext cx="588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ЧЕЛОВЕЧЕСКИЙ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КАПИТАЛ 2020</a:t>
            </a:r>
            <a:endParaRPr lang="ru-RU" sz="2000" b="1" dirty="0">
              <a:solidFill>
                <a:srgbClr val="009999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17561" y="6488813"/>
            <a:ext cx="11766616" cy="242106"/>
            <a:chOff x="-14469" y="6448080"/>
            <a:chExt cx="11766616" cy="242106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Прямая соединительная линия 235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Прямая соединительная линия 237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Прямая соединительная линия 238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Прямая соединительная линия 239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Прямая соединительная линия 242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Прямая соединительная линия 244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8207"/>
              </p:ext>
            </p:extLst>
          </p:nvPr>
        </p:nvGraphicFramePr>
        <p:xfrm>
          <a:off x="664240" y="914399"/>
          <a:ext cx="11059955" cy="5224886"/>
        </p:xfrm>
        <a:graphic>
          <a:graphicData uri="http://schemas.openxmlformats.org/drawingml/2006/table">
            <a:tbl>
              <a:tblPr/>
              <a:tblGrid>
                <a:gridCol w="465098"/>
                <a:gridCol w="3715135"/>
                <a:gridCol w="806709"/>
                <a:gridCol w="747632"/>
                <a:gridCol w="836047"/>
                <a:gridCol w="812496"/>
                <a:gridCol w="812496"/>
                <a:gridCol w="765395"/>
                <a:gridCol w="753619"/>
                <a:gridCol w="851424"/>
                <a:gridCol w="493904"/>
              </a:tblGrid>
              <a:tr h="2275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№ п/п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Наименование показателей реализации Стратегии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Calibri" pitchFamily="34" charset="0"/>
                        </a:rPr>
                        <a:t>Единицы измерения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Справочно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2017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2018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2019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план </a:t>
                      </a:r>
                      <a:b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</a:br>
                      <a:endParaRPr lang="ru-RU" sz="1400" b="1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факт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Calibri" pitchFamily="34" charset="0"/>
                        </a:rPr>
                        <a:t>абс</a:t>
                      </a:r>
                      <a:r>
                        <a:rPr lang="ru-RU" sz="1200" b="1" i="1" u="none" strike="noStrike" dirty="0">
                          <a:effectLst/>
                          <a:latin typeface="Calibri" pitchFamily="34" charset="0"/>
                        </a:rPr>
                        <a:t>. отклонение 2020 (+,-)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effectLst/>
                          <a:latin typeface="Calibri" pitchFamily="34" charset="0"/>
                        </a:rPr>
                        <a:t>в % к плану 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261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I.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СЦ-1: Человеческий капитал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378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Среднегодовая численность населения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тыс. чел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417,90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419,70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420,50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422,96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422,80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425,02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2,2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100,5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882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Население  моложе трудоспособного возраста</a:t>
                      </a:r>
                      <a:b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(к общей численности населения на начало года)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15,7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16,3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16,6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16,8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17,20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17,20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66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Миграционный прирост</a:t>
                      </a:r>
                      <a:b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тыс. чел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3,61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1,75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2,12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5,79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2,45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2,71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110,5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882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Ожидаемая продолжительность жизни городского населения (оба пола) </a:t>
                      </a:r>
                      <a:r>
                        <a:rPr lang="ru-RU" sz="1400" b="0" i="1" u="none" strike="noStrike" dirty="0">
                          <a:effectLst/>
                          <a:latin typeface="Calibri" pitchFamily="34" charset="0"/>
                        </a:rPr>
                        <a:t>(2018-2019 годы с уточнением Федеральной службы государственной статистики)</a:t>
                      </a:r>
                      <a:endParaRPr lang="ru-RU" sz="14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лет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69,53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70,59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70,91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71,57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71,81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72,27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0,46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100,6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378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Уровень безработицы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0,6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0,29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0,19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Calibri" pitchFamily="34" charset="0"/>
                        </a:rPr>
                        <a:t>0,21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Calibri" pitchFamily="34" charset="0"/>
                        </a:rPr>
                        <a:t>0,20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3,32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3,12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66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Доля населения, систематически занимающегося физической культурой и спортом, в общей численности населения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32,00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34,60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35,10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36,2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itchFamily="34" charset="0"/>
                        </a:rPr>
                        <a:t>38,10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39,50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1,4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Calibri" pitchFamily="34" charset="0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689" y="273384"/>
            <a:ext cx="4158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ПРОСТРАНСТВО 2020</a:t>
            </a:r>
            <a:endParaRPr lang="ru-RU" sz="3200" dirty="0">
              <a:solidFill>
                <a:srgbClr val="009999"/>
              </a:solidFill>
              <a:latin typeface="Calibri"/>
              <a:ea typeface="+mj-ea"/>
              <a:cs typeface="+mj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Прямая соединительная линия 235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Прямая соединительная линия 237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Прямая соединительная линия 238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Прямая соединительная линия 239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Прямая соединительная линия 242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Прямая соединительная линия 244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82465"/>
              </p:ext>
            </p:extLst>
          </p:nvPr>
        </p:nvGraphicFramePr>
        <p:xfrm>
          <a:off x="682247" y="1155033"/>
          <a:ext cx="11028490" cy="4708588"/>
        </p:xfrm>
        <a:graphic>
          <a:graphicData uri="http://schemas.openxmlformats.org/drawingml/2006/table">
            <a:tbl>
              <a:tblPr/>
              <a:tblGrid>
                <a:gridCol w="423883"/>
                <a:gridCol w="3712028"/>
                <a:gridCol w="852377"/>
                <a:gridCol w="685481"/>
                <a:gridCol w="827180"/>
                <a:gridCol w="803882"/>
                <a:gridCol w="803882"/>
                <a:gridCol w="757279"/>
                <a:gridCol w="745629"/>
                <a:gridCol w="874226"/>
                <a:gridCol w="542643"/>
              </a:tblGrid>
              <a:tr h="2312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№ п/п 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показателей реализации Стратегии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Единицы измерения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Справочно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2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</a:t>
                      </a:r>
                      <a:b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 отклонение 2020 (+,-)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+mn-lt"/>
                        </a:rPr>
                        <a:t>в % к плану 2020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231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II.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СЦ-2: Пространство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6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Степень износа  инженерных сетей,   </a:t>
                      </a:r>
                      <a:br>
                        <a:rPr lang="ru-RU" sz="1400" b="0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381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теплоснабжения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55,9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84,1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67,3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72,2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66,2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72,30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6,1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6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водоснабжение </a:t>
                      </a:r>
                      <a:r>
                        <a:rPr lang="ru-RU" sz="1400" b="0" i="1" u="none" strike="noStrike" dirty="0">
                          <a:effectLst/>
                          <a:latin typeface="+mn-lt"/>
                        </a:rPr>
                        <a:t>(уличная водопроводная сеть)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77,3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79,0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81,4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83,1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80,1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82,60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6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водоотведение</a:t>
                      </a:r>
                      <a:r>
                        <a:rPr lang="ru-RU" sz="1400" b="0" i="1" u="none" strike="noStrike" dirty="0">
                          <a:effectLst/>
                          <a:latin typeface="+mn-lt"/>
                        </a:rPr>
                        <a:t> (уличная канализационная сеть)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61,2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62,9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66,4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66,4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65,3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67,30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6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Средняя обеспеченность площадью жилых помещений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кв.м/ чел.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25,7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26,2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26,8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27,1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27,5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99,6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906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Доля автомобильных дорог местного значения, соответствующих нормативным требованиям, в их общей протяженности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73,1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54,2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43,0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49,0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57,0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61,5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5640" marR="5640" marT="5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5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432" y="273383"/>
            <a:ext cx="5252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РЫНКИ И ИНСТИТУТЫ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2020</a:t>
            </a:r>
            <a:endParaRPr lang="ru-RU" sz="3200" dirty="0">
              <a:solidFill>
                <a:srgbClr val="009999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524673"/>
              </p:ext>
            </p:extLst>
          </p:nvPr>
        </p:nvGraphicFramePr>
        <p:xfrm>
          <a:off x="523892" y="1387641"/>
          <a:ext cx="11267055" cy="4435135"/>
        </p:xfrm>
        <a:graphic>
          <a:graphicData uri="http://schemas.openxmlformats.org/drawingml/2006/table">
            <a:tbl>
              <a:tblPr/>
              <a:tblGrid>
                <a:gridCol w="483292"/>
                <a:gridCol w="3756654"/>
                <a:gridCol w="873191"/>
                <a:gridCol w="703353"/>
                <a:gridCol w="847990"/>
                <a:gridCol w="824102"/>
                <a:gridCol w="824102"/>
                <a:gridCol w="776328"/>
                <a:gridCol w="764385"/>
                <a:gridCol w="891321"/>
                <a:gridCol w="522337"/>
              </a:tblGrid>
              <a:tr h="2384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№ п/п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Наименование показателей реализации Стратегии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Справочно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</a:t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 отклонение 2020 (+,-)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effectLst/>
                          <a:latin typeface="+mn-lt"/>
                        </a:rPr>
                        <a:t>в % к плану 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238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III.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СЦ-3: Рынки и Институты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6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Загрузка номерного фонда коллективных средств размещения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61,5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35,4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45,2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36,4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33,9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238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Численность занятых в экономике города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тыс. чел.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211,3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212,3</a:t>
                      </a:r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214,0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215,1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215,7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215,7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6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Рост оборота розничной торговли в сопоставимых ценах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97,2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103,0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102,9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103,5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103,3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102,5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6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Рост оборота общественного питания в сопоставимых ценах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93,0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101,4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103,5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104,2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103,8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90,0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-13,8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6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Число субъектов МСП  в расчете на 10 тыс. человек населения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ед.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607,0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608,0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608,0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598,8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612,0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560,2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-51,8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91,5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925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Количество созданных социально-ориентированных некоммерческих организаций  на территории города  Твери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ед.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1" name="Группа 250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52" name="Прямая соединительная линия 251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Прямая соединительная линия 282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Прямая соединительная линия 283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Прямая соединительная линия 291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Прямая соединительная линия 292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Прямая соединительная линия 293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Прямая соединительная линия 296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Прямая соединительная линия 297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Прямая соединительная линия 298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единительная линия 299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Прямая соединительная линия 301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Прямая соединительная линия 307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Прямая соединительная линия 308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Прямая соединительная линия 309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Прямая соединительная линия 310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Прямая соединительная линия 311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Прямая соединительная линия 312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Прямая соединительная линия 314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Прямая соединительная линия 315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Прямая соединительная линия 316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Прямая соединительная линия 317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Прямая соединительная линия 318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Прямая соединительная линия 319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Прямая соединительная линия 320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Прямая соединительная линия 321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Прямая соединительная линия 322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Прямая соединительная линия 323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Прямая соединительная линия 324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Прямая соединительная линия 325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Прямая соединительная линия 326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Прямая соединительная линия 327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Прямая соединительная линия 328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Прямая соединительная линия 330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Прямая соединительная линия 331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Прямая соединительная линия 332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я соединительная линия 333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единительная линия 334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я соединительная линия 335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Прямая соединительная линия 336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я соединительная линия 337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Прямая соединительная линия 338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единительная линия 339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Прямая соединительная линия 340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я соединительная линия 341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Прямая соединительная линия 342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я соединительная линия 343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Прямая соединительная линия 344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Прямая соединительная линия 345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Прямая соединительная линия 346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Прямая соединительная линия 347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Прямая соединительная линия 348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Прямая соединительная линия 349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Прямая соединительная линия 350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Прямая соединительная линия 351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Прямая соединительная линия 352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Прямая соединительная линия 353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Прямая соединительная линия 354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Прямая соединительная линия 355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Прямая соединительная линия 356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Прямая соединительная линия 358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Прямая соединительная линия 359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Прямая соединительная линия 360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Прямая соединительная линия 362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Прямая соединительная линия 363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Прямая соединительная линия 364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Прямая соединительная линия 366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Прямая соединительная линия 369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Прямая соединительная линия 370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единительная линия 373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Прямая соединительная линия 375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Прямая соединительная линия 379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единительная линия 382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Прямая соединительная линия 383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Прямая соединительная линия 386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Прямая соединительная линия 387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Прямая соединительная линия 388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Прямая соединительная линия 389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Прямая соединительная линия 390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Прямая соединительная линия 392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Прямая соединительная линия 393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Прямая соединительная линия 394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Прямая соединительная линия 395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Прямая соединительная линия 396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Прямая соединительная линия 397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Прямая соединительная линия 398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Прямая соединительная линия 399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Прямая соединительная линия 400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Прямая соединительная линия 401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Прямая соединительная линия 402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Прямая соединительная линия 403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Прямая соединительная линия 404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Прямая соединительная линия 405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Прямая соединительная линия 406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2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211" y="266029"/>
            <a:ext cx="6775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ИННОВАЦИИ И ИНФОРМАЦИЯ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2020</a:t>
            </a:r>
            <a:endParaRPr lang="ru-RU" sz="3200" dirty="0">
              <a:solidFill>
                <a:srgbClr val="009999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86289"/>
              </p:ext>
            </p:extLst>
          </p:nvPr>
        </p:nvGraphicFramePr>
        <p:xfrm>
          <a:off x="392901" y="1379621"/>
          <a:ext cx="11384014" cy="2635129"/>
        </p:xfrm>
        <a:graphic>
          <a:graphicData uri="http://schemas.openxmlformats.org/drawingml/2006/table">
            <a:tbl>
              <a:tblPr/>
              <a:tblGrid>
                <a:gridCol w="472741"/>
                <a:gridCol w="3963032"/>
                <a:gridCol w="758197"/>
                <a:gridCol w="708628"/>
                <a:gridCol w="860544"/>
                <a:gridCol w="836302"/>
                <a:gridCol w="836302"/>
                <a:gridCol w="787821"/>
                <a:gridCol w="775701"/>
                <a:gridCol w="858603"/>
                <a:gridCol w="526143"/>
              </a:tblGrid>
              <a:tr h="2338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№ п/п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Наименование показателей реализации Стратегии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Справочно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7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</a:t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 отклонение 2020 (+,-)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effectLst/>
                          <a:latin typeface="+mn-lt"/>
                        </a:rPr>
                        <a:t>в % к плану 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361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IV.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СЦ-4: Инновации и информация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1132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Доля инновационных товаров, работ, услуг в общем объеме отгруженных товаров, выполненных работ, </a:t>
                      </a:r>
                      <a:br>
                        <a:rPr lang="ru-RU" sz="1400" b="0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услуг организаций промышленного производства *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5,9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август, 2021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1628" y="4228436"/>
            <a:ext cx="10479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* Значения </a:t>
            </a:r>
            <a:r>
              <a:rPr lang="ru-RU" sz="1000" i="1" dirty="0"/>
              <a:t>показателя предоставляются </a:t>
            </a:r>
            <a:r>
              <a:rPr lang="ru-RU" sz="1000" i="1" dirty="0" err="1"/>
              <a:t>Тверьстатом</a:t>
            </a:r>
            <a:r>
              <a:rPr lang="ru-RU" sz="1000" i="1" dirty="0" smtClean="0"/>
              <a:t>. </a:t>
            </a:r>
          </a:p>
          <a:p>
            <a:r>
              <a:rPr lang="ru-RU" sz="1000" i="1" dirty="0" smtClean="0"/>
              <a:t> </a:t>
            </a:r>
            <a:r>
              <a:rPr lang="ru-RU" sz="1000" i="1" dirty="0"/>
              <a:t>Данные за 2020 год согласно Федеральному плану статистических работ будут предоставлены в августе 2021 года.</a:t>
            </a:r>
          </a:p>
        </p:txBody>
      </p:sp>
      <p:grpSp>
        <p:nvGrpSpPr>
          <p:cNvPr id="251" name="Группа 250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52" name="Прямая соединительная линия 251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Прямая соединительная линия 282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Прямая соединительная линия 283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Прямая соединительная линия 291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Прямая соединительная линия 292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Прямая соединительная линия 293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Прямая соединительная линия 296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Прямая соединительная линия 297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Прямая соединительная линия 298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единительная линия 299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Прямая соединительная линия 301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Прямая соединительная линия 307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Прямая соединительная линия 308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Прямая соединительная линия 309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Прямая соединительная линия 310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Прямая соединительная линия 311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Прямая соединительная линия 312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Прямая соединительная линия 314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Прямая соединительная линия 315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Прямая соединительная линия 316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Прямая соединительная линия 317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Прямая соединительная линия 318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Прямая соединительная линия 319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Прямая соединительная линия 320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Прямая соединительная линия 321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Прямая соединительная линия 322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Прямая соединительная линия 323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Прямая соединительная линия 324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Прямая соединительная линия 325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Прямая соединительная линия 326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Прямая соединительная линия 327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Прямая соединительная линия 328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Прямая соединительная линия 330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Прямая соединительная линия 331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Прямая соединительная линия 332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я соединительная линия 333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единительная линия 334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я соединительная линия 335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Прямая соединительная линия 336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я соединительная линия 337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Прямая соединительная линия 338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единительная линия 339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Прямая соединительная линия 340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я соединительная линия 341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Прямая соединительная линия 342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я соединительная линия 343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Прямая соединительная линия 344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Прямая соединительная линия 345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Прямая соединительная линия 346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Прямая соединительная линия 347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Прямая соединительная линия 348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Прямая соединительная линия 349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Прямая соединительная линия 350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Прямая соединительная линия 351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Прямая соединительная линия 352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Прямая соединительная линия 353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Прямая соединительная линия 354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Прямая соединительная линия 355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Прямая соединительная линия 356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Прямая соединительная линия 358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Прямая соединительная линия 359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Прямая соединительная линия 360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Прямая соединительная линия 362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Прямая соединительная линия 363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Прямая соединительная линия 364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Прямая соединительная линия 366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Прямая соединительная линия 369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Прямая соединительная линия 370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единительная линия 373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Прямая соединительная линия 375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Прямая соединительная линия 379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единительная линия 382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Прямая соединительная линия 383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Прямая соединительная линия 386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Прямая соединительная линия 387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Прямая соединительная линия 388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Прямая соединительная линия 389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Прямая соединительная линия 390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Прямая соединительная линия 392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Прямая соединительная линия 393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Прямая соединительная линия 394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Прямая соединительная линия 395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Прямая соединительная линия 396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Прямая соединительная линия 397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Прямая соединительная линия 398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Прямая соединительная линия 399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Прямая соединительная линия 400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Прямая соединительная линия 401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Прямая соединительная линия 402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Прямая соединительная линия 403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Прямая соединительная линия 404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Прямая соединительная линия 405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Прямая соединительная линия 406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45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502" y="273383"/>
            <a:ext cx="5724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ФИНАНСОВЫЙ КАПИТАЛ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2020</a:t>
            </a:r>
            <a:endParaRPr lang="ru-RU" sz="3200" dirty="0">
              <a:solidFill>
                <a:srgbClr val="009999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65199"/>
              </p:ext>
            </p:extLst>
          </p:nvPr>
        </p:nvGraphicFramePr>
        <p:xfrm>
          <a:off x="588714" y="1179094"/>
          <a:ext cx="11094667" cy="4554956"/>
        </p:xfrm>
        <a:graphic>
          <a:graphicData uri="http://schemas.openxmlformats.org/drawingml/2006/table">
            <a:tbl>
              <a:tblPr/>
              <a:tblGrid>
                <a:gridCol w="504421"/>
                <a:gridCol w="3688933"/>
                <a:gridCol w="796408"/>
                <a:gridCol w="762811"/>
                <a:gridCol w="838671"/>
                <a:gridCol w="815046"/>
                <a:gridCol w="815046"/>
                <a:gridCol w="767797"/>
                <a:gridCol w="755984"/>
                <a:gridCol w="863461"/>
                <a:gridCol w="486089"/>
              </a:tblGrid>
              <a:tr h="230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№ п/п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Наименование показателей реализации Стратегии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Справочно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3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</a:t>
                      </a:r>
                      <a:br>
                        <a:rPr lang="ru-RU" sz="1400" b="1" i="0" u="none" strike="noStrike" dirty="0">
                          <a:effectLst/>
                          <a:latin typeface="+mn-lt"/>
                        </a:rPr>
                      </a:b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lang="ru-RU" sz="12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 отклонение 2020 (+,-)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effectLst/>
                          <a:latin typeface="+mn-lt"/>
                        </a:rPr>
                        <a:t>в % к плану 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230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V.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СЦ-5: Финансовый капитал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672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Доля собственных  (налоговых и неналоговых) доходов в общем объеме бюджетных доходов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57,9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48,8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50,4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42,8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43,9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41,4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502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Инвестиции в основной капитал  по крупным и средним предприятиям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млрд. руб.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18,6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19,7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19,8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23,6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119,2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1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Доля частных инвестиций в основной капитал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65,6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66,4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77,9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80,3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74,4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2,80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1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Расходы бюджета города Твери  на 1 жителя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тыс. руб.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17,5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19,3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19,4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22,2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23,1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0,90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104,1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451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Доходы бюджета города Твери  на 1 жителя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тыс. руб.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16,4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18,4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23,0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22,3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0,50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102,3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  <a:tr h="672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Объем отгруженной продукции собственного производства в действующих ценах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млрд. руб.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88,1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110,6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142,7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171,5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191,0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174,0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-17,00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91,1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1" name="Группа 250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52" name="Прямая соединительная линия 251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Прямая соединительная линия 282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Прямая соединительная линия 283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Прямая соединительная линия 291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Прямая соединительная линия 292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Прямая соединительная линия 293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Прямая соединительная линия 296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Прямая соединительная линия 297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Прямая соединительная линия 298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единительная линия 299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Прямая соединительная линия 301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Прямая соединительная линия 307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Прямая соединительная линия 308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Прямая соединительная линия 309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Прямая соединительная линия 310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Прямая соединительная линия 311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Прямая соединительная линия 312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Прямая соединительная линия 314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Прямая соединительная линия 315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Прямая соединительная линия 316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Прямая соединительная линия 317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Прямая соединительная линия 318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Прямая соединительная линия 319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Прямая соединительная линия 320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Прямая соединительная линия 321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Прямая соединительная линия 322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Прямая соединительная линия 323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Прямая соединительная линия 324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Прямая соединительная линия 325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Прямая соединительная линия 326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Прямая соединительная линия 327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Прямая соединительная линия 328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Прямая соединительная линия 330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Прямая соединительная линия 331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Прямая соединительная линия 332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я соединительная линия 333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единительная линия 334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я соединительная линия 335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Прямая соединительная линия 336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я соединительная линия 337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Прямая соединительная линия 338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единительная линия 339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Прямая соединительная линия 340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я соединительная линия 341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Прямая соединительная линия 342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я соединительная линия 343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Прямая соединительная линия 344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Прямая соединительная линия 345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Прямая соединительная линия 346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Прямая соединительная линия 347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Прямая соединительная линия 348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Прямая соединительная линия 349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Прямая соединительная линия 350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Прямая соединительная линия 351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Прямая соединительная линия 352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Прямая соединительная линия 353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Прямая соединительная линия 354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Прямая соединительная линия 355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Прямая соединительная линия 356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Прямая соединительная линия 358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Прямая соединительная линия 359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Прямая соединительная линия 360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Прямая соединительная линия 362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Прямая соединительная линия 363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Прямая соединительная линия 364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Прямая соединительная линия 366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Прямая соединительная линия 369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Прямая соединительная линия 370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единительная линия 373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Прямая соединительная линия 375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Прямая соединительная линия 379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единительная линия 382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Прямая соединительная линия 383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Прямая соединительная линия 386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Прямая соединительная линия 387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Прямая соединительная линия 388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Прямая соединительная линия 389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Прямая соединительная линия 390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Прямая соединительная линия 392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Прямая соединительная линия 393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Прямая соединительная линия 394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Прямая соединительная линия 395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Прямая соединительная линия 396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Прямая соединительная линия 397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Прямая соединительная линия 398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Прямая соединительная линия 399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Прямая соединительная линия 400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Прямая соединительная линия 401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Прямая соединительная линия 402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Прямая соединительная линия 403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Прямая соединительная линия 404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Прямая соединительная линия 405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Прямая соединительная линия 406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93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окумент 2"/>
          <p:cNvSpPr/>
          <p:nvPr/>
        </p:nvSpPr>
        <p:spPr>
          <a:xfrm>
            <a:off x="123839" y="798379"/>
            <a:ext cx="11872444" cy="6106154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363"/>
            <a:endParaRPr lang="ru-RU" sz="1400" dirty="0" smtClean="0">
              <a:solidFill>
                <a:schemeClr val="tx1"/>
              </a:solidFill>
            </a:endParaRPr>
          </a:p>
          <a:p>
            <a:pPr indent="360363"/>
            <a:endParaRPr lang="ru-RU" sz="1400" dirty="0">
              <a:solidFill>
                <a:schemeClr val="tx1"/>
              </a:solidFill>
            </a:endParaRPr>
          </a:p>
          <a:p>
            <a:pPr indent="360363"/>
            <a:endParaRPr lang="ru-RU" sz="1400" dirty="0" smtClean="0">
              <a:solidFill>
                <a:schemeClr val="tx1"/>
              </a:solidFill>
            </a:endParaRPr>
          </a:p>
          <a:p>
            <a:pPr indent="360363"/>
            <a:endParaRPr lang="ru-RU" sz="1400" dirty="0">
              <a:solidFill>
                <a:schemeClr val="tx1"/>
              </a:solidFill>
            </a:endParaRPr>
          </a:p>
          <a:p>
            <a:pPr indent="360363"/>
            <a:r>
              <a:rPr lang="ru-RU" sz="2000" b="1" dirty="0" smtClean="0">
                <a:solidFill>
                  <a:srgbClr val="003366"/>
                </a:solidFill>
                <a:latin typeface="Calibri" pitchFamily="34" charset="0"/>
              </a:rPr>
              <a:t>В </a:t>
            </a:r>
            <a:r>
              <a:rPr lang="ru-RU" sz="2000" b="1" dirty="0">
                <a:solidFill>
                  <a:srgbClr val="003366"/>
                </a:solidFill>
                <a:latin typeface="Calibri" pitchFamily="34" charset="0"/>
              </a:rPr>
              <a:t>2020 году План по достижению установленных показателей выполнен по </a:t>
            </a:r>
            <a:r>
              <a:rPr lang="ru-RU" sz="2400" b="1" dirty="0" smtClean="0">
                <a:solidFill>
                  <a:srgbClr val="003366"/>
                </a:solidFill>
                <a:latin typeface="Calibri" pitchFamily="34" charset="0"/>
              </a:rPr>
              <a:t>14 </a:t>
            </a:r>
            <a:r>
              <a:rPr lang="ru-RU" sz="2400" b="1" dirty="0">
                <a:solidFill>
                  <a:srgbClr val="003366"/>
                </a:solidFill>
                <a:latin typeface="Calibri" pitchFamily="34" charset="0"/>
              </a:rPr>
              <a:t>из 23 показателей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По </a:t>
            </a:r>
            <a:r>
              <a:rPr lang="ru-RU" sz="1400" dirty="0">
                <a:solidFill>
                  <a:schemeClr val="tx1"/>
                </a:solidFill>
              </a:rPr>
              <a:t>показателю «Доля инновационных товаров, </a:t>
            </a:r>
            <a:r>
              <a:rPr lang="ru-RU" sz="1400" dirty="0" smtClean="0">
                <a:solidFill>
                  <a:schemeClr val="tx1"/>
                </a:solidFill>
              </a:rPr>
              <a:t>работ в </a:t>
            </a:r>
            <a:r>
              <a:rPr lang="ru-RU" sz="1400" dirty="0">
                <a:solidFill>
                  <a:schemeClr val="tx1"/>
                </a:solidFill>
              </a:rPr>
              <a:t>общем объеме отгруженных </a:t>
            </a:r>
            <a:r>
              <a:rPr lang="ru-RU" sz="1400" dirty="0" smtClean="0">
                <a:solidFill>
                  <a:schemeClr val="tx1"/>
                </a:solidFill>
              </a:rPr>
              <a:t>товаров организаций </a:t>
            </a:r>
            <a:r>
              <a:rPr lang="ru-RU" sz="1400" dirty="0">
                <a:solidFill>
                  <a:schemeClr val="tx1"/>
                </a:solidFill>
              </a:rPr>
              <a:t>промышленного производства» данные будут предоставлены </a:t>
            </a:r>
            <a:r>
              <a:rPr lang="ru-RU" sz="1400" dirty="0" err="1">
                <a:solidFill>
                  <a:schemeClr val="tx1"/>
                </a:solidFill>
              </a:rPr>
              <a:t>Тверьстатом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en-US" sz="1400" dirty="0" smtClean="0">
                <a:solidFill>
                  <a:schemeClr val="tx1"/>
                </a:solidFill>
              </a:rPr>
              <a:t>III</a:t>
            </a:r>
            <a:r>
              <a:rPr lang="ru-RU" sz="1400" dirty="0" smtClean="0">
                <a:solidFill>
                  <a:schemeClr val="tx1"/>
                </a:solidFill>
              </a:rPr>
              <a:t> квартале 2021 года. </a:t>
            </a:r>
            <a:endParaRPr lang="ru-RU" sz="1400" dirty="0">
              <a:solidFill>
                <a:schemeClr val="tx1"/>
              </a:solidFill>
            </a:endParaRPr>
          </a:p>
          <a:p>
            <a:pPr indent="360363"/>
            <a:r>
              <a:rPr lang="ru-RU" sz="16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 достигнут </a:t>
            </a:r>
            <a:r>
              <a:rPr lang="ru-RU" sz="1400" dirty="0">
                <a:solidFill>
                  <a:schemeClr val="tx1"/>
                </a:solidFill>
              </a:rPr>
              <a:t>уровень планируемых значений  показателей 2020 года </a:t>
            </a:r>
            <a:r>
              <a:rPr lang="ru-RU" sz="16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из-за пандемии </a:t>
            </a:r>
            <a:r>
              <a:rPr lang="ru-RU" sz="1600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коронавируса</a:t>
            </a:r>
            <a:r>
              <a:rPr lang="ru-RU" sz="1400" dirty="0">
                <a:solidFill>
                  <a:schemeClr val="tx1"/>
                </a:solidFill>
              </a:rPr>
              <a:t>, повлекшей масштабные ограничения и запреты в экономической деятельности хозяйствующих субъектов, самоизоляцию граждан. </a:t>
            </a:r>
            <a:r>
              <a:rPr lang="ru-RU" sz="1400" dirty="0" smtClean="0">
                <a:solidFill>
                  <a:schemeClr val="tx1"/>
                </a:solidFill>
              </a:rPr>
              <a:t>Наиболее </a:t>
            </a:r>
            <a:r>
              <a:rPr lang="ru-RU" sz="1400" dirty="0">
                <a:solidFill>
                  <a:schemeClr val="tx1"/>
                </a:solidFill>
              </a:rPr>
              <a:t>глубокие изменения произошли в сфере сбыта (поставок) товаров и услуг, снижения уровня занятости отдельных категорий граждан и доходов населения. </a:t>
            </a:r>
            <a:r>
              <a:rPr lang="ru-RU" sz="1400" dirty="0" smtClean="0">
                <a:solidFill>
                  <a:schemeClr val="tx1"/>
                </a:solidFill>
              </a:rPr>
              <a:t>Данные </a:t>
            </a:r>
            <a:r>
              <a:rPr lang="ru-RU" sz="1400" dirty="0">
                <a:solidFill>
                  <a:schemeClr val="tx1"/>
                </a:solidFill>
              </a:rPr>
              <a:t>изменения оказали негативное влияние на:                      </a:t>
            </a: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уровень </a:t>
            </a:r>
            <a:r>
              <a:rPr lang="ru-RU" sz="1400" dirty="0">
                <a:solidFill>
                  <a:schemeClr val="tx1"/>
                </a:solidFill>
              </a:rPr>
              <a:t>безработицы;</a:t>
            </a: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число </a:t>
            </a:r>
            <a:r>
              <a:rPr lang="ru-RU" sz="1400" dirty="0">
                <a:solidFill>
                  <a:schemeClr val="tx1"/>
                </a:solidFill>
              </a:rPr>
              <a:t>субъектов МСП  в расчете на 10 тыс. человек населения;</a:t>
            </a: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оборот </a:t>
            </a:r>
            <a:r>
              <a:rPr lang="ru-RU" sz="1400" dirty="0">
                <a:solidFill>
                  <a:schemeClr val="tx1"/>
                </a:solidFill>
              </a:rPr>
              <a:t>общественного питания в сопоставимых ценах; </a:t>
            </a: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объем </a:t>
            </a:r>
            <a:r>
              <a:rPr lang="ru-RU" sz="1400" dirty="0">
                <a:solidFill>
                  <a:schemeClr val="tx1"/>
                </a:solidFill>
              </a:rPr>
              <a:t>отгруженной продукции собственного производства в действующих ценах);</a:t>
            </a: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долю </a:t>
            </a:r>
            <a:r>
              <a:rPr lang="ru-RU" sz="1400" dirty="0">
                <a:solidFill>
                  <a:schemeClr val="tx1"/>
                </a:solidFill>
              </a:rPr>
              <a:t>собственных  (налоговых и неналоговых) доходов в общем объеме бюджетных </a:t>
            </a:r>
            <a:r>
              <a:rPr lang="ru-RU" sz="1400" dirty="0" smtClean="0">
                <a:solidFill>
                  <a:schemeClr val="tx1"/>
                </a:solidFill>
              </a:rPr>
              <a:t>доходов (</a:t>
            </a:r>
            <a:r>
              <a:rPr lang="ru-RU" sz="1400" i="1" dirty="0" smtClean="0">
                <a:solidFill>
                  <a:schemeClr val="tx1"/>
                </a:solidFill>
              </a:rPr>
              <a:t>близко к фактическому выполнению плана (факт - 41,4%, при плане - 43,9%);</a:t>
            </a:r>
            <a:endParaRPr lang="ru-RU" sz="1400" dirty="0">
              <a:solidFill>
                <a:schemeClr val="tx1"/>
              </a:solidFill>
            </a:endParaRP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загрузку </a:t>
            </a:r>
            <a:r>
              <a:rPr lang="ru-RU" sz="1400" dirty="0">
                <a:solidFill>
                  <a:schemeClr val="tx1"/>
                </a:solidFill>
              </a:rPr>
              <a:t>номерного фонда коллективных средств </a:t>
            </a:r>
            <a:r>
              <a:rPr lang="ru-RU" sz="1400" dirty="0" smtClean="0">
                <a:solidFill>
                  <a:schemeClr val="tx1"/>
                </a:solidFill>
              </a:rPr>
              <a:t>размещения;</a:t>
            </a:r>
            <a:endParaRPr lang="ru-RU" sz="1400" dirty="0">
              <a:solidFill>
                <a:schemeClr val="tx1"/>
              </a:solidFill>
            </a:endParaRPr>
          </a:p>
          <a:p>
            <a:pPr marL="714375" indent="-354013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степень </a:t>
            </a:r>
            <a:r>
              <a:rPr lang="ru-RU" sz="1400" dirty="0">
                <a:solidFill>
                  <a:schemeClr val="tx1"/>
                </a:solidFill>
              </a:rPr>
              <a:t>износа инженерных сетей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indent="450215">
              <a:lnSpc>
                <a:spcPct val="130000"/>
              </a:lnSpc>
            </a:pPr>
            <a:r>
              <a:rPr lang="ru-RU" sz="1400" dirty="0">
                <a:solidFill>
                  <a:schemeClr val="tx1"/>
                </a:solidFill>
              </a:rPr>
              <a:t>Вместе с тем, корректировка показателей </a:t>
            </a:r>
            <a:r>
              <a:rPr lang="ru-RU" sz="1400" dirty="0" smtClean="0">
                <a:solidFill>
                  <a:schemeClr val="tx1"/>
                </a:solidFill>
              </a:rPr>
              <a:t>на </a:t>
            </a:r>
            <a:r>
              <a:rPr lang="ru-RU" sz="1400" dirty="0">
                <a:solidFill>
                  <a:schemeClr val="tx1"/>
                </a:solidFill>
              </a:rPr>
              <a:t>долгосрочный период в связи с развитием эпидемиологической ситуации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настоящее время не </a:t>
            </a:r>
            <a:r>
              <a:rPr lang="ru-RU" sz="1400" dirty="0" smtClean="0">
                <a:solidFill>
                  <a:schemeClr val="tx1"/>
                </a:solidFill>
              </a:rPr>
              <a:t>требуется, т.к. не </a:t>
            </a:r>
            <a:r>
              <a:rPr lang="ru-RU" sz="1400" dirty="0">
                <a:solidFill>
                  <a:schemeClr val="tx1"/>
                </a:solidFill>
              </a:rPr>
              <a:t>разработаны сценарные условия функционирования экономики РФ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прогноз дефляторов, показатели инфляции и системы цен, индексация регулируемых цен и тарифов на продукцию и услуги). Пересчет показателей в длительной динамике, оценка которых будет основана на  низких базовых значениях отчетного года, будет некорректным. </a:t>
            </a:r>
          </a:p>
          <a:p>
            <a:pPr indent="450215"/>
            <a:r>
              <a:rPr lang="ru-RU" sz="1400" dirty="0" smtClean="0">
                <a:solidFill>
                  <a:schemeClr val="tx1"/>
                </a:solidFill>
              </a:rPr>
              <a:t>С </a:t>
            </a:r>
            <a:r>
              <a:rPr lang="ru-RU" sz="1400" dirty="0">
                <a:solidFill>
                  <a:schemeClr val="tx1"/>
                </a:solidFill>
              </a:rPr>
              <a:t>учетом результатов мониторинга показателей Стратегии по итогам 2020 года основной задачей в 2021 году является достижение баланса между антикризисными мерами и долгосрочными стратегическими задачами </a:t>
            </a:r>
            <a:r>
              <a:rPr lang="ru-RU" sz="1400" dirty="0" smtClean="0">
                <a:solidFill>
                  <a:schemeClr val="tx1"/>
                </a:solidFill>
              </a:rPr>
              <a:t>развития. </a:t>
            </a:r>
          </a:p>
          <a:p>
            <a:pPr indent="450215"/>
            <a:r>
              <a:rPr lang="ru-RU" sz="1400" dirty="0" smtClean="0">
                <a:solidFill>
                  <a:schemeClr val="tx1"/>
                </a:solidFill>
              </a:rPr>
              <a:t>Ключевым </a:t>
            </a:r>
            <a:r>
              <a:rPr lang="ru-RU" sz="1400" dirty="0">
                <a:solidFill>
                  <a:schemeClr val="tx1"/>
                </a:solidFill>
              </a:rPr>
              <a:t>приоритетом работы выступает реализация комплекса </a:t>
            </a:r>
            <a:r>
              <a:rPr lang="ru-RU" sz="1400" dirty="0" smtClean="0">
                <a:solidFill>
                  <a:schemeClr val="tx1"/>
                </a:solidFill>
              </a:rPr>
              <a:t>мероприятий</a:t>
            </a:r>
          </a:p>
          <a:p>
            <a:pPr indent="450215"/>
            <a:r>
              <a:rPr lang="ru-RU" sz="1400" dirty="0" smtClean="0">
                <a:solidFill>
                  <a:schemeClr val="tx1"/>
                </a:solidFill>
              </a:rPr>
              <a:t>Плана </a:t>
            </a:r>
            <a:r>
              <a:rPr lang="ru-RU" sz="1400" dirty="0">
                <a:solidFill>
                  <a:schemeClr val="tx1"/>
                </a:solidFill>
              </a:rPr>
              <a:t>по реализации Стратегии социально-экономического развития города </a:t>
            </a:r>
            <a:r>
              <a:rPr lang="ru-RU" sz="1400" dirty="0" smtClean="0">
                <a:solidFill>
                  <a:schemeClr val="tx1"/>
                </a:solidFill>
              </a:rPr>
              <a:t>Твери</a:t>
            </a:r>
          </a:p>
          <a:p>
            <a:pPr indent="450215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до 2035 </a:t>
            </a:r>
            <a:r>
              <a:rPr lang="ru-RU" sz="1400" dirty="0" smtClean="0">
                <a:solidFill>
                  <a:schemeClr val="tx1"/>
                </a:solidFill>
              </a:rPr>
              <a:t>года.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251" name="Группа 250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52" name="Прямая соединительная линия 251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Прямая соединительная линия 282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Прямая соединительная линия 283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Прямая соединительная линия 291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Прямая соединительная линия 292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Прямая соединительная линия 293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Прямая соединительная линия 296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Прямая соединительная линия 297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Прямая соединительная линия 298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единительная линия 299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Прямая соединительная линия 301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Прямая соединительная линия 307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Прямая соединительная линия 308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Прямая соединительная линия 309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Прямая соединительная линия 310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Прямая соединительная линия 311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Прямая соединительная линия 312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Прямая соединительная линия 314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Прямая соединительная линия 315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Прямая соединительная линия 316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Прямая соединительная линия 317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Прямая соединительная линия 318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Прямая соединительная линия 319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Прямая соединительная линия 320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Прямая соединительная линия 321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Прямая соединительная линия 322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Прямая соединительная линия 323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Прямая соединительная линия 324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Прямая соединительная линия 325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Прямая соединительная линия 326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Прямая соединительная линия 327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Прямая соединительная линия 328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Прямая соединительная линия 330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Прямая соединительная линия 331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Прямая соединительная линия 332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я соединительная линия 333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единительная линия 334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я соединительная линия 335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Прямая соединительная линия 336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я соединительная линия 337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Прямая соединительная линия 338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единительная линия 339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Прямая соединительная линия 340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я соединительная линия 341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Прямая соединительная линия 342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я соединительная линия 343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Прямая соединительная линия 344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Прямая соединительная линия 345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Прямая соединительная линия 346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Прямая соединительная линия 347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Прямая соединительная линия 348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Прямая соединительная линия 349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Прямая соединительная линия 350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Прямая соединительная линия 351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Прямая соединительная линия 352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Прямая соединительная линия 353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Прямая соединительная линия 354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Прямая соединительная линия 355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Прямая соединительная линия 356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Прямая соединительная линия 358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Прямая соединительная линия 359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Прямая соединительная линия 360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Прямая соединительная линия 362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Прямая соединительная линия 363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Прямая соединительная линия 364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Прямая соединительная линия 366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Прямая соединительная линия 369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Прямая соединительная линия 370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единительная линия 373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Прямая соединительная линия 375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Прямая соединительная линия 379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единительная линия 382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Прямая соединительная линия 383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Прямая соединительная линия 386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Прямая соединительная линия 387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Прямая соединительная линия 388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Прямая соединительная линия 389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Прямая соединительная линия 390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Прямая соединительная линия 392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Прямая соединительная линия 393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Прямая соединительная линия 394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Прямая соединительная линия 395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Прямая соединительная линия 396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Прямая соединительная линия 397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Прямая соединительная линия 398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Прямая соединительная линия 399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Прямая соединительная линия 400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Прямая соединительная линия 401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Прямая соединительная линия 402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Прямая соединительная линия 403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Прямая соединительная линия 404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Прямая соединительная линия 405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Прямая соединительная линия 406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Прямоугольник 235"/>
          <p:cNvSpPr/>
          <p:nvPr/>
        </p:nvSpPr>
        <p:spPr>
          <a:xfrm>
            <a:off x="389491" y="213604"/>
            <a:ext cx="5448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9999"/>
                </a:solidFill>
              </a:rPr>
              <a:t>→ </a:t>
            </a:r>
            <a:r>
              <a:rPr lang="ru-RU" sz="3200" dirty="0" smtClean="0">
                <a:solidFill>
                  <a:srgbClr val="009999"/>
                </a:solidFill>
                <a:latin typeface="Calibri"/>
                <a:ea typeface="+mj-ea"/>
                <a:cs typeface="+mj-cs"/>
              </a:rPr>
              <a:t>2020 год: ОСНОВНЫЕ ИТОГИ</a:t>
            </a:r>
            <a:endParaRPr lang="ru-RU" sz="3200" dirty="0">
              <a:solidFill>
                <a:srgbClr val="009999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34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Заголовок 1"/>
          <p:cNvSpPr txBox="1">
            <a:spLocks/>
          </p:cNvSpPr>
          <p:nvPr/>
        </p:nvSpPr>
        <p:spPr bwMode="auto">
          <a:xfrm>
            <a:off x="3930494" y="2705434"/>
            <a:ext cx="48260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СПАСИБО ЗА ВНИМАНИЕ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pSp>
        <p:nvGrpSpPr>
          <p:cNvPr id="252" name="Группа 251"/>
          <p:cNvGrpSpPr/>
          <p:nvPr/>
        </p:nvGrpSpPr>
        <p:grpSpPr>
          <a:xfrm>
            <a:off x="176750" y="6538584"/>
            <a:ext cx="11766616" cy="242106"/>
            <a:chOff x="-14469" y="6448080"/>
            <a:chExt cx="11766616" cy="242106"/>
          </a:xfrm>
        </p:grpSpPr>
        <p:cxnSp>
          <p:nvCxnSpPr>
            <p:cNvPr id="253" name="Прямая соединительная линия 252"/>
            <p:cNvCxnSpPr/>
            <p:nvPr/>
          </p:nvCxnSpPr>
          <p:spPr>
            <a:xfrm rot="1800000">
              <a:off x="4414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 rot="19800000" flipH="1">
              <a:off x="2894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Прямая соединительная линия 254"/>
            <p:cNvCxnSpPr/>
            <p:nvPr/>
          </p:nvCxnSpPr>
          <p:spPr>
            <a:xfrm rot="1800000">
              <a:off x="13751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 rot="19800000" flipH="1">
              <a:off x="-144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 rot="1800000">
              <a:off x="10494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Прямая соединительная линия 257"/>
            <p:cNvCxnSpPr/>
            <p:nvPr/>
          </p:nvCxnSpPr>
          <p:spPr>
            <a:xfrm rot="19800000" flipH="1">
              <a:off x="8974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 rot="1800000">
              <a:off x="7454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 rot="19800000" flipH="1">
              <a:off x="5934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Прямая соединительная линия 260"/>
            <p:cNvCxnSpPr/>
            <p:nvPr/>
          </p:nvCxnSpPr>
          <p:spPr>
            <a:xfrm rot="1800000">
              <a:off x="1657332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 rot="19800000" flipH="1">
              <a:off x="150535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 rot="1800000">
              <a:off x="135336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 rot="19800000" flipH="1">
              <a:off x="120138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 rot="1800000">
              <a:off x="2265260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rot="19800000" flipH="1">
              <a:off x="2113278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rot="1800000">
              <a:off x="1961296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 rot="19800000" flipH="1">
              <a:off x="1809314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 rot="1800000">
              <a:off x="2873186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 rot="19800000" flipH="1">
              <a:off x="272120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1800000">
              <a:off x="256922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19800000" flipH="1">
              <a:off x="241724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 rot="1800000">
              <a:off x="3481114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 rot="19800000" flipH="1">
              <a:off x="3329132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1800000">
              <a:off x="3177150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 rot="19800000" flipH="1">
              <a:off x="3025168" y="645465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 rot="1800000">
              <a:off x="4089041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 rot="19800000" flipH="1">
              <a:off x="393705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 rot="1800000">
              <a:off x="378507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 rot="19800000" flipH="1">
              <a:off x="363309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 rot="1800000">
              <a:off x="4696969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 rot="19800000" flipH="1">
              <a:off x="4544987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Прямая соединительная линия 282"/>
            <p:cNvCxnSpPr/>
            <p:nvPr/>
          </p:nvCxnSpPr>
          <p:spPr>
            <a:xfrm rot="1800000">
              <a:off x="4393005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Прямая соединительная линия 283"/>
            <p:cNvCxnSpPr/>
            <p:nvPr/>
          </p:nvCxnSpPr>
          <p:spPr>
            <a:xfrm rot="19800000" flipH="1">
              <a:off x="4241023" y="645465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 rot="1800000">
              <a:off x="5304895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 rot="19800000" flipH="1">
              <a:off x="515291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Прямая соединительная линия 286"/>
            <p:cNvCxnSpPr/>
            <p:nvPr/>
          </p:nvCxnSpPr>
          <p:spPr>
            <a:xfrm rot="1800000">
              <a:off x="500093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 rot="19800000" flipH="1">
              <a:off x="484894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 rot="1800000">
              <a:off x="5912823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 rot="19800000" flipH="1">
              <a:off x="5760841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 rot="1800000">
              <a:off x="5608859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Прямая соединительная линия 291"/>
            <p:cNvCxnSpPr/>
            <p:nvPr/>
          </p:nvCxnSpPr>
          <p:spPr>
            <a:xfrm rot="19800000" flipH="1">
              <a:off x="5456877" y="645465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Прямая соединительная линия 292"/>
            <p:cNvCxnSpPr/>
            <p:nvPr/>
          </p:nvCxnSpPr>
          <p:spPr>
            <a:xfrm rot="1800000">
              <a:off x="6520750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Прямая соединительная линия 293"/>
            <p:cNvCxnSpPr/>
            <p:nvPr/>
          </p:nvCxnSpPr>
          <p:spPr>
            <a:xfrm rot="19800000" flipH="1">
              <a:off x="636876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rot="1800000">
              <a:off x="621678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rot="19800000" flipH="1">
              <a:off x="606480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Прямая соединительная линия 296"/>
            <p:cNvCxnSpPr/>
            <p:nvPr/>
          </p:nvCxnSpPr>
          <p:spPr>
            <a:xfrm rot="1800000">
              <a:off x="7128678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Прямая соединительная линия 297"/>
            <p:cNvCxnSpPr/>
            <p:nvPr/>
          </p:nvCxnSpPr>
          <p:spPr>
            <a:xfrm rot="19800000" flipH="1">
              <a:off x="6976696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Прямая соединительная линия 298"/>
            <p:cNvCxnSpPr/>
            <p:nvPr/>
          </p:nvCxnSpPr>
          <p:spPr>
            <a:xfrm rot="1800000">
              <a:off x="6824714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единительная линия 299"/>
            <p:cNvCxnSpPr/>
            <p:nvPr/>
          </p:nvCxnSpPr>
          <p:spPr>
            <a:xfrm rot="19800000" flipH="1">
              <a:off x="6672732" y="645465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1800000">
              <a:off x="7736602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Прямая соединительная линия 301"/>
            <p:cNvCxnSpPr/>
            <p:nvPr/>
          </p:nvCxnSpPr>
          <p:spPr>
            <a:xfrm rot="19800000" flipH="1">
              <a:off x="758462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rot="1800000">
              <a:off x="743263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rot="19800000" flipH="1">
              <a:off x="728065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1800000">
              <a:off x="8344530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19800000" flipH="1">
              <a:off x="8192548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1800000">
              <a:off x="8040566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Прямая соединительная линия 307"/>
            <p:cNvCxnSpPr/>
            <p:nvPr/>
          </p:nvCxnSpPr>
          <p:spPr>
            <a:xfrm rot="19800000" flipH="1">
              <a:off x="7888584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Прямая соединительная линия 308"/>
            <p:cNvCxnSpPr/>
            <p:nvPr/>
          </p:nvCxnSpPr>
          <p:spPr>
            <a:xfrm rot="1800000">
              <a:off x="8952457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Прямая соединительная линия 309"/>
            <p:cNvCxnSpPr/>
            <p:nvPr/>
          </p:nvCxnSpPr>
          <p:spPr>
            <a:xfrm rot="19800000" flipH="1">
              <a:off x="880047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Прямая соединительная линия 310"/>
            <p:cNvCxnSpPr/>
            <p:nvPr/>
          </p:nvCxnSpPr>
          <p:spPr>
            <a:xfrm rot="1800000">
              <a:off x="864849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Прямая соединительная линия 311"/>
            <p:cNvCxnSpPr/>
            <p:nvPr/>
          </p:nvCxnSpPr>
          <p:spPr>
            <a:xfrm rot="19800000" flipH="1">
              <a:off x="849651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Прямая соединительная линия 312"/>
            <p:cNvCxnSpPr/>
            <p:nvPr/>
          </p:nvCxnSpPr>
          <p:spPr>
            <a:xfrm rot="1800000">
              <a:off x="9560385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 rot="19800000" flipH="1">
              <a:off x="9408403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Прямая соединительная линия 314"/>
            <p:cNvCxnSpPr/>
            <p:nvPr/>
          </p:nvCxnSpPr>
          <p:spPr>
            <a:xfrm rot="1800000">
              <a:off x="9256421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Прямая соединительная линия 315"/>
            <p:cNvCxnSpPr/>
            <p:nvPr/>
          </p:nvCxnSpPr>
          <p:spPr>
            <a:xfrm rot="19800000" flipH="1">
              <a:off x="9104439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Прямая соединительная линия 316"/>
            <p:cNvCxnSpPr/>
            <p:nvPr/>
          </p:nvCxnSpPr>
          <p:spPr>
            <a:xfrm rot="1800000">
              <a:off x="10168309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Прямая соединительная линия 317"/>
            <p:cNvCxnSpPr/>
            <p:nvPr/>
          </p:nvCxnSpPr>
          <p:spPr>
            <a:xfrm rot="19800000" flipH="1">
              <a:off x="1001632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Прямая соединительная линия 318"/>
            <p:cNvCxnSpPr/>
            <p:nvPr/>
          </p:nvCxnSpPr>
          <p:spPr>
            <a:xfrm rot="1800000">
              <a:off x="986434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Прямая соединительная линия 319"/>
            <p:cNvCxnSpPr/>
            <p:nvPr/>
          </p:nvCxnSpPr>
          <p:spPr>
            <a:xfrm rot="19800000" flipH="1">
              <a:off x="971236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Прямая соединительная линия 320"/>
            <p:cNvCxnSpPr/>
            <p:nvPr/>
          </p:nvCxnSpPr>
          <p:spPr>
            <a:xfrm rot="1800000">
              <a:off x="10776237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Прямая соединительная линия 321"/>
            <p:cNvCxnSpPr/>
            <p:nvPr/>
          </p:nvCxnSpPr>
          <p:spPr>
            <a:xfrm rot="19800000" flipH="1">
              <a:off x="10624255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Прямая соединительная линия 322"/>
            <p:cNvCxnSpPr/>
            <p:nvPr/>
          </p:nvCxnSpPr>
          <p:spPr>
            <a:xfrm rot="1800000">
              <a:off x="10472273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Прямая соединительная линия 323"/>
            <p:cNvCxnSpPr/>
            <p:nvPr/>
          </p:nvCxnSpPr>
          <p:spPr>
            <a:xfrm rot="19800000" flipH="1">
              <a:off x="10320291" y="644808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Прямая соединительная линия 324"/>
            <p:cNvCxnSpPr/>
            <p:nvPr/>
          </p:nvCxnSpPr>
          <p:spPr>
            <a:xfrm rot="1800000">
              <a:off x="11384164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Прямая соединительная линия 325"/>
            <p:cNvCxnSpPr/>
            <p:nvPr/>
          </p:nvCxnSpPr>
          <p:spPr>
            <a:xfrm rot="19800000" flipH="1">
              <a:off x="11232182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Прямая соединительная линия 326"/>
            <p:cNvCxnSpPr/>
            <p:nvPr/>
          </p:nvCxnSpPr>
          <p:spPr>
            <a:xfrm rot="1800000">
              <a:off x="11080200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Прямая соединительная линия 327"/>
            <p:cNvCxnSpPr/>
            <p:nvPr/>
          </p:nvCxnSpPr>
          <p:spPr>
            <a:xfrm rot="19800000" flipH="1">
              <a:off x="10928218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Прямая соединительная линия 328"/>
            <p:cNvCxnSpPr/>
            <p:nvPr/>
          </p:nvCxnSpPr>
          <p:spPr>
            <a:xfrm rot="19800000" flipH="1">
              <a:off x="11536146" y="6448080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 rot="1800000">
              <a:off x="4414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Прямая соединительная линия 330"/>
            <p:cNvCxnSpPr/>
            <p:nvPr/>
          </p:nvCxnSpPr>
          <p:spPr>
            <a:xfrm rot="19800000" flipH="1">
              <a:off x="2894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Прямая соединительная линия 331"/>
            <p:cNvCxnSpPr/>
            <p:nvPr/>
          </p:nvCxnSpPr>
          <p:spPr>
            <a:xfrm rot="1800000">
              <a:off x="13751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Прямая соединительная линия 332"/>
            <p:cNvCxnSpPr/>
            <p:nvPr/>
          </p:nvCxnSpPr>
          <p:spPr>
            <a:xfrm rot="19800000" flipH="1">
              <a:off x="-1446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я соединительная линия 333"/>
            <p:cNvCxnSpPr/>
            <p:nvPr/>
          </p:nvCxnSpPr>
          <p:spPr>
            <a:xfrm rot="1800000">
              <a:off x="10494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единительная линия 334"/>
            <p:cNvCxnSpPr/>
            <p:nvPr/>
          </p:nvCxnSpPr>
          <p:spPr>
            <a:xfrm rot="19800000" flipH="1">
              <a:off x="8974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я соединительная линия 335"/>
            <p:cNvCxnSpPr/>
            <p:nvPr/>
          </p:nvCxnSpPr>
          <p:spPr>
            <a:xfrm rot="1800000">
              <a:off x="7454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Прямая соединительная линия 336"/>
            <p:cNvCxnSpPr/>
            <p:nvPr/>
          </p:nvCxnSpPr>
          <p:spPr>
            <a:xfrm rot="19800000" flipH="1">
              <a:off x="5934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я соединительная линия 337"/>
            <p:cNvCxnSpPr/>
            <p:nvPr/>
          </p:nvCxnSpPr>
          <p:spPr>
            <a:xfrm rot="1800000">
              <a:off x="1657333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Прямая соединительная линия 338"/>
            <p:cNvCxnSpPr/>
            <p:nvPr/>
          </p:nvCxnSpPr>
          <p:spPr>
            <a:xfrm rot="19800000" flipH="1">
              <a:off x="150535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единительная линия 339"/>
            <p:cNvCxnSpPr/>
            <p:nvPr/>
          </p:nvCxnSpPr>
          <p:spPr>
            <a:xfrm rot="1800000">
              <a:off x="135336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Прямая соединительная линия 340"/>
            <p:cNvCxnSpPr/>
            <p:nvPr/>
          </p:nvCxnSpPr>
          <p:spPr>
            <a:xfrm rot="19800000" flipH="1">
              <a:off x="120138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я соединительная линия 341"/>
            <p:cNvCxnSpPr/>
            <p:nvPr/>
          </p:nvCxnSpPr>
          <p:spPr>
            <a:xfrm rot="1800000">
              <a:off x="2265261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Прямая соединительная линия 342"/>
            <p:cNvCxnSpPr/>
            <p:nvPr/>
          </p:nvCxnSpPr>
          <p:spPr>
            <a:xfrm rot="19800000" flipH="1">
              <a:off x="2113279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я соединительная линия 343"/>
            <p:cNvCxnSpPr/>
            <p:nvPr/>
          </p:nvCxnSpPr>
          <p:spPr>
            <a:xfrm rot="1800000">
              <a:off x="1961297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Прямая соединительная линия 344"/>
            <p:cNvCxnSpPr/>
            <p:nvPr/>
          </p:nvCxnSpPr>
          <p:spPr>
            <a:xfrm rot="19800000" flipH="1">
              <a:off x="1809315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Прямая соединительная линия 345"/>
            <p:cNvCxnSpPr/>
            <p:nvPr/>
          </p:nvCxnSpPr>
          <p:spPr>
            <a:xfrm rot="1800000">
              <a:off x="2873187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Прямая соединительная линия 346"/>
            <p:cNvCxnSpPr/>
            <p:nvPr/>
          </p:nvCxnSpPr>
          <p:spPr>
            <a:xfrm rot="19800000" flipH="1">
              <a:off x="272120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Прямая соединительная линия 347"/>
            <p:cNvCxnSpPr/>
            <p:nvPr/>
          </p:nvCxnSpPr>
          <p:spPr>
            <a:xfrm rot="1800000">
              <a:off x="256922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Прямая соединительная линия 348"/>
            <p:cNvCxnSpPr/>
            <p:nvPr/>
          </p:nvCxnSpPr>
          <p:spPr>
            <a:xfrm rot="19800000" flipH="1">
              <a:off x="241724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Прямая соединительная линия 349"/>
            <p:cNvCxnSpPr/>
            <p:nvPr/>
          </p:nvCxnSpPr>
          <p:spPr>
            <a:xfrm rot="1800000">
              <a:off x="3481115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Прямая соединительная линия 350"/>
            <p:cNvCxnSpPr/>
            <p:nvPr/>
          </p:nvCxnSpPr>
          <p:spPr>
            <a:xfrm rot="19800000" flipH="1">
              <a:off x="3329133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Прямая соединительная линия 351"/>
            <p:cNvCxnSpPr/>
            <p:nvPr/>
          </p:nvCxnSpPr>
          <p:spPr>
            <a:xfrm rot="1800000">
              <a:off x="3177151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Прямая соединительная линия 352"/>
            <p:cNvCxnSpPr/>
            <p:nvPr/>
          </p:nvCxnSpPr>
          <p:spPr>
            <a:xfrm rot="19800000" flipH="1">
              <a:off x="3025169" y="657570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Прямая соединительная линия 353"/>
            <p:cNvCxnSpPr/>
            <p:nvPr/>
          </p:nvCxnSpPr>
          <p:spPr>
            <a:xfrm rot="1800000">
              <a:off x="4089042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Прямая соединительная линия 354"/>
            <p:cNvCxnSpPr/>
            <p:nvPr/>
          </p:nvCxnSpPr>
          <p:spPr>
            <a:xfrm rot="19800000" flipH="1">
              <a:off x="393706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Прямая соединительная линия 355"/>
            <p:cNvCxnSpPr/>
            <p:nvPr/>
          </p:nvCxnSpPr>
          <p:spPr>
            <a:xfrm rot="1800000">
              <a:off x="378507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Прямая соединительная линия 356"/>
            <p:cNvCxnSpPr/>
            <p:nvPr/>
          </p:nvCxnSpPr>
          <p:spPr>
            <a:xfrm rot="19800000" flipH="1">
              <a:off x="363309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Прямая соединительная линия 357"/>
            <p:cNvCxnSpPr/>
            <p:nvPr/>
          </p:nvCxnSpPr>
          <p:spPr>
            <a:xfrm rot="1800000">
              <a:off x="4696970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Прямая соединительная линия 358"/>
            <p:cNvCxnSpPr/>
            <p:nvPr/>
          </p:nvCxnSpPr>
          <p:spPr>
            <a:xfrm rot="19800000" flipH="1">
              <a:off x="4544988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Прямая соединительная линия 359"/>
            <p:cNvCxnSpPr/>
            <p:nvPr/>
          </p:nvCxnSpPr>
          <p:spPr>
            <a:xfrm rot="1800000">
              <a:off x="4393006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Прямая соединительная линия 360"/>
            <p:cNvCxnSpPr/>
            <p:nvPr/>
          </p:nvCxnSpPr>
          <p:spPr>
            <a:xfrm rot="19800000" flipH="1">
              <a:off x="4241024" y="657570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Прямая соединительная линия 361"/>
            <p:cNvCxnSpPr/>
            <p:nvPr/>
          </p:nvCxnSpPr>
          <p:spPr>
            <a:xfrm rot="1800000">
              <a:off x="5304896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Прямая соединительная линия 362"/>
            <p:cNvCxnSpPr/>
            <p:nvPr/>
          </p:nvCxnSpPr>
          <p:spPr>
            <a:xfrm rot="19800000" flipH="1">
              <a:off x="515291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Прямая соединительная линия 363"/>
            <p:cNvCxnSpPr/>
            <p:nvPr/>
          </p:nvCxnSpPr>
          <p:spPr>
            <a:xfrm rot="1800000">
              <a:off x="500093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Прямая соединительная линия 364"/>
            <p:cNvCxnSpPr/>
            <p:nvPr/>
          </p:nvCxnSpPr>
          <p:spPr>
            <a:xfrm rot="19800000" flipH="1">
              <a:off x="484895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Прямая соединительная линия 365"/>
            <p:cNvCxnSpPr/>
            <p:nvPr/>
          </p:nvCxnSpPr>
          <p:spPr>
            <a:xfrm rot="1800000">
              <a:off x="5912824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Прямая соединительная линия 366"/>
            <p:cNvCxnSpPr/>
            <p:nvPr/>
          </p:nvCxnSpPr>
          <p:spPr>
            <a:xfrm rot="19800000" flipH="1">
              <a:off x="5760842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 rot="1800000">
              <a:off x="5608860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19800000" flipH="1">
              <a:off x="5456878" y="657570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Прямая соединительная линия 369"/>
            <p:cNvCxnSpPr/>
            <p:nvPr/>
          </p:nvCxnSpPr>
          <p:spPr>
            <a:xfrm rot="1800000">
              <a:off x="6520751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Прямая соединительная линия 370"/>
            <p:cNvCxnSpPr/>
            <p:nvPr/>
          </p:nvCxnSpPr>
          <p:spPr>
            <a:xfrm rot="19800000" flipH="1">
              <a:off x="636876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 rot="1800000">
              <a:off x="621678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19800000" flipH="1">
              <a:off x="606480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единительная линия 373"/>
            <p:cNvCxnSpPr/>
            <p:nvPr/>
          </p:nvCxnSpPr>
          <p:spPr>
            <a:xfrm rot="1800000">
              <a:off x="7128679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единительная линия 374"/>
            <p:cNvCxnSpPr/>
            <p:nvPr/>
          </p:nvCxnSpPr>
          <p:spPr>
            <a:xfrm rot="19800000" flipH="1">
              <a:off x="6976697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Прямая соединительная линия 375"/>
            <p:cNvCxnSpPr/>
            <p:nvPr/>
          </p:nvCxnSpPr>
          <p:spPr>
            <a:xfrm rot="1800000">
              <a:off x="6824715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 rot="19800000" flipH="1">
              <a:off x="6672733" y="657570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1800000">
              <a:off x="7736603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Прямая соединительная линия 378"/>
            <p:cNvCxnSpPr/>
            <p:nvPr/>
          </p:nvCxnSpPr>
          <p:spPr>
            <a:xfrm rot="19800000" flipH="1">
              <a:off x="758462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Прямая соединительная линия 379"/>
            <p:cNvCxnSpPr/>
            <p:nvPr/>
          </p:nvCxnSpPr>
          <p:spPr>
            <a:xfrm rot="1800000">
              <a:off x="743263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 rot="19800000" flipH="1">
              <a:off x="728065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1800000">
              <a:off x="8344531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единительная линия 382"/>
            <p:cNvCxnSpPr/>
            <p:nvPr/>
          </p:nvCxnSpPr>
          <p:spPr>
            <a:xfrm rot="19800000" flipH="1">
              <a:off x="8192549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Прямая соединительная линия 383"/>
            <p:cNvCxnSpPr/>
            <p:nvPr/>
          </p:nvCxnSpPr>
          <p:spPr>
            <a:xfrm rot="1800000">
              <a:off x="8040567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 rot="19800000" flipH="1">
              <a:off x="7888585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1800000">
              <a:off x="8952458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Прямая соединительная линия 386"/>
            <p:cNvCxnSpPr/>
            <p:nvPr/>
          </p:nvCxnSpPr>
          <p:spPr>
            <a:xfrm rot="19800000" flipH="1">
              <a:off x="880047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Прямая соединительная линия 387"/>
            <p:cNvCxnSpPr/>
            <p:nvPr/>
          </p:nvCxnSpPr>
          <p:spPr>
            <a:xfrm rot="1800000">
              <a:off x="864849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Прямая соединительная линия 388"/>
            <p:cNvCxnSpPr/>
            <p:nvPr/>
          </p:nvCxnSpPr>
          <p:spPr>
            <a:xfrm rot="19800000" flipH="1">
              <a:off x="849651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Прямая соединительная линия 389"/>
            <p:cNvCxnSpPr/>
            <p:nvPr/>
          </p:nvCxnSpPr>
          <p:spPr>
            <a:xfrm rot="1800000">
              <a:off x="9560386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Прямая соединительная линия 390"/>
            <p:cNvCxnSpPr/>
            <p:nvPr/>
          </p:nvCxnSpPr>
          <p:spPr>
            <a:xfrm rot="19800000" flipH="1">
              <a:off x="9408404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Прямая соединительная линия 391"/>
            <p:cNvCxnSpPr/>
            <p:nvPr/>
          </p:nvCxnSpPr>
          <p:spPr>
            <a:xfrm rot="1800000">
              <a:off x="9256422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Прямая соединительная линия 392"/>
            <p:cNvCxnSpPr/>
            <p:nvPr/>
          </p:nvCxnSpPr>
          <p:spPr>
            <a:xfrm rot="19800000" flipH="1">
              <a:off x="9104440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Прямая соединительная линия 393"/>
            <p:cNvCxnSpPr/>
            <p:nvPr/>
          </p:nvCxnSpPr>
          <p:spPr>
            <a:xfrm rot="1800000">
              <a:off x="10168310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Прямая соединительная линия 394"/>
            <p:cNvCxnSpPr/>
            <p:nvPr/>
          </p:nvCxnSpPr>
          <p:spPr>
            <a:xfrm rot="19800000" flipH="1">
              <a:off x="1001632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Прямая соединительная линия 395"/>
            <p:cNvCxnSpPr/>
            <p:nvPr/>
          </p:nvCxnSpPr>
          <p:spPr>
            <a:xfrm rot="1800000">
              <a:off x="986434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Прямая соединительная линия 396"/>
            <p:cNvCxnSpPr/>
            <p:nvPr/>
          </p:nvCxnSpPr>
          <p:spPr>
            <a:xfrm rot="19800000" flipH="1">
              <a:off x="971236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Прямая соединительная линия 397"/>
            <p:cNvCxnSpPr/>
            <p:nvPr/>
          </p:nvCxnSpPr>
          <p:spPr>
            <a:xfrm rot="1800000">
              <a:off x="10776238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Прямая соединительная линия 398"/>
            <p:cNvCxnSpPr/>
            <p:nvPr/>
          </p:nvCxnSpPr>
          <p:spPr>
            <a:xfrm rot="19800000" flipH="1">
              <a:off x="10624256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Прямая соединительная линия 399"/>
            <p:cNvCxnSpPr/>
            <p:nvPr/>
          </p:nvCxnSpPr>
          <p:spPr>
            <a:xfrm rot="1800000">
              <a:off x="10472274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Прямая соединительная линия 400"/>
            <p:cNvCxnSpPr/>
            <p:nvPr/>
          </p:nvCxnSpPr>
          <p:spPr>
            <a:xfrm rot="19800000" flipH="1">
              <a:off x="10320292" y="656913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Прямая соединительная линия 401"/>
            <p:cNvCxnSpPr/>
            <p:nvPr/>
          </p:nvCxnSpPr>
          <p:spPr>
            <a:xfrm rot="1800000">
              <a:off x="11384165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Прямая соединительная линия 402"/>
            <p:cNvCxnSpPr/>
            <p:nvPr/>
          </p:nvCxnSpPr>
          <p:spPr>
            <a:xfrm rot="19800000" flipH="1">
              <a:off x="11232183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Прямая соединительная линия 403"/>
            <p:cNvCxnSpPr/>
            <p:nvPr/>
          </p:nvCxnSpPr>
          <p:spPr>
            <a:xfrm rot="1800000">
              <a:off x="11080201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Прямая соединительная линия 404"/>
            <p:cNvCxnSpPr/>
            <p:nvPr/>
          </p:nvCxnSpPr>
          <p:spPr>
            <a:xfrm rot="19800000" flipH="1">
              <a:off x="10928219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Прямая соединительная линия 405"/>
            <p:cNvCxnSpPr/>
            <p:nvPr/>
          </p:nvCxnSpPr>
          <p:spPr>
            <a:xfrm rot="19800000" flipH="1">
              <a:off x="11536147" y="6569131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Прямая соединительная линия 406"/>
            <p:cNvCxnSpPr/>
            <p:nvPr/>
          </p:nvCxnSpPr>
          <p:spPr>
            <a:xfrm rot="1800000">
              <a:off x="4414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Прямая соединительная линия 407"/>
            <p:cNvCxnSpPr/>
            <p:nvPr/>
          </p:nvCxnSpPr>
          <p:spPr>
            <a:xfrm rot="19800000" flipH="1">
              <a:off x="2894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Прямая соединительная линия 408"/>
            <p:cNvCxnSpPr/>
            <p:nvPr/>
          </p:nvCxnSpPr>
          <p:spPr>
            <a:xfrm rot="1800000">
              <a:off x="13751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Прямая соединительная линия 409"/>
            <p:cNvCxnSpPr/>
            <p:nvPr/>
          </p:nvCxnSpPr>
          <p:spPr>
            <a:xfrm rot="19800000" flipH="1">
              <a:off x="-144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Прямая соединительная линия 410"/>
            <p:cNvCxnSpPr/>
            <p:nvPr/>
          </p:nvCxnSpPr>
          <p:spPr>
            <a:xfrm rot="1800000">
              <a:off x="10494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Прямая соединительная линия 411"/>
            <p:cNvCxnSpPr/>
            <p:nvPr/>
          </p:nvCxnSpPr>
          <p:spPr>
            <a:xfrm rot="19800000" flipH="1">
              <a:off x="8974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Прямая соединительная линия 412"/>
            <p:cNvCxnSpPr/>
            <p:nvPr/>
          </p:nvCxnSpPr>
          <p:spPr>
            <a:xfrm rot="1800000">
              <a:off x="7454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Прямая соединительная линия 413"/>
            <p:cNvCxnSpPr/>
            <p:nvPr/>
          </p:nvCxnSpPr>
          <p:spPr>
            <a:xfrm rot="19800000" flipH="1">
              <a:off x="5934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Прямая соединительная линия 414"/>
            <p:cNvCxnSpPr/>
            <p:nvPr/>
          </p:nvCxnSpPr>
          <p:spPr>
            <a:xfrm rot="1800000">
              <a:off x="1657332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Прямая соединительная линия 415"/>
            <p:cNvCxnSpPr/>
            <p:nvPr/>
          </p:nvCxnSpPr>
          <p:spPr>
            <a:xfrm rot="19800000" flipH="1">
              <a:off x="150535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Прямая соединительная линия 416"/>
            <p:cNvCxnSpPr/>
            <p:nvPr/>
          </p:nvCxnSpPr>
          <p:spPr>
            <a:xfrm rot="1800000">
              <a:off x="135336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Прямая соединительная линия 417"/>
            <p:cNvCxnSpPr/>
            <p:nvPr/>
          </p:nvCxnSpPr>
          <p:spPr>
            <a:xfrm rot="19800000" flipH="1">
              <a:off x="120138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Прямая соединительная линия 418"/>
            <p:cNvCxnSpPr/>
            <p:nvPr/>
          </p:nvCxnSpPr>
          <p:spPr>
            <a:xfrm rot="1800000">
              <a:off x="2265260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Прямая соединительная линия 419"/>
            <p:cNvCxnSpPr/>
            <p:nvPr/>
          </p:nvCxnSpPr>
          <p:spPr>
            <a:xfrm rot="19800000" flipH="1">
              <a:off x="2113278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я соединительная линия 420"/>
            <p:cNvCxnSpPr/>
            <p:nvPr/>
          </p:nvCxnSpPr>
          <p:spPr>
            <a:xfrm rot="1800000">
              <a:off x="1961296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Прямая соединительная линия 421"/>
            <p:cNvCxnSpPr/>
            <p:nvPr/>
          </p:nvCxnSpPr>
          <p:spPr>
            <a:xfrm rot="19800000" flipH="1">
              <a:off x="1809314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Прямая соединительная линия 422"/>
            <p:cNvCxnSpPr/>
            <p:nvPr/>
          </p:nvCxnSpPr>
          <p:spPr>
            <a:xfrm rot="1800000">
              <a:off x="2873186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Прямая соединительная линия 423"/>
            <p:cNvCxnSpPr/>
            <p:nvPr/>
          </p:nvCxnSpPr>
          <p:spPr>
            <a:xfrm rot="19800000" flipH="1">
              <a:off x="272120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Прямая соединительная линия 424"/>
            <p:cNvCxnSpPr/>
            <p:nvPr/>
          </p:nvCxnSpPr>
          <p:spPr>
            <a:xfrm rot="1800000">
              <a:off x="256922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Прямая соединительная линия 425"/>
            <p:cNvCxnSpPr/>
            <p:nvPr/>
          </p:nvCxnSpPr>
          <p:spPr>
            <a:xfrm rot="19800000" flipH="1">
              <a:off x="241724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Прямая соединительная линия 426"/>
            <p:cNvCxnSpPr/>
            <p:nvPr/>
          </p:nvCxnSpPr>
          <p:spPr>
            <a:xfrm rot="1800000">
              <a:off x="3481114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я соединительная линия 427"/>
            <p:cNvCxnSpPr/>
            <p:nvPr/>
          </p:nvCxnSpPr>
          <p:spPr>
            <a:xfrm rot="19800000" flipH="1">
              <a:off x="3329132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Прямая соединительная линия 428"/>
            <p:cNvCxnSpPr/>
            <p:nvPr/>
          </p:nvCxnSpPr>
          <p:spPr>
            <a:xfrm rot="1800000">
              <a:off x="3177150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единительная линия 429"/>
            <p:cNvCxnSpPr/>
            <p:nvPr/>
          </p:nvCxnSpPr>
          <p:spPr>
            <a:xfrm rot="19800000" flipH="1">
              <a:off x="3025168" y="6690186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Прямая соединительная линия 430"/>
            <p:cNvCxnSpPr/>
            <p:nvPr/>
          </p:nvCxnSpPr>
          <p:spPr>
            <a:xfrm rot="1800000">
              <a:off x="4089041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я соединительная линия 431"/>
            <p:cNvCxnSpPr/>
            <p:nvPr/>
          </p:nvCxnSpPr>
          <p:spPr>
            <a:xfrm rot="19800000" flipH="1">
              <a:off x="393705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Прямая соединительная линия 432"/>
            <p:cNvCxnSpPr/>
            <p:nvPr/>
          </p:nvCxnSpPr>
          <p:spPr>
            <a:xfrm rot="1800000">
              <a:off x="378507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Прямая соединительная линия 433"/>
            <p:cNvCxnSpPr/>
            <p:nvPr/>
          </p:nvCxnSpPr>
          <p:spPr>
            <a:xfrm rot="19800000" flipH="1">
              <a:off x="363309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Прямая соединительная линия 434"/>
            <p:cNvCxnSpPr/>
            <p:nvPr/>
          </p:nvCxnSpPr>
          <p:spPr>
            <a:xfrm rot="1800000">
              <a:off x="4696969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я соединительная линия 435"/>
            <p:cNvCxnSpPr/>
            <p:nvPr/>
          </p:nvCxnSpPr>
          <p:spPr>
            <a:xfrm rot="19800000" flipH="1">
              <a:off x="4544987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Прямая соединительная линия 436"/>
            <p:cNvCxnSpPr/>
            <p:nvPr/>
          </p:nvCxnSpPr>
          <p:spPr>
            <a:xfrm rot="1800000">
              <a:off x="4393005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Прямая соединительная линия 437"/>
            <p:cNvCxnSpPr/>
            <p:nvPr/>
          </p:nvCxnSpPr>
          <p:spPr>
            <a:xfrm rot="19800000" flipH="1">
              <a:off x="4241023" y="6690185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Прямая соединительная линия 438"/>
            <p:cNvCxnSpPr/>
            <p:nvPr/>
          </p:nvCxnSpPr>
          <p:spPr>
            <a:xfrm rot="1800000">
              <a:off x="5304895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Прямая соединительная линия 439"/>
            <p:cNvCxnSpPr/>
            <p:nvPr/>
          </p:nvCxnSpPr>
          <p:spPr>
            <a:xfrm rot="19800000" flipH="1">
              <a:off x="515291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Прямая соединительная линия 440"/>
            <p:cNvCxnSpPr/>
            <p:nvPr/>
          </p:nvCxnSpPr>
          <p:spPr>
            <a:xfrm rot="1800000">
              <a:off x="500093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Прямая соединительная линия 441"/>
            <p:cNvCxnSpPr/>
            <p:nvPr/>
          </p:nvCxnSpPr>
          <p:spPr>
            <a:xfrm rot="19800000" flipH="1">
              <a:off x="484894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Прямая соединительная линия 442"/>
            <p:cNvCxnSpPr/>
            <p:nvPr/>
          </p:nvCxnSpPr>
          <p:spPr>
            <a:xfrm rot="1800000">
              <a:off x="5912823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Прямая соединительная линия 443"/>
            <p:cNvCxnSpPr/>
            <p:nvPr/>
          </p:nvCxnSpPr>
          <p:spPr>
            <a:xfrm rot="19800000" flipH="1">
              <a:off x="5760841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Прямая соединительная линия 444"/>
            <p:cNvCxnSpPr/>
            <p:nvPr/>
          </p:nvCxnSpPr>
          <p:spPr>
            <a:xfrm rot="1800000">
              <a:off x="5608859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Прямая соединительная линия 445"/>
            <p:cNvCxnSpPr/>
            <p:nvPr/>
          </p:nvCxnSpPr>
          <p:spPr>
            <a:xfrm rot="19800000" flipH="1">
              <a:off x="5456877" y="6690184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Прямая соединительная линия 446"/>
            <p:cNvCxnSpPr/>
            <p:nvPr/>
          </p:nvCxnSpPr>
          <p:spPr>
            <a:xfrm rot="1800000">
              <a:off x="6520750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Прямая соединительная линия 447"/>
            <p:cNvCxnSpPr/>
            <p:nvPr/>
          </p:nvCxnSpPr>
          <p:spPr>
            <a:xfrm rot="19800000" flipH="1">
              <a:off x="636876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Прямая соединительная линия 448"/>
            <p:cNvCxnSpPr/>
            <p:nvPr/>
          </p:nvCxnSpPr>
          <p:spPr>
            <a:xfrm rot="1800000">
              <a:off x="621678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Прямая соединительная линия 449"/>
            <p:cNvCxnSpPr/>
            <p:nvPr/>
          </p:nvCxnSpPr>
          <p:spPr>
            <a:xfrm rot="19800000" flipH="1">
              <a:off x="606480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единительная линия 450"/>
            <p:cNvCxnSpPr/>
            <p:nvPr/>
          </p:nvCxnSpPr>
          <p:spPr>
            <a:xfrm rot="1800000">
              <a:off x="7128678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Прямая соединительная линия 451"/>
            <p:cNvCxnSpPr/>
            <p:nvPr/>
          </p:nvCxnSpPr>
          <p:spPr>
            <a:xfrm rot="19800000" flipH="1">
              <a:off x="6976696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Прямая соединительная линия 452"/>
            <p:cNvCxnSpPr/>
            <p:nvPr/>
          </p:nvCxnSpPr>
          <p:spPr>
            <a:xfrm rot="1800000">
              <a:off x="6824714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единительная линия 453"/>
            <p:cNvCxnSpPr/>
            <p:nvPr/>
          </p:nvCxnSpPr>
          <p:spPr>
            <a:xfrm rot="19800000" flipH="1">
              <a:off x="6672732" y="669018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Прямая соединительная линия 454"/>
            <p:cNvCxnSpPr/>
            <p:nvPr/>
          </p:nvCxnSpPr>
          <p:spPr>
            <a:xfrm rot="1800000">
              <a:off x="7736602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Прямая соединительная линия 455"/>
            <p:cNvCxnSpPr/>
            <p:nvPr/>
          </p:nvCxnSpPr>
          <p:spPr>
            <a:xfrm rot="19800000" flipH="1">
              <a:off x="758462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Прямая соединительная линия 456"/>
            <p:cNvCxnSpPr/>
            <p:nvPr/>
          </p:nvCxnSpPr>
          <p:spPr>
            <a:xfrm rot="1800000">
              <a:off x="743263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Прямая соединительная линия 457"/>
            <p:cNvCxnSpPr/>
            <p:nvPr/>
          </p:nvCxnSpPr>
          <p:spPr>
            <a:xfrm rot="19800000" flipH="1">
              <a:off x="728065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Прямая соединительная линия 458"/>
            <p:cNvCxnSpPr/>
            <p:nvPr/>
          </p:nvCxnSpPr>
          <p:spPr>
            <a:xfrm rot="1800000">
              <a:off x="8344530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Прямая соединительная линия 459"/>
            <p:cNvCxnSpPr/>
            <p:nvPr/>
          </p:nvCxnSpPr>
          <p:spPr>
            <a:xfrm rot="19800000" flipH="1">
              <a:off x="8192548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Прямая соединительная линия 460"/>
            <p:cNvCxnSpPr/>
            <p:nvPr/>
          </p:nvCxnSpPr>
          <p:spPr>
            <a:xfrm rot="1800000">
              <a:off x="8040566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Прямая соединительная линия 461"/>
            <p:cNvCxnSpPr/>
            <p:nvPr/>
          </p:nvCxnSpPr>
          <p:spPr>
            <a:xfrm rot="19800000" flipH="1">
              <a:off x="7888584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Прямая соединительная линия 462"/>
            <p:cNvCxnSpPr/>
            <p:nvPr/>
          </p:nvCxnSpPr>
          <p:spPr>
            <a:xfrm rot="1800000">
              <a:off x="8952457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Прямая соединительная линия 463"/>
            <p:cNvCxnSpPr/>
            <p:nvPr/>
          </p:nvCxnSpPr>
          <p:spPr>
            <a:xfrm rot="19800000" flipH="1">
              <a:off x="880047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Прямая соединительная линия 464"/>
            <p:cNvCxnSpPr/>
            <p:nvPr/>
          </p:nvCxnSpPr>
          <p:spPr>
            <a:xfrm rot="1800000">
              <a:off x="864849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Прямая соединительная линия 465"/>
            <p:cNvCxnSpPr/>
            <p:nvPr/>
          </p:nvCxnSpPr>
          <p:spPr>
            <a:xfrm rot="19800000" flipH="1">
              <a:off x="849651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Прямая соединительная линия 466"/>
            <p:cNvCxnSpPr/>
            <p:nvPr/>
          </p:nvCxnSpPr>
          <p:spPr>
            <a:xfrm rot="1800000">
              <a:off x="9560385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Прямая соединительная линия 467"/>
            <p:cNvCxnSpPr/>
            <p:nvPr/>
          </p:nvCxnSpPr>
          <p:spPr>
            <a:xfrm rot="19800000" flipH="1">
              <a:off x="9408403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Прямая соединительная линия 468"/>
            <p:cNvCxnSpPr/>
            <p:nvPr/>
          </p:nvCxnSpPr>
          <p:spPr>
            <a:xfrm rot="1800000">
              <a:off x="9256421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Прямая соединительная линия 469"/>
            <p:cNvCxnSpPr/>
            <p:nvPr/>
          </p:nvCxnSpPr>
          <p:spPr>
            <a:xfrm rot="19800000" flipH="1">
              <a:off x="9104439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Прямая соединительная линия 470"/>
            <p:cNvCxnSpPr/>
            <p:nvPr/>
          </p:nvCxnSpPr>
          <p:spPr>
            <a:xfrm rot="1800000">
              <a:off x="10168309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Прямая соединительная линия 471"/>
            <p:cNvCxnSpPr/>
            <p:nvPr/>
          </p:nvCxnSpPr>
          <p:spPr>
            <a:xfrm rot="19800000" flipH="1">
              <a:off x="1001632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Прямая соединительная линия 472"/>
            <p:cNvCxnSpPr/>
            <p:nvPr/>
          </p:nvCxnSpPr>
          <p:spPr>
            <a:xfrm rot="1800000">
              <a:off x="986434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Прямая соединительная линия 473"/>
            <p:cNvCxnSpPr/>
            <p:nvPr/>
          </p:nvCxnSpPr>
          <p:spPr>
            <a:xfrm rot="19800000" flipH="1">
              <a:off x="971236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1800000">
              <a:off x="10776237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19800000" flipH="1">
              <a:off x="10624255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1800000">
              <a:off x="10472273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Прямая соединительная линия 477"/>
            <p:cNvCxnSpPr/>
            <p:nvPr/>
          </p:nvCxnSpPr>
          <p:spPr>
            <a:xfrm rot="19800000" flipH="1">
              <a:off x="10320291" y="6683613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Прямая соединительная линия 478"/>
            <p:cNvCxnSpPr/>
            <p:nvPr/>
          </p:nvCxnSpPr>
          <p:spPr>
            <a:xfrm rot="1800000">
              <a:off x="11384164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Прямая соединительная линия 479"/>
            <p:cNvCxnSpPr/>
            <p:nvPr/>
          </p:nvCxnSpPr>
          <p:spPr>
            <a:xfrm rot="19800000" flipH="1">
              <a:off x="11232182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1800000">
              <a:off x="11080200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19800000" flipH="1">
              <a:off x="10928218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Прямая соединительная линия 482"/>
            <p:cNvCxnSpPr/>
            <p:nvPr/>
          </p:nvCxnSpPr>
          <p:spPr>
            <a:xfrm rot="19800000" flipH="1">
              <a:off x="11536146" y="6683612"/>
              <a:ext cx="216000" cy="0"/>
            </a:xfrm>
            <a:prstGeom prst="line">
              <a:avLst/>
            </a:prstGeom>
            <a:ln w="60325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4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8266</TotalTime>
  <Words>993</Words>
  <Application>Microsoft Office PowerPoint</Application>
  <PresentationFormat>Произвольный</PresentationFormat>
  <Paragraphs>434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Еекатерина М. Дроздова</cp:lastModifiedBy>
  <cp:revision>475</cp:revision>
  <cp:lastPrinted>2021-06-09T14:38:27Z</cp:lastPrinted>
  <dcterms:created xsi:type="dcterms:W3CDTF">2020-02-05T15:42:24Z</dcterms:created>
  <dcterms:modified xsi:type="dcterms:W3CDTF">2022-08-30T08:09:08Z</dcterms:modified>
</cp:coreProperties>
</file>