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79" r:id="rId2"/>
    <p:sldId id="376" r:id="rId3"/>
    <p:sldId id="397" r:id="rId4"/>
    <p:sldId id="398" r:id="rId5"/>
    <p:sldId id="399" r:id="rId6"/>
    <p:sldId id="400" r:id="rId7"/>
    <p:sldId id="403" r:id="rId8"/>
    <p:sldId id="401" r:id="rId9"/>
  </p:sldIdLst>
  <p:sldSz cx="12192000" cy="6858000"/>
  <p:notesSz cx="6742113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1" autoAdjust="0"/>
    <p:restoredTop sz="96374" autoAdjust="0"/>
  </p:normalViewPr>
  <p:slideViewPr>
    <p:cSldViewPr snapToGrid="0">
      <p:cViewPr>
        <p:scale>
          <a:sx n="119" d="100"/>
          <a:sy n="119" d="100"/>
        </p:scale>
        <p:origin x="-18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317" cy="494186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8222" y="0"/>
            <a:ext cx="2922317" cy="494186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r">
              <a:defRPr sz="1200" smtClean="0"/>
            </a:lvl1pPr>
          </a:lstStyle>
          <a:p>
            <a:pPr>
              <a:defRPr/>
            </a:pPr>
            <a:fld id="{41F12143-0380-4C68-9BF3-BEBCA4968AF6}" type="datetimeFigureOut">
              <a:rPr lang="ru-RU"/>
              <a:pPr>
                <a:defRPr/>
              </a:pPr>
              <a:t>30.08.2022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6899"/>
            <a:ext cx="2922317" cy="494185"/>
          </a:xfrm>
          <a:prstGeom prst="rect">
            <a:avLst/>
          </a:prstGeom>
        </p:spPr>
        <p:txBody>
          <a:bodyPr vert="horz" lIns="90836" tIns="45418" rIns="90836" bIns="45418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8222" y="9376899"/>
            <a:ext cx="2922317" cy="494185"/>
          </a:xfrm>
          <a:prstGeom prst="rect">
            <a:avLst/>
          </a:prstGeom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268A575-CD31-405E-8B00-B0673981D1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2070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317" cy="494186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222" y="0"/>
            <a:ext cx="2922317" cy="494186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r">
              <a:defRPr sz="1200"/>
            </a:lvl1pPr>
          </a:lstStyle>
          <a:p>
            <a:pPr>
              <a:defRPr/>
            </a:pPr>
            <a:fld id="{B5DC9419-6010-4BFE-8C3C-67DD0651E260}" type="datetimeFigureOut">
              <a:rPr lang="ru-RU"/>
              <a:pPr>
                <a:defRPr/>
              </a:pPr>
              <a:t>30.08.2022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1235075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36" tIns="45418" rIns="90836" bIns="4541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897" y="4750815"/>
            <a:ext cx="5394320" cy="3887173"/>
          </a:xfrm>
          <a:prstGeom prst="rect">
            <a:avLst/>
          </a:prstGeom>
        </p:spPr>
        <p:txBody>
          <a:bodyPr vert="horz" lIns="90836" tIns="45418" rIns="90836" bIns="45418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477"/>
            <a:ext cx="2922317" cy="494186"/>
          </a:xfrm>
          <a:prstGeom prst="rect">
            <a:avLst/>
          </a:prstGeom>
        </p:spPr>
        <p:txBody>
          <a:bodyPr vert="horz" lIns="90836" tIns="45418" rIns="90836" bIns="4541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222" y="9378477"/>
            <a:ext cx="2922317" cy="494186"/>
          </a:xfrm>
          <a:prstGeom prst="rect">
            <a:avLst/>
          </a:prstGeom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7EFF075-978D-4E82-80EF-297BABE15BC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54194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BEB8EF5-7A53-4BE3-9C58-633A2602D7EF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939096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BEB8EF5-7A53-4BE3-9C58-633A2602D7EF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939096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BEB8EF5-7A53-4BE3-9C58-633A2602D7EF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939096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BEB8EF5-7A53-4BE3-9C58-633A2602D7EF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939096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BEB8EF5-7A53-4BE3-9C58-633A2602D7EF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9390961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BEB8EF5-7A53-4BE3-9C58-633A2602D7EF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939096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BEB8EF5-7A53-4BE3-9C58-633A2602D7EF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047" indent="-28386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5456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9639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3821" indent="-2270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8004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2186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6369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0551" indent="-2270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939096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00968-DC4C-4730-B80C-06CA640BC4EA}" type="datetime1">
              <a:rPr lang="ru-RU"/>
              <a:pPr>
                <a:defRPr/>
              </a:pPr>
              <a:t>30.08.2022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C2F87-A753-4129-B37C-11C016C1A9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82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F6F43-E7A4-46AB-A010-E665E4312096}" type="datetime1">
              <a:rPr lang="ru-RU"/>
              <a:pPr>
                <a:defRPr/>
              </a:pPr>
              <a:t>30.08.2022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39FA1-190F-4897-8F6D-FE92425610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0414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F5EAF-0606-47F7-A317-3839BC346DAE}" type="datetime1">
              <a:rPr lang="ru-RU"/>
              <a:pPr>
                <a:defRPr/>
              </a:pPr>
              <a:t>30.08.2022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F4EBA1-0E6E-4929-AA3D-C699431FFC7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0129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816B9-E706-4B17-A9D6-FAB8D6C7975E}" type="datetime1">
              <a:rPr lang="ru-RU"/>
              <a:pPr>
                <a:defRPr/>
              </a:pPr>
              <a:t>30.08.2022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55100-2E18-47C1-AF8D-7080AB2F84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403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AC0C2-F7FC-4C31-8003-D7E3DBAD2488}" type="datetime1">
              <a:rPr lang="ru-RU"/>
              <a:pPr>
                <a:defRPr/>
              </a:pPr>
              <a:t>30.08.2022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98F9D7-6E24-47A9-9FF7-BD14FDD7263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354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5B5A6-8832-413A-B7F1-3F13A25E8581}" type="datetime1">
              <a:rPr lang="ru-RU"/>
              <a:pPr>
                <a:defRPr/>
              </a:pPr>
              <a:t>30.08.2022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214AB-3DE8-4B10-A1F2-6E69A40CDF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332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5ED8-3523-4AEA-A0EF-D38196CA7B25}" type="datetime1">
              <a:rPr lang="ru-RU"/>
              <a:pPr>
                <a:defRPr/>
              </a:pPr>
              <a:t>30.08.2022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FAEE57-8D68-4BD8-8F50-1A0DFA9A9C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1465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E518D-BBBA-4C9B-9BE5-48FB3A1970BF}" type="datetime1">
              <a:rPr lang="ru-RU"/>
              <a:pPr>
                <a:defRPr/>
              </a:pPr>
              <a:t>30.08.2022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4FA7D-F291-4105-AF4D-0EDC56AB55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4127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0CB3D-8846-45A2-B38E-C69D4E084438}" type="datetime1">
              <a:rPr lang="ru-RU"/>
              <a:pPr>
                <a:defRPr/>
              </a:pPr>
              <a:t>30.08.2022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79065-E2FE-458B-B173-7D54F4F9BB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839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3F1FB-5405-4269-BF56-7B8B4B055DB0}" type="datetime1">
              <a:rPr lang="ru-RU"/>
              <a:pPr>
                <a:defRPr/>
              </a:pPr>
              <a:t>30.08.2022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886B0-B28B-4135-8DBD-B21873F7DE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8834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09EE6-8FC1-4AE1-A23C-2DC71F5A7CC0}" type="datetime1">
              <a:rPr lang="ru-RU"/>
              <a:pPr>
                <a:defRPr/>
              </a:pPr>
              <a:t>30.08.2022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2725E-EC47-4A2D-AB5C-18E72FC726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6527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28EFF35-1BCA-4A77-BF88-38796395C213}" type="datetime1">
              <a:rPr lang="ru-RU"/>
              <a:pPr>
                <a:defRPr/>
              </a:pPr>
              <a:t>30.08.2022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0E3B28D-A722-4A3D-AA27-F615849E49E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650"/>
                    </a14:imgEffect>
                    <a14:imgEffect>
                      <a14:saturation sat="1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300" y="3808926"/>
            <a:ext cx="5602511" cy="2766779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277751" y="1867320"/>
            <a:ext cx="11857349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2800" dirty="0">
                <a:solidFill>
                  <a:schemeClr val="bg1"/>
                </a:solidFill>
                <a:latin typeface="Calibri"/>
                <a:ea typeface="+mj-ea"/>
                <a:cs typeface="+mj-cs"/>
              </a:rPr>
              <a:t>Показатели достижения целей </a:t>
            </a:r>
            <a:endParaRPr lang="ru-RU" altLang="ru-RU" sz="2800" dirty="0" smtClean="0">
              <a:solidFill>
                <a:schemeClr val="bg1"/>
              </a:solidFill>
              <a:latin typeface="Calibri"/>
              <a:ea typeface="+mj-ea"/>
              <a:cs typeface="+mj-cs"/>
            </a:endParaRPr>
          </a:p>
          <a:p>
            <a:pPr eaLnBrk="1" hangingPunct="1"/>
            <a:r>
              <a:rPr lang="ru-RU" altLang="ru-RU" sz="2800" dirty="0" smtClean="0">
                <a:solidFill>
                  <a:schemeClr val="bg1"/>
                </a:solidFill>
                <a:latin typeface="Calibri"/>
                <a:ea typeface="+mj-ea"/>
                <a:cs typeface="+mj-cs"/>
              </a:rPr>
              <a:t>социально-экономического </a:t>
            </a:r>
            <a:r>
              <a:rPr lang="ru-RU" altLang="ru-RU" sz="2800" dirty="0">
                <a:solidFill>
                  <a:schemeClr val="bg1"/>
                </a:solidFill>
                <a:latin typeface="Calibri"/>
                <a:ea typeface="+mj-ea"/>
                <a:cs typeface="+mj-cs"/>
              </a:rPr>
              <a:t>развития города Твери </a:t>
            </a:r>
          </a:p>
          <a:p>
            <a:pPr eaLnBrk="1" hangingPunct="1"/>
            <a:r>
              <a:rPr lang="ru-RU" altLang="ru-RU" sz="2800" dirty="0">
                <a:solidFill>
                  <a:schemeClr val="bg1"/>
                </a:solidFill>
                <a:latin typeface="Calibri"/>
                <a:ea typeface="+mj-ea"/>
                <a:cs typeface="+mj-cs"/>
              </a:rPr>
              <a:t>и индикаторы оценки эффективности реализации </a:t>
            </a:r>
          </a:p>
          <a:p>
            <a:pPr eaLnBrk="1" hangingPunct="1"/>
            <a:r>
              <a:rPr lang="ru-RU" altLang="ru-RU" sz="2800" dirty="0">
                <a:solidFill>
                  <a:schemeClr val="bg1"/>
                </a:solidFill>
                <a:latin typeface="Calibri"/>
                <a:ea typeface="+mj-ea"/>
                <a:cs typeface="+mj-cs"/>
              </a:rPr>
              <a:t>Стратегии социально - экономического развития города Твери до 2035 года</a:t>
            </a:r>
            <a:r>
              <a:rPr lang="ru-RU" altLang="ru-RU" sz="3200" dirty="0">
                <a:solidFill>
                  <a:schemeClr val="bg1"/>
                </a:solidFill>
                <a:latin typeface="Calibri"/>
                <a:ea typeface="+mj-ea"/>
                <a:cs typeface="+mj-cs"/>
              </a:rPr>
              <a:t> </a:t>
            </a:r>
          </a:p>
        </p:txBody>
      </p:sp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4665050" y="9032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ru-RU" altLang="ru-RU" sz="3600" dirty="0">
              <a:solidFill>
                <a:schemeClr val="bg1"/>
              </a:solidFill>
              <a:latin typeface="+mn-lt"/>
              <a:ea typeface="Lato Light" pitchFamily="34" charset="0"/>
              <a:cs typeface="Lato Light" pitchFamily="34" charset="0"/>
            </a:endParaRPr>
          </a:p>
        </p:txBody>
      </p:sp>
      <p:grpSp>
        <p:nvGrpSpPr>
          <p:cNvPr id="3112" name="Группа 3111"/>
          <p:cNvGrpSpPr/>
          <p:nvPr/>
        </p:nvGrpSpPr>
        <p:grpSpPr>
          <a:xfrm>
            <a:off x="-14469" y="6205981"/>
            <a:ext cx="12222562" cy="484205"/>
            <a:chOff x="-14469" y="6205981"/>
            <a:chExt cx="12222562" cy="484205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 rot="1800000">
              <a:off x="441477" y="621255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rot="19800000" flipH="1">
              <a:off x="289495" y="621255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800000">
              <a:off x="137513" y="621255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19800000" flipH="1">
              <a:off x="-14469" y="621255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800000">
              <a:off x="1049405" y="621255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9800000" flipH="1">
              <a:off x="897423" y="621255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800000">
              <a:off x="745441" y="621255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9800000" flipH="1">
              <a:off x="593459" y="621255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800000">
              <a:off x="1657332" y="62125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9800000" flipH="1">
              <a:off x="1505350" y="62125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800000">
              <a:off x="1353368" y="62125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9800000" flipH="1">
              <a:off x="1201386" y="62125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800000">
              <a:off x="2265260" y="62125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9800000" flipH="1">
              <a:off x="2113278" y="62125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800000">
              <a:off x="1961296" y="62125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9800000" flipH="1">
              <a:off x="1809314" y="62125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800000">
              <a:off x="2873186" y="621255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9800000" flipH="1">
              <a:off x="2721204" y="621255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800000">
              <a:off x="2569222" y="621255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9800000" flipH="1">
              <a:off x="2417240" y="621255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800000">
              <a:off x="3481114" y="621255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rot="19800000" flipH="1">
              <a:off x="3329132" y="621255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1800000">
              <a:off x="3177150" y="621255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rot="19800000" flipH="1">
              <a:off x="3025168" y="621255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rot="1800000">
              <a:off x="4089041" y="621255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 rot="19800000" flipH="1">
              <a:off x="3937059" y="621255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 rot="1800000">
              <a:off x="3785077" y="621255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rot="19800000" flipH="1">
              <a:off x="3633095" y="621255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rot="1800000">
              <a:off x="4696969" y="621255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 rot="19800000" flipH="1">
              <a:off x="4544987" y="621255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rot="1800000">
              <a:off x="4393005" y="621255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 rot="19800000" flipH="1">
              <a:off x="4241023" y="621255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rot="1800000">
              <a:off x="5304895" y="62125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 rot="19800000" flipH="1">
              <a:off x="5152913" y="62125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 rot="1800000">
              <a:off x="5000931" y="62125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 rot="19800000" flipH="1">
              <a:off x="4848949" y="62125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 rot="1800000">
              <a:off x="5912823" y="62125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rot="19800000" flipH="1">
              <a:off x="5760841" y="62125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 rot="1800000">
              <a:off x="5608859" y="62125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 rot="19800000" flipH="1">
              <a:off x="5456877" y="62125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 rot="1800000">
              <a:off x="6520750" y="621255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 rot="19800000" flipH="1">
              <a:off x="6368768" y="621255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rot="1800000">
              <a:off x="6216786" y="621255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rot="19800000" flipH="1">
              <a:off x="6064804" y="621255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 rot="1800000">
              <a:off x="7128678" y="621255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 rot="19800000" flipH="1">
              <a:off x="6976696" y="621255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 rot="1800000">
              <a:off x="6824714" y="621255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 rot="19800000" flipH="1">
              <a:off x="6672732" y="621255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 rot="1800000">
              <a:off x="7736602" y="620598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/>
            <p:nvPr/>
          </p:nvCxnSpPr>
          <p:spPr>
            <a:xfrm rot="19800000" flipH="1">
              <a:off x="7584620" y="620598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/>
            <p:nvPr/>
          </p:nvCxnSpPr>
          <p:spPr>
            <a:xfrm rot="1800000">
              <a:off x="7432638" y="620598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 rot="19800000" flipH="1">
              <a:off x="7280656" y="620598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 rot="1800000">
              <a:off x="8344530" y="620598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 rot="19800000" flipH="1">
              <a:off x="8192548" y="620598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/>
            <p:cNvCxnSpPr/>
            <p:nvPr/>
          </p:nvCxnSpPr>
          <p:spPr>
            <a:xfrm rot="1800000">
              <a:off x="8040566" y="620598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72"/>
            <p:cNvCxnSpPr/>
            <p:nvPr/>
          </p:nvCxnSpPr>
          <p:spPr>
            <a:xfrm rot="19800000" flipH="1">
              <a:off x="7888584" y="620598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/>
            <p:nvPr/>
          </p:nvCxnSpPr>
          <p:spPr>
            <a:xfrm rot="1800000">
              <a:off x="8952457" y="62059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Прямая соединительная линия 74"/>
            <p:cNvCxnSpPr/>
            <p:nvPr/>
          </p:nvCxnSpPr>
          <p:spPr>
            <a:xfrm rot="19800000" flipH="1">
              <a:off x="8800475" y="62059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75"/>
            <p:cNvCxnSpPr/>
            <p:nvPr/>
          </p:nvCxnSpPr>
          <p:spPr>
            <a:xfrm rot="1800000">
              <a:off x="8648493" y="62059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Прямая соединительная линия 76"/>
            <p:cNvCxnSpPr/>
            <p:nvPr/>
          </p:nvCxnSpPr>
          <p:spPr>
            <a:xfrm rot="19800000" flipH="1">
              <a:off x="8496511" y="62059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77"/>
            <p:cNvCxnSpPr/>
            <p:nvPr/>
          </p:nvCxnSpPr>
          <p:spPr>
            <a:xfrm rot="1800000">
              <a:off x="9560385" y="62059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78"/>
            <p:cNvCxnSpPr/>
            <p:nvPr/>
          </p:nvCxnSpPr>
          <p:spPr>
            <a:xfrm rot="19800000" flipH="1">
              <a:off x="9408403" y="62059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79"/>
            <p:cNvCxnSpPr/>
            <p:nvPr/>
          </p:nvCxnSpPr>
          <p:spPr>
            <a:xfrm rot="1800000">
              <a:off x="9256421" y="62059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80"/>
            <p:cNvCxnSpPr/>
            <p:nvPr/>
          </p:nvCxnSpPr>
          <p:spPr>
            <a:xfrm rot="19800000" flipH="1">
              <a:off x="9104439" y="62059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Прямая соединительная линия 81"/>
            <p:cNvCxnSpPr/>
            <p:nvPr/>
          </p:nvCxnSpPr>
          <p:spPr>
            <a:xfrm rot="1800000">
              <a:off x="10168309" y="620598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Прямая соединительная линия 82"/>
            <p:cNvCxnSpPr/>
            <p:nvPr/>
          </p:nvCxnSpPr>
          <p:spPr>
            <a:xfrm rot="19800000" flipH="1">
              <a:off x="10016327" y="620598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Прямая соединительная линия 83"/>
            <p:cNvCxnSpPr/>
            <p:nvPr/>
          </p:nvCxnSpPr>
          <p:spPr>
            <a:xfrm rot="1800000">
              <a:off x="9864345" y="620598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84"/>
            <p:cNvCxnSpPr/>
            <p:nvPr/>
          </p:nvCxnSpPr>
          <p:spPr>
            <a:xfrm rot="19800000" flipH="1">
              <a:off x="9712363" y="620598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Прямая соединительная линия 85"/>
            <p:cNvCxnSpPr/>
            <p:nvPr/>
          </p:nvCxnSpPr>
          <p:spPr>
            <a:xfrm rot="1800000">
              <a:off x="10776237" y="620598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я соединительная линия 86"/>
            <p:cNvCxnSpPr/>
            <p:nvPr/>
          </p:nvCxnSpPr>
          <p:spPr>
            <a:xfrm rot="19800000" flipH="1">
              <a:off x="10624255" y="620598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 rot="1800000">
              <a:off x="10472273" y="620598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/>
            <p:nvPr/>
          </p:nvCxnSpPr>
          <p:spPr>
            <a:xfrm rot="19800000" flipH="1">
              <a:off x="10320291" y="620598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Прямая соединительная линия 89"/>
            <p:cNvCxnSpPr/>
            <p:nvPr/>
          </p:nvCxnSpPr>
          <p:spPr>
            <a:xfrm rot="1800000">
              <a:off x="11384164" y="62059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Прямая соединительная линия 90"/>
            <p:cNvCxnSpPr/>
            <p:nvPr/>
          </p:nvCxnSpPr>
          <p:spPr>
            <a:xfrm rot="19800000" flipH="1">
              <a:off x="11232182" y="62059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Прямая соединительная линия 91"/>
            <p:cNvCxnSpPr/>
            <p:nvPr/>
          </p:nvCxnSpPr>
          <p:spPr>
            <a:xfrm rot="1800000">
              <a:off x="11080200" y="62059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Прямая соединительная линия 92"/>
            <p:cNvCxnSpPr/>
            <p:nvPr/>
          </p:nvCxnSpPr>
          <p:spPr>
            <a:xfrm rot="19800000" flipH="1">
              <a:off x="10928218" y="62059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Прямая соединительная линия 93"/>
            <p:cNvCxnSpPr/>
            <p:nvPr/>
          </p:nvCxnSpPr>
          <p:spPr>
            <a:xfrm rot="1800000">
              <a:off x="11992092" y="62059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/>
            <p:cNvCxnSpPr/>
            <p:nvPr/>
          </p:nvCxnSpPr>
          <p:spPr>
            <a:xfrm rot="19800000" flipH="1">
              <a:off x="11840110" y="62059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Прямая соединительная линия 95"/>
            <p:cNvCxnSpPr/>
            <p:nvPr/>
          </p:nvCxnSpPr>
          <p:spPr>
            <a:xfrm rot="1800000">
              <a:off x="11688128" y="62059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Прямая соединительная линия 96"/>
            <p:cNvCxnSpPr/>
            <p:nvPr/>
          </p:nvCxnSpPr>
          <p:spPr>
            <a:xfrm rot="19800000" flipH="1">
              <a:off x="11536146" y="62059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Прямая соединительная линия 407"/>
            <p:cNvCxnSpPr/>
            <p:nvPr/>
          </p:nvCxnSpPr>
          <p:spPr>
            <a:xfrm rot="1800000">
              <a:off x="441478" y="633360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Прямая соединительная линия 408"/>
            <p:cNvCxnSpPr/>
            <p:nvPr/>
          </p:nvCxnSpPr>
          <p:spPr>
            <a:xfrm rot="19800000" flipH="1">
              <a:off x="289496" y="633360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Прямая соединительная линия 409"/>
            <p:cNvCxnSpPr/>
            <p:nvPr/>
          </p:nvCxnSpPr>
          <p:spPr>
            <a:xfrm rot="1800000">
              <a:off x="137514" y="633360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Прямая соединительная линия 410"/>
            <p:cNvCxnSpPr/>
            <p:nvPr/>
          </p:nvCxnSpPr>
          <p:spPr>
            <a:xfrm rot="19800000" flipH="1">
              <a:off x="-14468" y="633360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Прямая соединительная линия 411"/>
            <p:cNvCxnSpPr/>
            <p:nvPr/>
          </p:nvCxnSpPr>
          <p:spPr>
            <a:xfrm rot="1800000">
              <a:off x="1049406" y="633360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Прямая соединительная линия 412"/>
            <p:cNvCxnSpPr/>
            <p:nvPr/>
          </p:nvCxnSpPr>
          <p:spPr>
            <a:xfrm rot="19800000" flipH="1">
              <a:off x="897424" y="633360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Прямая соединительная линия 413"/>
            <p:cNvCxnSpPr/>
            <p:nvPr/>
          </p:nvCxnSpPr>
          <p:spPr>
            <a:xfrm rot="1800000">
              <a:off x="745442" y="633360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Прямая соединительная линия 414"/>
            <p:cNvCxnSpPr/>
            <p:nvPr/>
          </p:nvCxnSpPr>
          <p:spPr>
            <a:xfrm rot="19800000" flipH="1">
              <a:off x="593460" y="633360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Прямая соединительная линия 415"/>
            <p:cNvCxnSpPr/>
            <p:nvPr/>
          </p:nvCxnSpPr>
          <p:spPr>
            <a:xfrm rot="1800000">
              <a:off x="1657333" y="63336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Прямая соединительная линия 416"/>
            <p:cNvCxnSpPr/>
            <p:nvPr/>
          </p:nvCxnSpPr>
          <p:spPr>
            <a:xfrm rot="19800000" flipH="1">
              <a:off x="1505351" y="63336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Прямая соединительная линия 417"/>
            <p:cNvCxnSpPr/>
            <p:nvPr/>
          </p:nvCxnSpPr>
          <p:spPr>
            <a:xfrm rot="1800000">
              <a:off x="1353369" y="63336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Прямая соединительная линия 418"/>
            <p:cNvCxnSpPr/>
            <p:nvPr/>
          </p:nvCxnSpPr>
          <p:spPr>
            <a:xfrm rot="19800000" flipH="1">
              <a:off x="1201387" y="63336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Прямая соединительная линия 419"/>
            <p:cNvCxnSpPr/>
            <p:nvPr/>
          </p:nvCxnSpPr>
          <p:spPr>
            <a:xfrm rot="1800000">
              <a:off x="2265261" y="63336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Прямая соединительная линия 420"/>
            <p:cNvCxnSpPr/>
            <p:nvPr/>
          </p:nvCxnSpPr>
          <p:spPr>
            <a:xfrm rot="19800000" flipH="1">
              <a:off x="2113279" y="63336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Прямая соединительная линия 421"/>
            <p:cNvCxnSpPr/>
            <p:nvPr/>
          </p:nvCxnSpPr>
          <p:spPr>
            <a:xfrm rot="1800000">
              <a:off x="1961297" y="63336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Прямая соединительная линия 422"/>
            <p:cNvCxnSpPr/>
            <p:nvPr/>
          </p:nvCxnSpPr>
          <p:spPr>
            <a:xfrm rot="19800000" flipH="1">
              <a:off x="1809315" y="63336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Прямая соединительная линия 423"/>
            <p:cNvCxnSpPr/>
            <p:nvPr/>
          </p:nvCxnSpPr>
          <p:spPr>
            <a:xfrm rot="1800000">
              <a:off x="2873187" y="6333606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Прямая соединительная линия 424"/>
            <p:cNvCxnSpPr/>
            <p:nvPr/>
          </p:nvCxnSpPr>
          <p:spPr>
            <a:xfrm rot="19800000" flipH="1">
              <a:off x="2721205" y="6333606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Прямая соединительная линия 425"/>
            <p:cNvCxnSpPr/>
            <p:nvPr/>
          </p:nvCxnSpPr>
          <p:spPr>
            <a:xfrm rot="1800000">
              <a:off x="2569223" y="6333606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Прямая соединительная линия 426"/>
            <p:cNvCxnSpPr/>
            <p:nvPr/>
          </p:nvCxnSpPr>
          <p:spPr>
            <a:xfrm rot="19800000" flipH="1">
              <a:off x="2417241" y="6333606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Прямая соединительная линия 427"/>
            <p:cNvCxnSpPr/>
            <p:nvPr/>
          </p:nvCxnSpPr>
          <p:spPr>
            <a:xfrm rot="1800000">
              <a:off x="3481115" y="6333606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Прямая соединительная линия 428"/>
            <p:cNvCxnSpPr/>
            <p:nvPr/>
          </p:nvCxnSpPr>
          <p:spPr>
            <a:xfrm rot="19800000" flipH="1">
              <a:off x="3329133" y="6333606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Прямая соединительная линия 429"/>
            <p:cNvCxnSpPr/>
            <p:nvPr/>
          </p:nvCxnSpPr>
          <p:spPr>
            <a:xfrm rot="1800000">
              <a:off x="3177151" y="6333606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Прямая соединительная линия 430"/>
            <p:cNvCxnSpPr/>
            <p:nvPr/>
          </p:nvCxnSpPr>
          <p:spPr>
            <a:xfrm rot="19800000" flipH="1">
              <a:off x="3025169" y="6333606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Прямая соединительная линия 431"/>
            <p:cNvCxnSpPr/>
            <p:nvPr/>
          </p:nvCxnSpPr>
          <p:spPr>
            <a:xfrm rot="1800000">
              <a:off x="4089042" y="633360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Прямая соединительная линия 432"/>
            <p:cNvCxnSpPr/>
            <p:nvPr/>
          </p:nvCxnSpPr>
          <p:spPr>
            <a:xfrm rot="19800000" flipH="1">
              <a:off x="3937060" y="633360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Прямая соединительная линия 433"/>
            <p:cNvCxnSpPr/>
            <p:nvPr/>
          </p:nvCxnSpPr>
          <p:spPr>
            <a:xfrm rot="1800000">
              <a:off x="3785078" y="633360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Прямая соединительная линия 434"/>
            <p:cNvCxnSpPr/>
            <p:nvPr/>
          </p:nvCxnSpPr>
          <p:spPr>
            <a:xfrm rot="19800000" flipH="1">
              <a:off x="3633096" y="633360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Прямая соединительная линия 435"/>
            <p:cNvCxnSpPr/>
            <p:nvPr/>
          </p:nvCxnSpPr>
          <p:spPr>
            <a:xfrm rot="1800000">
              <a:off x="4696970" y="633360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Прямая соединительная линия 436"/>
            <p:cNvCxnSpPr/>
            <p:nvPr/>
          </p:nvCxnSpPr>
          <p:spPr>
            <a:xfrm rot="19800000" flipH="1">
              <a:off x="4544988" y="633360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8" name="Прямая соединительная линия 437"/>
            <p:cNvCxnSpPr/>
            <p:nvPr/>
          </p:nvCxnSpPr>
          <p:spPr>
            <a:xfrm rot="1800000">
              <a:off x="4393006" y="633360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9" name="Прямая соединительная линия 438"/>
            <p:cNvCxnSpPr/>
            <p:nvPr/>
          </p:nvCxnSpPr>
          <p:spPr>
            <a:xfrm rot="19800000" flipH="1">
              <a:off x="4241024" y="633360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Прямая соединительная линия 439"/>
            <p:cNvCxnSpPr/>
            <p:nvPr/>
          </p:nvCxnSpPr>
          <p:spPr>
            <a:xfrm rot="1800000">
              <a:off x="5304896" y="63336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Прямая соединительная линия 440"/>
            <p:cNvCxnSpPr/>
            <p:nvPr/>
          </p:nvCxnSpPr>
          <p:spPr>
            <a:xfrm rot="19800000" flipH="1">
              <a:off x="5152914" y="63336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Прямая соединительная линия 441"/>
            <p:cNvCxnSpPr/>
            <p:nvPr/>
          </p:nvCxnSpPr>
          <p:spPr>
            <a:xfrm rot="1800000">
              <a:off x="5000932" y="63336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Прямая соединительная линия 442"/>
            <p:cNvCxnSpPr/>
            <p:nvPr/>
          </p:nvCxnSpPr>
          <p:spPr>
            <a:xfrm rot="19800000" flipH="1">
              <a:off x="4848950" y="63336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Прямая соединительная линия 443"/>
            <p:cNvCxnSpPr/>
            <p:nvPr/>
          </p:nvCxnSpPr>
          <p:spPr>
            <a:xfrm rot="1800000">
              <a:off x="5912824" y="63336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Прямая соединительная линия 444"/>
            <p:cNvCxnSpPr/>
            <p:nvPr/>
          </p:nvCxnSpPr>
          <p:spPr>
            <a:xfrm rot="19800000" flipH="1">
              <a:off x="5760842" y="63336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Прямая соединительная линия 445"/>
            <p:cNvCxnSpPr/>
            <p:nvPr/>
          </p:nvCxnSpPr>
          <p:spPr>
            <a:xfrm rot="1800000">
              <a:off x="5608860" y="63336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Прямая соединительная линия 446"/>
            <p:cNvCxnSpPr/>
            <p:nvPr/>
          </p:nvCxnSpPr>
          <p:spPr>
            <a:xfrm rot="19800000" flipH="1">
              <a:off x="5456878" y="63336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Прямая соединительная линия 447"/>
            <p:cNvCxnSpPr/>
            <p:nvPr/>
          </p:nvCxnSpPr>
          <p:spPr>
            <a:xfrm rot="1800000">
              <a:off x="6520751" y="633360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Прямая соединительная линия 448"/>
            <p:cNvCxnSpPr/>
            <p:nvPr/>
          </p:nvCxnSpPr>
          <p:spPr>
            <a:xfrm rot="19800000" flipH="1">
              <a:off x="6368769" y="633360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Прямая соединительная линия 449"/>
            <p:cNvCxnSpPr/>
            <p:nvPr/>
          </p:nvCxnSpPr>
          <p:spPr>
            <a:xfrm rot="1800000">
              <a:off x="6216787" y="633360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Прямая соединительная линия 450"/>
            <p:cNvCxnSpPr/>
            <p:nvPr/>
          </p:nvCxnSpPr>
          <p:spPr>
            <a:xfrm rot="19800000" flipH="1">
              <a:off x="6064805" y="633360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Прямая соединительная линия 451"/>
            <p:cNvCxnSpPr/>
            <p:nvPr/>
          </p:nvCxnSpPr>
          <p:spPr>
            <a:xfrm rot="1800000">
              <a:off x="7128679" y="633360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Прямая соединительная линия 452"/>
            <p:cNvCxnSpPr/>
            <p:nvPr/>
          </p:nvCxnSpPr>
          <p:spPr>
            <a:xfrm rot="19800000" flipH="1">
              <a:off x="6976697" y="633360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Прямая соединительная линия 453"/>
            <p:cNvCxnSpPr/>
            <p:nvPr/>
          </p:nvCxnSpPr>
          <p:spPr>
            <a:xfrm rot="1800000">
              <a:off x="6824715" y="633360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Прямая соединительная линия 454"/>
            <p:cNvCxnSpPr/>
            <p:nvPr/>
          </p:nvCxnSpPr>
          <p:spPr>
            <a:xfrm rot="19800000" flipH="1">
              <a:off x="6672733" y="633360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Прямая соединительная линия 455"/>
            <p:cNvCxnSpPr/>
            <p:nvPr/>
          </p:nvCxnSpPr>
          <p:spPr>
            <a:xfrm rot="1800000">
              <a:off x="7736603" y="632703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Прямая соединительная линия 456"/>
            <p:cNvCxnSpPr/>
            <p:nvPr/>
          </p:nvCxnSpPr>
          <p:spPr>
            <a:xfrm rot="19800000" flipH="1">
              <a:off x="7584621" y="632703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Прямая соединительная линия 457"/>
            <p:cNvCxnSpPr/>
            <p:nvPr/>
          </p:nvCxnSpPr>
          <p:spPr>
            <a:xfrm rot="1800000">
              <a:off x="7432639" y="632703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Прямая соединительная линия 458"/>
            <p:cNvCxnSpPr/>
            <p:nvPr/>
          </p:nvCxnSpPr>
          <p:spPr>
            <a:xfrm rot="19800000" flipH="1">
              <a:off x="7280657" y="632703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Прямая соединительная линия 459"/>
            <p:cNvCxnSpPr/>
            <p:nvPr/>
          </p:nvCxnSpPr>
          <p:spPr>
            <a:xfrm rot="1800000">
              <a:off x="8344531" y="632703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Прямая соединительная линия 460"/>
            <p:cNvCxnSpPr/>
            <p:nvPr/>
          </p:nvCxnSpPr>
          <p:spPr>
            <a:xfrm rot="19800000" flipH="1">
              <a:off x="8192549" y="632703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2" name="Прямая соединительная линия 461"/>
            <p:cNvCxnSpPr/>
            <p:nvPr/>
          </p:nvCxnSpPr>
          <p:spPr>
            <a:xfrm rot="1800000">
              <a:off x="8040567" y="632703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Прямая соединительная линия 462"/>
            <p:cNvCxnSpPr/>
            <p:nvPr/>
          </p:nvCxnSpPr>
          <p:spPr>
            <a:xfrm rot="19800000" flipH="1">
              <a:off x="7888585" y="632703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4" name="Прямая соединительная линия 463"/>
            <p:cNvCxnSpPr/>
            <p:nvPr/>
          </p:nvCxnSpPr>
          <p:spPr>
            <a:xfrm rot="1800000">
              <a:off x="8952458" y="63270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Прямая соединительная линия 464"/>
            <p:cNvCxnSpPr/>
            <p:nvPr/>
          </p:nvCxnSpPr>
          <p:spPr>
            <a:xfrm rot="19800000" flipH="1">
              <a:off x="8800476" y="63270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Прямая соединительная линия 465"/>
            <p:cNvCxnSpPr/>
            <p:nvPr/>
          </p:nvCxnSpPr>
          <p:spPr>
            <a:xfrm rot="1800000">
              <a:off x="8648494" y="63270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7" name="Прямая соединительная линия 466"/>
            <p:cNvCxnSpPr/>
            <p:nvPr/>
          </p:nvCxnSpPr>
          <p:spPr>
            <a:xfrm rot="19800000" flipH="1">
              <a:off x="8496512" y="63270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Прямая соединительная линия 467"/>
            <p:cNvCxnSpPr/>
            <p:nvPr/>
          </p:nvCxnSpPr>
          <p:spPr>
            <a:xfrm rot="1800000">
              <a:off x="9560386" y="63270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Прямая соединительная линия 468"/>
            <p:cNvCxnSpPr/>
            <p:nvPr/>
          </p:nvCxnSpPr>
          <p:spPr>
            <a:xfrm rot="19800000" flipH="1">
              <a:off x="9408404" y="63270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Прямая соединительная линия 469"/>
            <p:cNvCxnSpPr/>
            <p:nvPr/>
          </p:nvCxnSpPr>
          <p:spPr>
            <a:xfrm rot="1800000">
              <a:off x="9256422" y="63270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Прямая соединительная линия 470"/>
            <p:cNvCxnSpPr/>
            <p:nvPr/>
          </p:nvCxnSpPr>
          <p:spPr>
            <a:xfrm rot="19800000" flipH="1">
              <a:off x="9104440" y="63270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Прямая соединительная линия 471"/>
            <p:cNvCxnSpPr/>
            <p:nvPr/>
          </p:nvCxnSpPr>
          <p:spPr>
            <a:xfrm rot="1800000">
              <a:off x="10168310" y="632703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Прямая соединительная линия 472"/>
            <p:cNvCxnSpPr/>
            <p:nvPr/>
          </p:nvCxnSpPr>
          <p:spPr>
            <a:xfrm rot="19800000" flipH="1">
              <a:off x="10016328" y="632703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Прямая соединительная линия 473"/>
            <p:cNvCxnSpPr/>
            <p:nvPr/>
          </p:nvCxnSpPr>
          <p:spPr>
            <a:xfrm rot="1800000">
              <a:off x="9864346" y="632703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5" name="Прямая соединительная линия 474"/>
            <p:cNvCxnSpPr/>
            <p:nvPr/>
          </p:nvCxnSpPr>
          <p:spPr>
            <a:xfrm rot="19800000" flipH="1">
              <a:off x="9712364" y="632703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Прямая соединительная линия 475"/>
            <p:cNvCxnSpPr/>
            <p:nvPr/>
          </p:nvCxnSpPr>
          <p:spPr>
            <a:xfrm rot="1800000">
              <a:off x="10776238" y="632703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Прямая соединительная линия 476"/>
            <p:cNvCxnSpPr/>
            <p:nvPr/>
          </p:nvCxnSpPr>
          <p:spPr>
            <a:xfrm rot="19800000" flipH="1">
              <a:off x="10624256" y="632703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Прямая соединительная линия 477"/>
            <p:cNvCxnSpPr/>
            <p:nvPr/>
          </p:nvCxnSpPr>
          <p:spPr>
            <a:xfrm rot="1800000">
              <a:off x="10472274" y="632703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Прямая соединительная линия 478"/>
            <p:cNvCxnSpPr/>
            <p:nvPr/>
          </p:nvCxnSpPr>
          <p:spPr>
            <a:xfrm rot="19800000" flipH="1">
              <a:off x="10320292" y="632703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Прямая соединительная линия 479"/>
            <p:cNvCxnSpPr/>
            <p:nvPr/>
          </p:nvCxnSpPr>
          <p:spPr>
            <a:xfrm rot="1800000">
              <a:off x="11384165" y="63270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Прямая соединительная линия 480"/>
            <p:cNvCxnSpPr/>
            <p:nvPr/>
          </p:nvCxnSpPr>
          <p:spPr>
            <a:xfrm rot="19800000" flipH="1">
              <a:off x="11232183" y="63270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2" name="Прямая соединительная линия 481"/>
            <p:cNvCxnSpPr/>
            <p:nvPr/>
          </p:nvCxnSpPr>
          <p:spPr>
            <a:xfrm rot="1800000">
              <a:off x="11080201" y="63270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3" name="Прямая соединительная линия 482"/>
            <p:cNvCxnSpPr/>
            <p:nvPr/>
          </p:nvCxnSpPr>
          <p:spPr>
            <a:xfrm rot="19800000" flipH="1">
              <a:off x="10928219" y="63270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4" name="Прямая соединительная линия 483"/>
            <p:cNvCxnSpPr/>
            <p:nvPr/>
          </p:nvCxnSpPr>
          <p:spPr>
            <a:xfrm rot="1800000">
              <a:off x="11992093" y="63270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5" name="Прямая соединительная линия 484"/>
            <p:cNvCxnSpPr/>
            <p:nvPr/>
          </p:nvCxnSpPr>
          <p:spPr>
            <a:xfrm rot="19800000" flipH="1">
              <a:off x="11840111" y="63270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6" name="Прямая соединительная линия 485"/>
            <p:cNvCxnSpPr/>
            <p:nvPr/>
          </p:nvCxnSpPr>
          <p:spPr>
            <a:xfrm rot="1800000">
              <a:off x="11688129" y="63270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7" name="Прямая соединительная линия 486"/>
            <p:cNvCxnSpPr/>
            <p:nvPr/>
          </p:nvCxnSpPr>
          <p:spPr>
            <a:xfrm rot="19800000" flipH="1">
              <a:off x="11536147" y="63270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8" name="Прямая соединительная линия 487"/>
            <p:cNvCxnSpPr/>
            <p:nvPr/>
          </p:nvCxnSpPr>
          <p:spPr>
            <a:xfrm rot="1800000">
              <a:off x="441477" y="64546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9" name="Прямая соединительная линия 488"/>
            <p:cNvCxnSpPr/>
            <p:nvPr/>
          </p:nvCxnSpPr>
          <p:spPr>
            <a:xfrm rot="19800000" flipH="1">
              <a:off x="289495" y="64546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0" name="Прямая соединительная линия 489"/>
            <p:cNvCxnSpPr/>
            <p:nvPr/>
          </p:nvCxnSpPr>
          <p:spPr>
            <a:xfrm rot="1800000">
              <a:off x="137513" y="64546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1" name="Прямая соединительная линия 490"/>
            <p:cNvCxnSpPr/>
            <p:nvPr/>
          </p:nvCxnSpPr>
          <p:spPr>
            <a:xfrm rot="19800000" flipH="1">
              <a:off x="-14469" y="64546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2" name="Прямая соединительная линия 491"/>
            <p:cNvCxnSpPr/>
            <p:nvPr/>
          </p:nvCxnSpPr>
          <p:spPr>
            <a:xfrm rot="1800000">
              <a:off x="1049405" y="64546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3" name="Прямая соединительная линия 492"/>
            <p:cNvCxnSpPr/>
            <p:nvPr/>
          </p:nvCxnSpPr>
          <p:spPr>
            <a:xfrm rot="19800000" flipH="1">
              <a:off x="897423" y="64546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4" name="Прямая соединительная линия 493"/>
            <p:cNvCxnSpPr/>
            <p:nvPr/>
          </p:nvCxnSpPr>
          <p:spPr>
            <a:xfrm rot="1800000">
              <a:off x="745441" y="64546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5" name="Прямая соединительная линия 494"/>
            <p:cNvCxnSpPr/>
            <p:nvPr/>
          </p:nvCxnSpPr>
          <p:spPr>
            <a:xfrm rot="19800000" flipH="1">
              <a:off x="593459" y="64546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6" name="Прямая соединительная линия 495"/>
            <p:cNvCxnSpPr/>
            <p:nvPr/>
          </p:nvCxnSpPr>
          <p:spPr>
            <a:xfrm rot="1800000">
              <a:off x="1657332" y="645465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7" name="Прямая соединительная линия 496"/>
            <p:cNvCxnSpPr/>
            <p:nvPr/>
          </p:nvCxnSpPr>
          <p:spPr>
            <a:xfrm rot="19800000" flipH="1">
              <a:off x="1505350" y="645465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8" name="Прямая соединительная линия 497"/>
            <p:cNvCxnSpPr/>
            <p:nvPr/>
          </p:nvCxnSpPr>
          <p:spPr>
            <a:xfrm rot="1800000">
              <a:off x="1353368" y="645465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9" name="Прямая соединительная линия 498"/>
            <p:cNvCxnSpPr/>
            <p:nvPr/>
          </p:nvCxnSpPr>
          <p:spPr>
            <a:xfrm rot="19800000" flipH="1">
              <a:off x="1201386" y="645465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0" name="Прямая соединительная линия 499"/>
            <p:cNvCxnSpPr/>
            <p:nvPr/>
          </p:nvCxnSpPr>
          <p:spPr>
            <a:xfrm rot="1800000">
              <a:off x="2265260" y="645465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1" name="Прямая соединительная линия 500"/>
            <p:cNvCxnSpPr/>
            <p:nvPr/>
          </p:nvCxnSpPr>
          <p:spPr>
            <a:xfrm rot="19800000" flipH="1">
              <a:off x="2113278" y="645465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2" name="Прямая соединительная линия 501"/>
            <p:cNvCxnSpPr/>
            <p:nvPr/>
          </p:nvCxnSpPr>
          <p:spPr>
            <a:xfrm rot="1800000">
              <a:off x="1961296" y="645465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3" name="Прямая соединительная линия 502"/>
            <p:cNvCxnSpPr/>
            <p:nvPr/>
          </p:nvCxnSpPr>
          <p:spPr>
            <a:xfrm rot="19800000" flipH="1">
              <a:off x="1809314" y="645465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4" name="Прямая соединительная линия 503"/>
            <p:cNvCxnSpPr/>
            <p:nvPr/>
          </p:nvCxnSpPr>
          <p:spPr>
            <a:xfrm rot="1800000">
              <a:off x="2873186" y="645465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5" name="Прямая соединительная линия 504"/>
            <p:cNvCxnSpPr/>
            <p:nvPr/>
          </p:nvCxnSpPr>
          <p:spPr>
            <a:xfrm rot="19800000" flipH="1">
              <a:off x="2721204" y="645465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6" name="Прямая соединительная линия 505"/>
            <p:cNvCxnSpPr/>
            <p:nvPr/>
          </p:nvCxnSpPr>
          <p:spPr>
            <a:xfrm rot="1800000">
              <a:off x="2569222" y="645465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7" name="Прямая соединительная линия 506"/>
            <p:cNvCxnSpPr/>
            <p:nvPr/>
          </p:nvCxnSpPr>
          <p:spPr>
            <a:xfrm rot="19800000" flipH="1">
              <a:off x="2417240" y="645465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8" name="Прямая соединительная линия 507"/>
            <p:cNvCxnSpPr/>
            <p:nvPr/>
          </p:nvCxnSpPr>
          <p:spPr>
            <a:xfrm rot="1800000">
              <a:off x="3481114" y="645465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9" name="Прямая соединительная линия 508"/>
            <p:cNvCxnSpPr/>
            <p:nvPr/>
          </p:nvCxnSpPr>
          <p:spPr>
            <a:xfrm rot="19800000" flipH="1">
              <a:off x="3329132" y="645465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0" name="Прямая соединительная линия 509"/>
            <p:cNvCxnSpPr/>
            <p:nvPr/>
          </p:nvCxnSpPr>
          <p:spPr>
            <a:xfrm rot="1800000">
              <a:off x="3177150" y="645465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1" name="Прямая соединительная линия 510"/>
            <p:cNvCxnSpPr/>
            <p:nvPr/>
          </p:nvCxnSpPr>
          <p:spPr>
            <a:xfrm rot="19800000" flipH="1">
              <a:off x="3025168" y="645465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2" name="Прямая соединительная линия 511"/>
            <p:cNvCxnSpPr/>
            <p:nvPr/>
          </p:nvCxnSpPr>
          <p:spPr>
            <a:xfrm rot="1800000">
              <a:off x="4089041" y="64546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3" name="Прямая соединительная линия 512"/>
            <p:cNvCxnSpPr/>
            <p:nvPr/>
          </p:nvCxnSpPr>
          <p:spPr>
            <a:xfrm rot="19800000" flipH="1">
              <a:off x="3937059" y="64546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4" name="Прямая соединительная линия 513"/>
            <p:cNvCxnSpPr/>
            <p:nvPr/>
          </p:nvCxnSpPr>
          <p:spPr>
            <a:xfrm rot="1800000">
              <a:off x="3785077" y="64546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5" name="Прямая соединительная линия 514"/>
            <p:cNvCxnSpPr/>
            <p:nvPr/>
          </p:nvCxnSpPr>
          <p:spPr>
            <a:xfrm rot="19800000" flipH="1">
              <a:off x="3633095" y="64546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6" name="Прямая соединительная линия 515"/>
            <p:cNvCxnSpPr/>
            <p:nvPr/>
          </p:nvCxnSpPr>
          <p:spPr>
            <a:xfrm rot="1800000">
              <a:off x="4696969" y="64546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7" name="Прямая соединительная линия 516"/>
            <p:cNvCxnSpPr/>
            <p:nvPr/>
          </p:nvCxnSpPr>
          <p:spPr>
            <a:xfrm rot="19800000" flipH="1">
              <a:off x="4544987" y="64546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8" name="Прямая соединительная линия 517"/>
            <p:cNvCxnSpPr/>
            <p:nvPr/>
          </p:nvCxnSpPr>
          <p:spPr>
            <a:xfrm rot="1800000">
              <a:off x="4393005" y="64546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9" name="Прямая соединительная линия 518"/>
            <p:cNvCxnSpPr/>
            <p:nvPr/>
          </p:nvCxnSpPr>
          <p:spPr>
            <a:xfrm rot="19800000" flipH="1">
              <a:off x="4241023" y="645465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0" name="Прямая соединительная линия 519"/>
            <p:cNvCxnSpPr/>
            <p:nvPr/>
          </p:nvCxnSpPr>
          <p:spPr>
            <a:xfrm rot="1800000">
              <a:off x="5304895" y="645465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1" name="Прямая соединительная линия 520"/>
            <p:cNvCxnSpPr/>
            <p:nvPr/>
          </p:nvCxnSpPr>
          <p:spPr>
            <a:xfrm rot="19800000" flipH="1">
              <a:off x="5152913" y="645465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2" name="Прямая соединительная линия 521"/>
            <p:cNvCxnSpPr/>
            <p:nvPr/>
          </p:nvCxnSpPr>
          <p:spPr>
            <a:xfrm rot="1800000">
              <a:off x="5000931" y="645465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Прямая соединительная линия 522"/>
            <p:cNvCxnSpPr/>
            <p:nvPr/>
          </p:nvCxnSpPr>
          <p:spPr>
            <a:xfrm rot="19800000" flipH="1">
              <a:off x="4848949" y="645465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4" name="Прямая соединительная линия 523"/>
            <p:cNvCxnSpPr/>
            <p:nvPr/>
          </p:nvCxnSpPr>
          <p:spPr>
            <a:xfrm rot="1800000">
              <a:off x="5912823" y="645465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Прямая соединительная линия 524"/>
            <p:cNvCxnSpPr/>
            <p:nvPr/>
          </p:nvCxnSpPr>
          <p:spPr>
            <a:xfrm rot="19800000" flipH="1">
              <a:off x="5760841" y="645465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6" name="Прямая соединительная линия 525"/>
            <p:cNvCxnSpPr/>
            <p:nvPr/>
          </p:nvCxnSpPr>
          <p:spPr>
            <a:xfrm rot="1800000">
              <a:off x="5608859" y="645465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7" name="Прямая соединительная линия 526"/>
            <p:cNvCxnSpPr/>
            <p:nvPr/>
          </p:nvCxnSpPr>
          <p:spPr>
            <a:xfrm rot="19800000" flipH="1">
              <a:off x="5456877" y="645465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Прямая соединительная линия 527"/>
            <p:cNvCxnSpPr/>
            <p:nvPr/>
          </p:nvCxnSpPr>
          <p:spPr>
            <a:xfrm rot="1800000">
              <a:off x="6520750" y="645465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Прямая соединительная линия 528"/>
            <p:cNvCxnSpPr/>
            <p:nvPr/>
          </p:nvCxnSpPr>
          <p:spPr>
            <a:xfrm rot="19800000" flipH="1">
              <a:off x="6368768" y="645465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Прямая соединительная линия 529"/>
            <p:cNvCxnSpPr/>
            <p:nvPr/>
          </p:nvCxnSpPr>
          <p:spPr>
            <a:xfrm rot="1800000">
              <a:off x="6216786" y="645465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Прямая соединительная линия 530"/>
            <p:cNvCxnSpPr/>
            <p:nvPr/>
          </p:nvCxnSpPr>
          <p:spPr>
            <a:xfrm rot="19800000" flipH="1">
              <a:off x="6064804" y="645465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Прямая соединительная линия 531"/>
            <p:cNvCxnSpPr/>
            <p:nvPr/>
          </p:nvCxnSpPr>
          <p:spPr>
            <a:xfrm rot="1800000">
              <a:off x="7128678" y="645465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Прямая соединительная линия 532"/>
            <p:cNvCxnSpPr/>
            <p:nvPr/>
          </p:nvCxnSpPr>
          <p:spPr>
            <a:xfrm rot="19800000" flipH="1">
              <a:off x="6976696" y="645465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Прямая соединительная линия 533"/>
            <p:cNvCxnSpPr/>
            <p:nvPr/>
          </p:nvCxnSpPr>
          <p:spPr>
            <a:xfrm rot="1800000">
              <a:off x="6824714" y="645465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Прямая соединительная линия 534"/>
            <p:cNvCxnSpPr/>
            <p:nvPr/>
          </p:nvCxnSpPr>
          <p:spPr>
            <a:xfrm rot="19800000" flipH="1">
              <a:off x="6672732" y="645465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Прямая соединительная линия 535"/>
            <p:cNvCxnSpPr/>
            <p:nvPr/>
          </p:nvCxnSpPr>
          <p:spPr>
            <a:xfrm rot="1800000">
              <a:off x="7736602" y="64480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7" name="Прямая соединительная линия 536"/>
            <p:cNvCxnSpPr/>
            <p:nvPr/>
          </p:nvCxnSpPr>
          <p:spPr>
            <a:xfrm rot="19800000" flipH="1">
              <a:off x="7584620" y="64480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8" name="Прямая соединительная линия 537"/>
            <p:cNvCxnSpPr/>
            <p:nvPr/>
          </p:nvCxnSpPr>
          <p:spPr>
            <a:xfrm rot="1800000">
              <a:off x="7432638" y="64480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9" name="Прямая соединительная линия 538"/>
            <p:cNvCxnSpPr/>
            <p:nvPr/>
          </p:nvCxnSpPr>
          <p:spPr>
            <a:xfrm rot="19800000" flipH="1">
              <a:off x="7280656" y="64480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0" name="Прямая соединительная линия 539"/>
            <p:cNvCxnSpPr/>
            <p:nvPr/>
          </p:nvCxnSpPr>
          <p:spPr>
            <a:xfrm rot="1800000">
              <a:off x="8344530" y="64480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1" name="Прямая соединительная линия 540"/>
            <p:cNvCxnSpPr/>
            <p:nvPr/>
          </p:nvCxnSpPr>
          <p:spPr>
            <a:xfrm rot="19800000" flipH="1">
              <a:off x="8192548" y="64480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2" name="Прямая соединительная линия 541"/>
            <p:cNvCxnSpPr/>
            <p:nvPr/>
          </p:nvCxnSpPr>
          <p:spPr>
            <a:xfrm rot="1800000">
              <a:off x="8040566" y="64480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3" name="Прямая соединительная линия 542"/>
            <p:cNvCxnSpPr/>
            <p:nvPr/>
          </p:nvCxnSpPr>
          <p:spPr>
            <a:xfrm rot="19800000" flipH="1">
              <a:off x="7888584" y="64480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4" name="Прямая соединительная линия 543"/>
            <p:cNvCxnSpPr/>
            <p:nvPr/>
          </p:nvCxnSpPr>
          <p:spPr>
            <a:xfrm rot="1800000">
              <a:off x="8952457" y="6448080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5" name="Прямая соединительная линия 544"/>
            <p:cNvCxnSpPr/>
            <p:nvPr/>
          </p:nvCxnSpPr>
          <p:spPr>
            <a:xfrm rot="19800000" flipH="1">
              <a:off x="8800475" y="6448080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6" name="Прямая соединительная линия 545"/>
            <p:cNvCxnSpPr/>
            <p:nvPr/>
          </p:nvCxnSpPr>
          <p:spPr>
            <a:xfrm rot="1800000">
              <a:off x="8648493" y="6448080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7" name="Прямая соединительная линия 546"/>
            <p:cNvCxnSpPr/>
            <p:nvPr/>
          </p:nvCxnSpPr>
          <p:spPr>
            <a:xfrm rot="19800000" flipH="1">
              <a:off x="8496511" y="6448080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8" name="Прямая соединительная линия 547"/>
            <p:cNvCxnSpPr/>
            <p:nvPr/>
          </p:nvCxnSpPr>
          <p:spPr>
            <a:xfrm rot="1800000">
              <a:off x="9560385" y="6448080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9" name="Прямая соединительная линия 548"/>
            <p:cNvCxnSpPr/>
            <p:nvPr/>
          </p:nvCxnSpPr>
          <p:spPr>
            <a:xfrm rot="19800000" flipH="1">
              <a:off x="9408403" y="6448080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0" name="Прямая соединительная линия 549"/>
            <p:cNvCxnSpPr/>
            <p:nvPr/>
          </p:nvCxnSpPr>
          <p:spPr>
            <a:xfrm rot="1800000">
              <a:off x="9256421" y="6448080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1" name="Прямая соединительная линия 550"/>
            <p:cNvCxnSpPr/>
            <p:nvPr/>
          </p:nvCxnSpPr>
          <p:spPr>
            <a:xfrm rot="19800000" flipH="1">
              <a:off x="9104439" y="6448080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2" name="Прямая соединительная линия 551"/>
            <p:cNvCxnSpPr/>
            <p:nvPr/>
          </p:nvCxnSpPr>
          <p:spPr>
            <a:xfrm rot="1800000">
              <a:off x="10168309" y="64480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3" name="Прямая соединительная линия 552"/>
            <p:cNvCxnSpPr/>
            <p:nvPr/>
          </p:nvCxnSpPr>
          <p:spPr>
            <a:xfrm rot="19800000" flipH="1">
              <a:off x="10016327" y="64480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4" name="Прямая соединительная линия 553"/>
            <p:cNvCxnSpPr/>
            <p:nvPr/>
          </p:nvCxnSpPr>
          <p:spPr>
            <a:xfrm rot="1800000">
              <a:off x="9864345" y="64480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5" name="Прямая соединительная линия 554"/>
            <p:cNvCxnSpPr/>
            <p:nvPr/>
          </p:nvCxnSpPr>
          <p:spPr>
            <a:xfrm rot="19800000" flipH="1">
              <a:off x="9712363" y="64480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6" name="Прямая соединительная линия 555"/>
            <p:cNvCxnSpPr/>
            <p:nvPr/>
          </p:nvCxnSpPr>
          <p:spPr>
            <a:xfrm rot="1800000">
              <a:off x="10776237" y="64480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7" name="Прямая соединительная линия 556"/>
            <p:cNvCxnSpPr/>
            <p:nvPr/>
          </p:nvCxnSpPr>
          <p:spPr>
            <a:xfrm rot="19800000" flipH="1">
              <a:off x="10624255" y="64480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8" name="Прямая соединительная линия 557"/>
            <p:cNvCxnSpPr/>
            <p:nvPr/>
          </p:nvCxnSpPr>
          <p:spPr>
            <a:xfrm rot="1800000">
              <a:off x="10472273" y="64480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9" name="Прямая соединительная линия 558"/>
            <p:cNvCxnSpPr/>
            <p:nvPr/>
          </p:nvCxnSpPr>
          <p:spPr>
            <a:xfrm rot="19800000" flipH="1">
              <a:off x="10320291" y="644808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0" name="Прямая соединительная линия 559"/>
            <p:cNvCxnSpPr/>
            <p:nvPr/>
          </p:nvCxnSpPr>
          <p:spPr>
            <a:xfrm rot="1800000">
              <a:off x="11384164" y="6448080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1" name="Прямая соединительная линия 560"/>
            <p:cNvCxnSpPr/>
            <p:nvPr/>
          </p:nvCxnSpPr>
          <p:spPr>
            <a:xfrm rot="19800000" flipH="1">
              <a:off x="11232182" y="6448080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2" name="Прямая соединительная линия 561"/>
            <p:cNvCxnSpPr/>
            <p:nvPr/>
          </p:nvCxnSpPr>
          <p:spPr>
            <a:xfrm rot="1800000">
              <a:off x="11080200" y="6448080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3" name="Прямая соединительная линия 562"/>
            <p:cNvCxnSpPr/>
            <p:nvPr/>
          </p:nvCxnSpPr>
          <p:spPr>
            <a:xfrm rot="19800000" flipH="1">
              <a:off x="10928218" y="6448080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4" name="Прямая соединительная линия 563"/>
            <p:cNvCxnSpPr/>
            <p:nvPr/>
          </p:nvCxnSpPr>
          <p:spPr>
            <a:xfrm rot="1800000">
              <a:off x="11992092" y="6448080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5" name="Прямая соединительная линия 564"/>
            <p:cNvCxnSpPr/>
            <p:nvPr/>
          </p:nvCxnSpPr>
          <p:spPr>
            <a:xfrm rot="19800000" flipH="1">
              <a:off x="11840110" y="6448080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6" name="Прямая соединительная линия 565"/>
            <p:cNvCxnSpPr/>
            <p:nvPr/>
          </p:nvCxnSpPr>
          <p:spPr>
            <a:xfrm rot="1800000">
              <a:off x="11688128" y="6448080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7" name="Прямая соединительная линия 566"/>
            <p:cNvCxnSpPr/>
            <p:nvPr/>
          </p:nvCxnSpPr>
          <p:spPr>
            <a:xfrm rot="19800000" flipH="1">
              <a:off x="11536146" y="6448080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8" name="Прямая соединительная линия 567"/>
            <p:cNvCxnSpPr/>
            <p:nvPr/>
          </p:nvCxnSpPr>
          <p:spPr>
            <a:xfrm rot="1800000">
              <a:off x="441478" y="65757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9" name="Прямая соединительная линия 568"/>
            <p:cNvCxnSpPr/>
            <p:nvPr/>
          </p:nvCxnSpPr>
          <p:spPr>
            <a:xfrm rot="19800000" flipH="1">
              <a:off x="289496" y="65757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0" name="Прямая соединительная линия 569"/>
            <p:cNvCxnSpPr/>
            <p:nvPr/>
          </p:nvCxnSpPr>
          <p:spPr>
            <a:xfrm rot="1800000">
              <a:off x="137514" y="65757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1" name="Прямая соединительная линия 570"/>
            <p:cNvCxnSpPr/>
            <p:nvPr/>
          </p:nvCxnSpPr>
          <p:spPr>
            <a:xfrm rot="19800000" flipH="1">
              <a:off x="-14468" y="65757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2" name="Прямая соединительная линия 571"/>
            <p:cNvCxnSpPr/>
            <p:nvPr/>
          </p:nvCxnSpPr>
          <p:spPr>
            <a:xfrm rot="1800000">
              <a:off x="1049406" y="65757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3" name="Прямая соединительная линия 572"/>
            <p:cNvCxnSpPr/>
            <p:nvPr/>
          </p:nvCxnSpPr>
          <p:spPr>
            <a:xfrm rot="19800000" flipH="1">
              <a:off x="897424" y="65757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4" name="Прямая соединительная линия 573"/>
            <p:cNvCxnSpPr/>
            <p:nvPr/>
          </p:nvCxnSpPr>
          <p:spPr>
            <a:xfrm rot="1800000">
              <a:off x="745442" y="65757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5" name="Прямая соединительная линия 574"/>
            <p:cNvCxnSpPr/>
            <p:nvPr/>
          </p:nvCxnSpPr>
          <p:spPr>
            <a:xfrm rot="19800000" flipH="1">
              <a:off x="593460" y="65757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6" name="Прямая соединительная линия 575"/>
            <p:cNvCxnSpPr/>
            <p:nvPr/>
          </p:nvCxnSpPr>
          <p:spPr>
            <a:xfrm rot="1800000">
              <a:off x="1657333" y="657570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7" name="Прямая соединительная линия 576"/>
            <p:cNvCxnSpPr/>
            <p:nvPr/>
          </p:nvCxnSpPr>
          <p:spPr>
            <a:xfrm rot="19800000" flipH="1">
              <a:off x="1505351" y="657570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8" name="Прямая соединительная линия 577"/>
            <p:cNvCxnSpPr/>
            <p:nvPr/>
          </p:nvCxnSpPr>
          <p:spPr>
            <a:xfrm rot="1800000">
              <a:off x="1353369" y="657570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9" name="Прямая соединительная линия 578"/>
            <p:cNvCxnSpPr/>
            <p:nvPr/>
          </p:nvCxnSpPr>
          <p:spPr>
            <a:xfrm rot="19800000" flipH="1">
              <a:off x="1201387" y="657570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0" name="Прямая соединительная линия 579"/>
            <p:cNvCxnSpPr/>
            <p:nvPr/>
          </p:nvCxnSpPr>
          <p:spPr>
            <a:xfrm rot="1800000">
              <a:off x="2265261" y="657570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1" name="Прямая соединительная линия 580"/>
            <p:cNvCxnSpPr/>
            <p:nvPr/>
          </p:nvCxnSpPr>
          <p:spPr>
            <a:xfrm rot="19800000" flipH="1">
              <a:off x="2113279" y="657570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2" name="Прямая соединительная линия 581"/>
            <p:cNvCxnSpPr/>
            <p:nvPr/>
          </p:nvCxnSpPr>
          <p:spPr>
            <a:xfrm rot="1800000">
              <a:off x="1961297" y="657570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3" name="Прямая соединительная линия 582"/>
            <p:cNvCxnSpPr/>
            <p:nvPr/>
          </p:nvCxnSpPr>
          <p:spPr>
            <a:xfrm rot="19800000" flipH="1">
              <a:off x="1809315" y="657570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4" name="Прямая соединительная линия 583"/>
            <p:cNvCxnSpPr/>
            <p:nvPr/>
          </p:nvCxnSpPr>
          <p:spPr>
            <a:xfrm rot="1800000">
              <a:off x="2873187" y="657570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5" name="Прямая соединительная линия 584"/>
            <p:cNvCxnSpPr/>
            <p:nvPr/>
          </p:nvCxnSpPr>
          <p:spPr>
            <a:xfrm rot="19800000" flipH="1">
              <a:off x="2721205" y="657570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6" name="Прямая соединительная линия 585"/>
            <p:cNvCxnSpPr/>
            <p:nvPr/>
          </p:nvCxnSpPr>
          <p:spPr>
            <a:xfrm rot="1800000">
              <a:off x="2569223" y="657570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7" name="Прямая соединительная линия 586"/>
            <p:cNvCxnSpPr/>
            <p:nvPr/>
          </p:nvCxnSpPr>
          <p:spPr>
            <a:xfrm rot="19800000" flipH="1">
              <a:off x="2417241" y="657570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8" name="Прямая соединительная линия 587"/>
            <p:cNvCxnSpPr/>
            <p:nvPr/>
          </p:nvCxnSpPr>
          <p:spPr>
            <a:xfrm rot="1800000">
              <a:off x="3481115" y="657570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9" name="Прямая соединительная линия 588"/>
            <p:cNvCxnSpPr/>
            <p:nvPr/>
          </p:nvCxnSpPr>
          <p:spPr>
            <a:xfrm rot="19800000" flipH="1">
              <a:off x="3329133" y="657570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0" name="Прямая соединительная линия 589"/>
            <p:cNvCxnSpPr/>
            <p:nvPr/>
          </p:nvCxnSpPr>
          <p:spPr>
            <a:xfrm rot="1800000">
              <a:off x="3177151" y="657570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1" name="Прямая соединительная линия 590"/>
            <p:cNvCxnSpPr/>
            <p:nvPr/>
          </p:nvCxnSpPr>
          <p:spPr>
            <a:xfrm rot="19800000" flipH="1">
              <a:off x="3025169" y="657570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2" name="Прямая соединительная линия 591"/>
            <p:cNvCxnSpPr/>
            <p:nvPr/>
          </p:nvCxnSpPr>
          <p:spPr>
            <a:xfrm rot="1800000">
              <a:off x="4089042" y="65757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3" name="Прямая соединительная линия 592"/>
            <p:cNvCxnSpPr/>
            <p:nvPr/>
          </p:nvCxnSpPr>
          <p:spPr>
            <a:xfrm rot="19800000" flipH="1">
              <a:off x="3937060" y="65757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4" name="Прямая соединительная линия 593"/>
            <p:cNvCxnSpPr/>
            <p:nvPr/>
          </p:nvCxnSpPr>
          <p:spPr>
            <a:xfrm rot="1800000">
              <a:off x="3785078" y="65757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5" name="Прямая соединительная линия 594"/>
            <p:cNvCxnSpPr/>
            <p:nvPr/>
          </p:nvCxnSpPr>
          <p:spPr>
            <a:xfrm rot="19800000" flipH="1">
              <a:off x="3633096" y="65757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6" name="Прямая соединительная линия 595"/>
            <p:cNvCxnSpPr/>
            <p:nvPr/>
          </p:nvCxnSpPr>
          <p:spPr>
            <a:xfrm rot="1800000">
              <a:off x="4696970" y="65757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7" name="Прямая соединительная линия 596"/>
            <p:cNvCxnSpPr/>
            <p:nvPr/>
          </p:nvCxnSpPr>
          <p:spPr>
            <a:xfrm rot="19800000" flipH="1">
              <a:off x="4544988" y="65757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8" name="Прямая соединительная линия 597"/>
            <p:cNvCxnSpPr/>
            <p:nvPr/>
          </p:nvCxnSpPr>
          <p:spPr>
            <a:xfrm rot="1800000">
              <a:off x="4393006" y="65757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9" name="Прямая соединительная линия 598"/>
            <p:cNvCxnSpPr/>
            <p:nvPr/>
          </p:nvCxnSpPr>
          <p:spPr>
            <a:xfrm rot="19800000" flipH="1">
              <a:off x="4241024" y="657570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0" name="Прямая соединительная линия 599"/>
            <p:cNvCxnSpPr/>
            <p:nvPr/>
          </p:nvCxnSpPr>
          <p:spPr>
            <a:xfrm rot="1800000">
              <a:off x="5304896" y="657570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1" name="Прямая соединительная линия 600"/>
            <p:cNvCxnSpPr/>
            <p:nvPr/>
          </p:nvCxnSpPr>
          <p:spPr>
            <a:xfrm rot="19800000" flipH="1">
              <a:off x="5152914" y="657570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2" name="Прямая соединительная линия 601"/>
            <p:cNvCxnSpPr/>
            <p:nvPr/>
          </p:nvCxnSpPr>
          <p:spPr>
            <a:xfrm rot="1800000">
              <a:off x="5000932" y="657570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3" name="Прямая соединительная линия 602"/>
            <p:cNvCxnSpPr/>
            <p:nvPr/>
          </p:nvCxnSpPr>
          <p:spPr>
            <a:xfrm rot="19800000" flipH="1">
              <a:off x="4848950" y="657570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4" name="Прямая соединительная линия 603"/>
            <p:cNvCxnSpPr/>
            <p:nvPr/>
          </p:nvCxnSpPr>
          <p:spPr>
            <a:xfrm rot="1800000">
              <a:off x="5912824" y="657570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5" name="Прямая соединительная линия 604"/>
            <p:cNvCxnSpPr/>
            <p:nvPr/>
          </p:nvCxnSpPr>
          <p:spPr>
            <a:xfrm rot="19800000" flipH="1">
              <a:off x="5760842" y="657570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6" name="Прямая соединительная линия 605"/>
            <p:cNvCxnSpPr/>
            <p:nvPr/>
          </p:nvCxnSpPr>
          <p:spPr>
            <a:xfrm rot="1800000">
              <a:off x="5608860" y="657570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7" name="Прямая соединительная линия 606"/>
            <p:cNvCxnSpPr/>
            <p:nvPr/>
          </p:nvCxnSpPr>
          <p:spPr>
            <a:xfrm rot="19800000" flipH="1">
              <a:off x="5456878" y="657570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8" name="Прямая соединительная линия 607"/>
            <p:cNvCxnSpPr/>
            <p:nvPr/>
          </p:nvCxnSpPr>
          <p:spPr>
            <a:xfrm rot="1800000">
              <a:off x="6520751" y="657570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9" name="Прямая соединительная линия 608"/>
            <p:cNvCxnSpPr/>
            <p:nvPr/>
          </p:nvCxnSpPr>
          <p:spPr>
            <a:xfrm rot="19800000" flipH="1">
              <a:off x="6368769" y="657570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0" name="Прямая соединительная линия 609"/>
            <p:cNvCxnSpPr/>
            <p:nvPr/>
          </p:nvCxnSpPr>
          <p:spPr>
            <a:xfrm rot="1800000">
              <a:off x="6216787" y="657570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1" name="Прямая соединительная линия 610"/>
            <p:cNvCxnSpPr/>
            <p:nvPr/>
          </p:nvCxnSpPr>
          <p:spPr>
            <a:xfrm rot="19800000" flipH="1">
              <a:off x="6064805" y="657570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2" name="Прямая соединительная линия 611"/>
            <p:cNvCxnSpPr/>
            <p:nvPr/>
          </p:nvCxnSpPr>
          <p:spPr>
            <a:xfrm rot="1800000">
              <a:off x="7128679" y="657570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3" name="Прямая соединительная линия 612"/>
            <p:cNvCxnSpPr/>
            <p:nvPr/>
          </p:nvCxnSpPr>
          <p:spPr>
            <a:xfrm rot="19800000" flipH="1">
              <a:off x="6976697" y="657570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4" name="Прямая соединительная линия 613"/>
            <p:cNvCxnSpPr/>
            <p:nvPr/>
          </p:nvCxnSpPr>
          <p:spPr>
            <a:xfrm rot="1800000">
              <a:off x="6824715" y="657570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5" name="Прямая соединительная линия 614"/>
            <p:cNvCxnSpPr/>
            <p:nvPr/>
          </p:nvCxnSpPr>
          <p:spPr>
            <a:xfrm rot="19800000" flipH="1">
              <a:off x="6672733" y="657570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6" name="Прямая соединительная линия 615"/>
            <p:cNvCxnSpPr/>
            <p:nvPr/>
          </p:nvCxnSpPr>
          <p:spPr>
            <a:xfrm rot="1800000">
              <a:off x="7736603" y="65691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7" name="Прямая соединительная линия 616"/>
            <p:cNvCxnSpPr/>
            <p:nvPr/>
          </p:nvCxnSpPr>
          <p:spPr>
            <a:xfrm rot="19800000" flipH="1">
              <a:off x="7584621" y="65691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8" name="Прямая соединительная линия 617"/>
            <p:cNvCxnSpPr/>
            <p:nvPr/>
          </p:nvCxnSpPr>
          <p:spPr>
            <a:xfrm rot="1800000">
              <a:off x="7432639" y="65691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9" name="Прямая соединительная линия 618"/>
            <p:cNvCxnSpPr/>
            <p:nvPr/>
          </p:nvCxnSpPr>
          <p:spPr>
            <a:xfrm rot="19800000" flipH="1">
              <a:off x="7280657" y="65691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0" name="Прямая соединительная линия 619"/>
            <p:cNvCxnSpPr/>
            <p:nvPr/>
          </p:nvCxnSpPr>
          <p:spPr>
            <a:xfrm rot="1800000">
              <a:off x="8344531" y="65691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" name="Прямая соединительная линия 620"/>
            <p:cNvCxnSpPr/>
            <p:nvPr/>
          </p:nvCxnSpPr>
          <p:spPr>
            <a:xfrm rot="19800000" flipH="1">
              <a:off x="8192549" y="65691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2" name="Прямая соединительная линия 621"/>
            <p:cNvCxnSpPr/>
            <p:nvPr/>
          </p:nvCxnSpPr>
          <p:spPr>
            <a:xfrm rot="1800000">
              <a:off x="8040567" y="65691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3" name="Прямая соединительная линия 622"/>
            <p:cNvCxnSpPr/>
            <p:nvPr/>
          </p:nvCxnSpPr>
          <p:spPr>
            <a:xfrm rot="19800000" flipH="1">
              <a:off x="7888585" y="65691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4" name="Прямая соединительная линия 623"/>
            <p:cNvCxnSpPr/>
            <p:nvPr/>
          </p:nvCxnSpPr>
          <p:spPr>
            <a:xfrm rot="1800000">
              <a:off x="8952458" y="656913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5" name="Прямая соединительная линия 624"/>
            <p:cNvCxnSpPr/>
            <p:nvPr/>
          </p:nvCxnSpPr>
          <p:spPr>
            <a:xfrm rot="19800000" flipH="1">
              <a:off x="8800476" y="656913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6" name="Прямая соединительная линия 625"/>
            <p:cNvCxnSpPr/>
            <p:nvPr/>
          </p:nvCxnSpPr>
          <p:spPr>
            <a:xfrm rot="1800000">
              <a:off x="8648494" y="656913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7" name="Прямая соединительная линия 626"/>
            <p:cNvCxnSpPr/>
            <p:nvPr/>
          </p:nvCxnSpPr>
          <p:spPr>
            <a:xfrm rot="19800000" flipH="1">
              <a:off x="8496512" y="656913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8" name="Прямая соединительная линия 627"/>
            <p:cNvCxnSpPr/>
            <p:nvPr/>
          </p:nvCxnSpPr>
          <p:spPr>
            <a:xfrm rot="1800000">
              <a:off x="9560386" y="656913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9" name="Прямая соединительная линия 628"/>
            <p:cNvCxnSpPr/>
            <p:nvPr/>
          </p:nvCxnSpPr>
          <p:spPr>
            <a:xfrm rot="19800000" flipH="1">
              <a:off x="9408404" y="656913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0" name="Прямая соединительная линия 629"/>
            <p:cNvCxnSpPr/>
            <p:nvPr/>
          </p:nvCxnSpPr>
          <p:spPr>
            <a:xfrm rot="1800000">
              <a:off x="9256422" y="656913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1" name="Прямая соединительная линия 630"/>
            <p:cNvCxnSpPr/>
            <p:nvPr/>
          </p:nvCxnSpPr>
          <p:spPr>
            <a:xfrm rot="19800000" flipH="1">
              <a:off x="9104440" y="656913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2" name="Прямая соединительная линия 631"/>
            <p:cNvCxnSpPr/>
            <p:nvPr/>
          </p:nvCxnSpPr>
          <p:spPr>
            <a:xfrm rot="1800000">
              <a:off x="10168310" y="65691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3" name="Прямая соединительная линия 632"/>
            <p:cNvCxnSpPr/>
            <p:nvPr/>
          </p:nvCxnSpPr>
          <p:spPr>
            <a:xfrm rot="19800000" flipH="1">
              <a:off x="10016328" y="65691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4" name="Прямая соединительная линия 633"/>
            <p:cNvCxnSpPr/>
            <p:nvPr/>
          </p:nvCxnSpPr>
          <p:spPr>
            <a:xfrm rot="1800000">
              <a:off x="9864346" y="65691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5" name="Прямая соединительная линия 634"/>
            <p:cNvCxnSpPr/>
            <p:nvPr/>
          </p:nvCxnSpPr>
          <p:spPr>
            <a:xfrm rot="19800000" flipH="1">
              <a:off x="9712364" y="65691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6" name="Прямая соединительная линия 635"/>
            <p:cNvCxnSpPr/>
            <p:nvPr/>
          </p:nvCxnSpPr>
          <p:spPr>
            <a:xfrm rot="1800000">
              <a:off x="10776238" y="65691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7" name="Прямая соединительная линия 636"/>
            <p:cNvCxnSpPr/>
            <p:nvPr/>
          </p:nvCxnSpPr>
          <p:spPr>
            <a:xfrm rot="19800000" flipH="1">
              <a:off x="10624256" y="65691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8" name="Прямая соединительная линия 637"/>
            <p:cNvCxnSpPr/>
            <p:nvPr/>
          </p:nvCxnSpPr>
          <p:spPr>
            <a:xfrm rot="1800000">
              <a:off x="10472274" y="65691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9" name="Прямая соединительная линия 638"/>
            <p:cNvCxnSpPr/>
            <p:nvPr/>
          </p:nvCxnSpPr>
          <p:spPr>
            <a:xfrm rot="19800000" flipH="1">
              <a:off x="10320292" y="656913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0" name="Прямая соединительная линия 639"/>
            <p:cNvCxnSpPr/>
            <p:nvPr/>
          </p:nvCxnSpPr>
          <p:spPr>
            <a:xfrm rot="1800000">
              <a:off x="11384165" y="656913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1" name="Прямая соединительная линия 640"/>
            <p:cNvCxnSpPr/>
            <p:nvPr/>
          </p:nvCxnSpPr>
          <p:spPr>
            <a:xfrm rot="19800000" flipH="1">
              <a:off x="11232183" y="656913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2" name="Прямая соединительная линия 641"/>
            <p:cNvCxnSpPr/>
            <p:nvPr/>
          </p:nvCxnSpPr>
          <p:spPr>
            <a:xfrm rot="1800000">
              <a:off x="11080201" y="656913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3" name="Прямая соединительная линия 642"/>
            <p:cNvCxnSpPr/>
            <p:nvPr/>
          </p:nvCxnSpPr>
          <p:spPr>
            <a:xfrm rot="19800000" flipH="1">
              <a:off x="10928219" y="656913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4" name="Прямая соединительная линия 643"/>
            <p:cNvCxnSpPr/>
            <p:nvPr/>
          </p:nvCxnSpPr>
          <p:spPr>
            <a:xfrm rot="1800000">
              <a:off x="11992093" y="656913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5" name="Прямая соединительная линия 644"/>
            <p:cNvCxnSpPr/>
            <p:nvPr/>
          </p:nvCxnSpPr>
          <p:spPr>
            <a:xfrm rot="19800000" flipH="1">
              <a:off x="11840111" y="656913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6" name="Прямая соединительная линия 645"/>
            <p:cNvCxnSpPr/>
            <p:nvPr/>
          </p:nvCxnSpPr>
          <p:spPr>
            <a:xfrm rot="1800000">
              <a:off x="11688129" y="656913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7" name="Прямая соединительная линия 646"/>
            <p:cNvCxnSpPr/>
            <p:nvPr/>
          </p:nvCxnSpPr>
          <p:spPr>
            <a:xfrm rot="19800000" flipH="1">
              <a:off x="11536147" y="6569131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8" name="Прямая соединительная линия 647"/>
            <p:cNvCxnSpPr/>
            <p:nvPr/>
          </p:nvCxnSpPr>
          <p:spPr>
            <a:xfrm rot="1800000">
              <a:off x="441477" y="669018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9" name="Прямая соединительная линия 648"/>
            <p:cNvCxnSpPr/>
            <p:nvPr/>
          </p:nvCxnSpPr>
          <p:spPr>
            <a:xfrm rot="19800000" flipH="1">
              <a:off x="289495" y="669018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0" name="Прямая соединительная линия 649"/>
            <p:cNvCxnSpPr/>
            <p:nvPr/>
          </p:nvCxnSpPr>
          <p:spPr>
            <a:xfrm rot="1800000">
              <a:off x="137513" y="669018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1" name="Прямая соединительная линия 650"/>
            <p:cNvCxnSpPr/>
            <p:nvPr/>
          </p:nvCxnSpPr>
          <p:spPr>
            <a:xfrm rot="19800000" flipH="1">
              <a:off x="-14469" y="669018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2" name="Прямая соединительная линия 651"/>
            <p:cNvCxnSpPr/>
            <p:nvPr/>
          </p:nvCxnSpPr>
          <p:spPr>
            <a:xfrm rot="1800000">
              <a:off x="1049405" y="669018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3" name="Прямая соединительная линия 652"/>
            <p:cNvCxnSpPr/>
            <p:nvPr/>
          </p:nvCxnSpPr>
          <p:spPr>
            <a:xfrm rot="19800000" flipH="1">
              <a:off x="897423" y="669018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4" name="Прямая соединительная линия 653"/>
            <p:cNvCxnSpPr/>
            <p:nvPr/>
          </p:nvCxnSpPr>
          <p:spPr>
            <a:xfrm rot="1800000">
              <a:off x="745441" y="669018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5" name="Прямая соединительная линия 654"/>
            <p:cNvCxnSpPr/>
            <p:nvPr/>
          </p:nvCxnSpPr>
          <p:spPr>
            <a:xfrm rot="19800000" flipH="1">
              <a:off x="593459" y="669018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6" name="Прямая соединительная линия 655"/>
            <p:cNvCxnSpPr/>
            <p:nvPr/>
          </p:nvCxnSpPr>
          <p:spPr>
            <a:xfrm rot="1800000">
              <a:off x="1657332" y="669018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7" name="Прямая соединительная линия 656"/>
            <p:cNvCxnSpPr/>
            <p:nvPr/>
          </p:nvCxnSpPr>
          <p:spPr>
            <a:xfrm rot="19800000" flipH="1">
              <a:off x="1505350" y="669018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8" name="Прямая соединительная линия 657"/>
            <p:cNvCxnSpPr/>
            <p:nvPr/>
          </p:nvCxnSpPr>
          <p:spPr>
            <a:xfrm rot="1800000">
              <a:off x="1353368" y="669018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9" name="Прямая соединительная линия 658"/>
            <p:cNvCxnSpPr/>
            <p:nvPr/>
          </p:nvCxnSpPr>
          <p:spPr>
            <a:xfrm rot="19800000" flipH="1">
              <a:off x="1201386" y="669018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0" name="Прямая соединительная линия 659"/>
            <p:cNvCxnSpPr/>
            <p:nvPr/>
          </p:nvCxnSpPr>
          <p:spPr>
            <a:xfrm rot="1800000">
              <a:off x="2265260" y="669018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1" name="Прямая соединительная линия 660"/>
            <p:cNvCxnSpPr/>
            <p:nvPr/>
          </p:nvCxnSpPr>
          <p:spPr>
            <a:xfrm rot="19800000" flipH="1">
              <a:off x="2113278" y="669018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2" name="Прямая соединительная линия 661"/>
            <p:cNvCxnSpPr/>
            <p:nvPr/>
          </p:nvCxnSpPr>
          <p:spPr>
            <a:xfrm rot="1800000">
              <a:off x="1961296" y="669018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3" name="Прямая соединительная линия 662"/>
            <p:cNvCxnSpPr/>
            <p:nvPr/>
          </p:nvCxnSpPr>
          <p:spPr>
            <a:xfrm rot="19800000" flipH="1">
              <a:off x="1809314" y="669018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4" name="Прямая соединительная линия 663"/>
            <p:cNvCxnSpPr/>
            <p:nvPr/>
          </p:nvCxnSpPr>
          <p:spPr>
            <a:xfrm rot="1800000">
              <a:off x="2873186" y="6690186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5" name="Прямая соединительная линия 664"/>
            <p:cNvCxnSpPr/>
            <p:nvPr/>
          </p:nvCxnSpPr>
          <p:spPr>
            <a:xfrm rot="19800000" flipH="1">
              <a:off x="2721204" y="6690186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6" name="Прямая соединительная линия 665"/>
            <p:cNvCxnSpPr/>
            <p:nvPr/>
          </p:nvCxnSpPr>
          <p:spPr>
            <a:xfrm rot="1800000">
              <a:off x="2569222" y="6690186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7" name="Прямая соединительная линия 666"/>
            <p:cNvCxnSpPr/>
            <p:nvPr/>
          </p:nvCxnSpPr>
          <p:spPr>
            <a:xfrm rot="19800000" flipH="1">
              <a:off x="2417240" y="6690186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8" name="Прямая соединительная линия 667"/>
            <p:cNvCxnSpPr/>
            <p:nvPr/>
          </p:nvCxnSpPr>
          <p:spPr>
            <a:xfrm rot="1800000">
              <a:off x="3481114" y="6690186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9" name="Прямая соединительная линия 668"/>
            <p:cNvCxnSpPr/>
            <p:nvPr/>
          </p:nvCxnSpPr>
          <p:spPr>
            <a:xfrm rot="19800000" flipH="1">
              <a:off x="3329132" y="6690186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0" name="Прямая соединительная линия 669"/>
            <p:cNvCxnSpPr/>
            <p:nvPr/>
          </p:nvCxnSpPr>
          <p:spPr>
            <a:xfrm rot="1800000">
              <a:off x="3177150" y="6690186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1" name="Прямая соединительная линия 670"/>
            <p:cNvCxnSpPr/>
            <p:nvPr/>
          </p:nvCxnSpPr>
          <p:spPr>
            <a:xfrm rot="19800000" flipH="1">
              <a:off x="3025168" y="6690186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2" name="Прямая соединительная линия 671"/>
            <p:cNvCxnSpPr/>
            <p:nvPr/>
          </p:nvCxnSpPr>
          <p:spPr>
            <a:xfrm rot="1800000">
              <a:off x="4089041" y="669018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3" name="Прямая соединительная линия 672"/>
            <p:cNvCxnSpPr/>
            <p:nvPr/>
          </p:nvCxnSpPr>
          <p:spPr>
            <a:xfrm rot="19800000" flipH="1">
              <a:off x="3937059" y="669018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4" name="Прямая соединительная линия 673"/>
            <p:cNvCxnSpPr/>
            <p:nvPr/>
          </p:nvCxnSpPr>
          <p:spPr>
            <a:xfrm rot="1800000">
              <a:off x="3785077" y="669018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5" name="Прямая соединительная линия 674"/>
            <p:cNvCxnSpPr/>
            <p:nvPr/>
          </p:nvCxnSpPr>
          <p:spPr>
            <a:xfrm rot="19800000" flipH="1">
              <a:off x="3633095" y="669018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6" name="Прямая соединительная линия 675"/>
            <p:cNvCxnSpPr/>
            <p:nvPr/>
          </p:nvCxnSpPr>
          <p:spPr>
            <a:xfrm rot="1800000">
              <a:off x="4696969" y="669018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7" name="Прямая соединительная линия 676"/>
            <p:cNvCxnSpPr/>
            <p:nvPr/>
          </p:nvCxnSpPr>
          <p:spPr>
            <a:xfrm rot="19800000" flipH="1">
              <a:off x="4544987" y="669018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8" name="Прямая соединительная линия 677"/>
            <p:cNvCxnSpPr/>
            <p:nvPr/>
          </p:nvCxnSpPr>
          <p:spPr>
            <a:xfrm rot="1800000">
              <a:off x="4393005" y="669018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9" name="Прямая соединительная линия 678"/>
            <p:cNvCxnSpPr/>
            <p:nvPr/>
          </p:nvCxnSpPr>
          <p:spPr>
            <a:xfrm rot="19800000" flipH="1">
              <a:off x="4241023" y="6690185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0" name="Прямая соединительная линия 679"/>
            <p:cNvCxnSpPr/>
            <p:nvPr/>
          </p:nvCxnSpPr>
          <p:spPr>
            <a:xfrm rot="1800000">
              <a:off x="5304895" y="669018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1" name="Прямая соединительная линия 680"/>
            <p:cNvCxnSpPr/>
            <p:nvPr/>
          </p:nvCxnSpPr>
          <p:spPr>
            <a:xfrm rot="19800000" flipH="1">
              <a:off x="5152913" y="669018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2" name="Прямая соединительная линия 681"/>
            <p:cNvCxnSpPr/>
            <p:nvPr/>
          </p:nvCxnSpPr>
          <p:spPr>
            <a:xfrm rot="1800000">
              <a:off x="5000931" y="669018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3" name="Прямая соединительная линия 682"/>
            <p:cNvCxnSpPr/>
            <p:nvPr/>
          </p:nvCxnSpPr>
          <p:spPr>
            <a:xfrm rot="19800000" flipH="1">
              <a:off x="4848949" y="669018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4" name="Прямая соединительная линия 683"/>
            <p:cNvCxnSpPr/>
            <p:nvPr/>
          </p:nvCxnSpPr>
          <p:spPr>
            <a:xfrm rot="1800000">
              <a:off x="5912823" y="669018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5" name="Прямая соединительная линия 684"/>
            <p:cNvCxnSpPr/>
            <p:nvPr/>
          </p:nvCxnSpPr>
          <p:spPr>
            <a:xfrm rot="19800000" flipH="1">
              <a:off x="5760841" y="669018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6" name="Прямая соединительная линия 685"/>
            <p:cNvCxnSpPr/>
            <p:nvPr/>
          </p:nvCxnSpPr>
          <p:spPr>
            <a:xfrm rot="1800000">
              <a:off x="5608859" y="669018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7" name="Прямая соединительная линия 686"/>
            <p:cNvCxnSpPr/>
            <p:nvPr/>
          </p:nvCxnSpPr>
          <p:spPr>
            <a:xfrm rot="19800000" flipH="1">
              <a:off x="5456877" y="6690184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8" name="Прямая соединительная линия 687"/>
            <p:cNvCxnSpPr/>
            <p:nvPr/>
          </p:nvCxnSpPr>
          <p:spPr>
            <a:xfrm rot="1800000">
              <a:off x="6520750" y="669018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9" name="Прямая соединительная линия 688"/>
            <p:cNvCxnSpPr/>
            <p:nvPr/>
          </p:nvCxnSpPr>
          <p:spPr>
            <a:xfrm rot="19800000" flipH="1">
              <a:off x="6368768" y="669018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0" name="Прямая соединительная линия 689"/>
            <p:cNvCxnSpPr/>
            <p:nvPr/>
          </p:nvCxnSpPr>
          <p:spPr>
            <a:xfrm rot="1800000">
              <a:off x="6216786" y="669018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1" name="Прямая соединительная линия 690"/>
            <p:cNvCxnSpPr/>
            <p:nvPr/>
          </p:nvCxnSpPr>
          <p:spPr>
            <a:xfrm rot="19800000" flipH="1">
              <a:off x="6064804" y="669018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2" name="Прямая соединительная линия 691"/>
            <p:cNvCxnSpPr/>
            <p:nvPr/>
          </p:nvCxnSpPr>
          <p:spPr>
            <a:xfrm rot="1800000">
              <a:off x="7128678" y="669018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3" name="Прямая соединительная линия 692"/>
            <p:cNvCxnSpPr/>
            <p:nvPr/>
          </p:nvCxnSpPr>
          <p:spPr>
            <a:xfrm rot="19800000" flipH="1">
              <a:off x="6976696" y="669018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4" name="Прямая соединительная линия 693"/>
            <p:cNvCxnSpPr/>
            <p:nvPr/>
          </p:nvCxnSpPr>
          <p:spPr>
            <a:xfrm rot="1800000">
              <a:off x="6824714" y="669018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5" name="Прямая соединительная линия 694"/>
            <p:cNvCxnSpPr/>
            <p:nvPr/>
          </p:nvCxnSpPr>
          <p:spPr>
            <a:xfrm rot="19800000" flipH="1">
              <a:off x="6672732" y="669018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6" name="Прямая соединительная линия 695"/>
            <p:cNvCxnSpPr/>
            <p:nvPr/>
          </p:nvCxnSpPr>
          <p:spPr>
            <a:xfrm rot="1800000">
              <a:off x="7736602" y="668361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7" name="Прямая соединительная линия 696"/>
            <p:cNvCxnSpPr/>
            <p:nvPr/>
          </p:nvCxnSpPr>
          <p:spPr>
            <a:xfrm rot="19800000" flipH="1">
              <a:off x="7584620" y="668361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8" name="Прямая соединительная линия 697"/>
            <p:cNvCxnSpPr/>
            <p:nvPr/>
          </p:nvCxnSpPr>
          <p:spPr>
            <a:xfrm rot="1800000">
              <a:off x="7432638" y="668361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9" name="Прямая соединительная линия 698"/>
            <p:cNvCxnSpPr/>
            <p:nvPr/>
          </p:nvCxnSpPr>
          <p:spPr>
            <a:xfrm rot="19800000" flipH="1">
              <a:off x="7280656" y="668361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0" name="Прямая соединительная линия 699"/>
            <p:cNvCxnSpPr/>
            <p:nvPr/>
          </p:nvCxnSpPr>
          <p:spPr>
            <a:xfrm rot="1800000">
              <a:off x="8344530" y="668361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1" name="Прямая соединительная линия 700"/>
            <p:cNvCxnSpPr/>
            <p:nvPr/>
          </p:nvCxnSpPr>
          <p:spPr>
            <a:xfrm rot="19800000" flipH="1">
              <a:off x="8192548" y="668361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2" name="Прямая соединительная линия 701"/>
            <p:cNvCxnSpPr/>
            <p:nvPr/>
          </p:nvCxnSpPr>
          <p:spPr>
            <a:xfrm rot="1800000">
              <a:off x="8040566" y="668361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3" name="Прямая соединительная линия 702"/>
            <p:cNvCxnSpPr/>
            <p:nvPr/>
          </p:nvCxnSpPr>
          <p:spPr>
            <a:xfrm rot="19800000" flipH="1">
              <a:off x="7888584" y="668361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4" name="Прямая соединительная линия 703"/>
            <p:cNvCxnSpPr/>
            <p:nvPr/>
          </p:nvCxnSpPr>
          <p:spPr>
            <a:xfrm rot="1800000">
              <a:off x="8952457" y="668361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5" name="Прямая соединительная линия 704"/>
            <p:cNvCxnSpPr/>
            <p:nvPr/>
          </p:nvCxnSpPr>
          <p:spPr>
            <a:xfrm rot="19800000" flipH="1">
              <a:off x="8800475" y="668361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6" name="Прямая соединительная линия 705"/>
            <p:cNvCxnSpPr/>
            <p:nvPr/>
          </p:nvCxnSpPr>
          <p:spPr>
            <a:xfrm rot="1800000">
              <a:off x="8648493" y="668361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7" name="Прямая соединительная линия 706"/>
            <p:cNvCxnSpPr/>
            <p:nvPr/>
          </p:nvCxnSpPr>
          <p:spPr>
            <a:xfrm rot="19800000" flipH="1">
              <a:off x="8496511" y="668361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8" name="Прямая соединительная линия 707"/>
            <p:cNvCxnSpPr/>
            <p:nvPr/>
          </p:nvCxnSpPr>
          <p:spPr>
            <a:xfrm rot="1800000">
              <a:off x="9560385" y="668361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9" name="Прямая соединительная линия 708"/>
            <p:cNvCxnSpPr/>
            <p:nvPr/>
          </p:nvCxnSpPr>
          <p:spPr>
            <a:xfrm rot="19800000" flipH="1">
              <a:off x="9408403" y="668361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0" name="Прямая соединительная линия 709"/>
            <p:cNvCxnSpPr/>
            <p:nvPr/>
          </p:nvCxnSpPr>
          <p:spPr>
            <a:xfrm rot="1800000">
              <a:off x="9256421" y="668361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1" name="Прямая соединительная линия 710"/>
            <p:cNvCxnSpPr/>
            <p:nvPr/>
          </p:nvCxnSpPr>
          <p:spPr>
            <a:xfrm rot="19800000" flipH="1">
              <a:off x="9104439" y="668361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2" name="Прямая соединительная линия 711"/>
            <p:cNvCxnSpPr/>
            <p:nvPr/>
          </p:nvCxnSpPr>
          <p:spPr>
            <a:xfrm rot="1800000">
              <a:off x="10168309" y="668361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3" name="Прямая соединительная линия 712"/>
            <p:cNvCxnSpPr/>
            <p:nvPr/>
          </p:nvCxnSpPr>
          <p:spPr>
            <a:xfrm rot="19800000" flipH="1">
              <a:off x="10016327" y="668361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4" name="Прямая соединительная линия 713"/>
            <p:cNvCxnSpPr/>
            <p:nvPr/>
          </p:nvCxnSpPr>
          <p:spPr>
            <a:xfrm rot="1800000">
              <a:off x="9864345" y="668361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5" name="Прямая соединительная линия 714"/>
            <p:cNvCxnSpPr/>
            <p:nvPr/>
          </p:nvCxnSpPr>
          <p:spPr>
            <a:xfrm rot="19800000" flipH="1">
              <a:off x="9712363" y="668361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6" name="Прямая соединительная линия 715"/>
            <p:cNvCxnSpPr/>
            <p:nvPr/>
          </p:nvCxnSpPr>
          <p:spPr>
            <a:xfrm rot="1800000">
              <a:off x="10776237" y="668361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7" name="Прямая соединительная линия 716"/>
            <p:cNvCxnSpPr/>
            <p:nvPr/>
          </p:nvCxnSpPr>
          <p:spPr>
            <a:xfrm rot="19800000" flipH="1">
              <a:off x="10624255" y="668361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8" name="Прямая соединительная линия 717"/>
            <p:cNvCxnSpPr/>
            <p:nvPr/>
          </p:nvCxnSpPr>
          <p:spPr>
            <a:xfrm rot="1800000">
              <a:off x="10472273" y="668361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9" name="Прямая соединительная линия 718"/>
            <p:cNvCxnSpPr/>
            <p:nvPr/>
          </p:nvCxnSpPr>
          <p:spPr>
            <a:xfrm rot="19800000" flipH="1">
              <a:off x="10320291" y="6683613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0" name="Прямая соединительная линия 719"/>
            <p:cNvCxnSpPr/>
            <p:nvPr/>
          </p:nvCxnSpPr>
          <p:spPr>
            <a:xfrm rot="1800000">
              <a:off x="11384164" y="668361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1" name="Прямая соединительная линия 720"/>
            <p:cNvCxnSpPr/>
            <p:nvPr/>
          </p:nvCxnSpPr>
          <p:spPr>
            <a:xfrm rot="19800000" flipH="1">
              <a:off x="11232182" y="668361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2" name="Прямая соединительная линия 721"/>
            <p:cNvCxnSpPr/>
            <p:nvPr/>
          </p:nvCxnSpPr>
          <p:spPr>
            <a:xfrm rot="1800000">
              <a:off x="11080200" y="668361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3" name="Прямая соединительная линия 722"/>
            <p:cNvCxnSpPr/>
            <p:nvPr/>
          </p:nvCxnSpPr>
          <p:spPr>
            <a:xfrm rot="19800000" flipH="1">
              <a:off x="10928218" y="668361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4" name="Прямая соединительная линия 723"/>
            <p:cNvCxnSpPr/>
            <p:nvPr/>
          </p:nvCxnSpPr>
          <p:spPr>
            <a:xfrm rot="1800000">
              <a:off x="11992092" y="668361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5" name="Прямая соединительная линия 724"/>
            <p:cNvCxnSpPr/>
            <p:nvPr/>
          </p:nvCxnSpPr>
          <p:spPr>
            <a:xfrm rot="19800000" flipH="1">
              <a:off x="11840110" y="668361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6" name="Прямая соединительная линия 725"/>
            <p:cNvCxnSpPr/>
            <p:nvPr/>
          </p:nvCxnSpPr>
          <p:spPr>
            <a:xfrm rot="1800000">
              <a:off x="11688128" y="668361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7" name="Прямая соединительная линия 726"/>
            <p:cNvCxnSpPr/>
            <p:nvPr/>
          </p:nvCxnSpPr>
          <p:spPr>
            <a:xfrm rot="19800000" flipH="1">
              <a:off x="11536146" y="6683612"/>
              <a:ext cx="216000" cy="0"/>
            </a:xfrm>
            <a:prstGeom prst="line">
              <a:avLst/>
            </a:prstGeom>
            <a:ln w="603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7" y="197758"/>
            <a:ext cx="1215856" cy="610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71918" y="3780249"/>
            <a:ext cx="14869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ru-RU" altLang="ru-RU" dirty="0">
                <a:solidFill>
                  <a:schemeClr val="bg1"/>
                </a:solidFill>
                <a:latin typeface="Calibri"/>
              </a:rPr>
              <a:t>(за </a:t>
            </a:r>
            <a:r>
              <a:rPr lang="ru-RU" altLang="ru-RU" dirty="0" smtClean="0">
                <a:solidFill>
                  <a:schemeClr val="bg1"/>
                </a:solidFill>
                <a:latin typeface="Calibri"/>
              </a:rPr>
              <a:t>2020 </a:t>
            </a:r>
            <a:r>
              <a:rPr lang="ru-RU" altLang="ru-RU" dirty="0">
                <a:solidFill>
                  <a:schemeClr val="bg1"/>
                </a:solidFill>
                <a:latin typeface="Calibri"/>
              </a:rPr>
              <a:t>год)</a:t>
            </a:r>
            <a:r>
              <a:rPr lang="ru-RU" altLang="ru-RU" sz="2000" dirty="0">
                <a:solidFill>
                  <a:schemeClr val="bg1"/>
                </a:solidFill>
                <a:latin typeface="Calibri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840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7213" y="273050"/>
            <a:ext cx="58821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009999"/>
                </a:solidFill>
              </a:rPr>
              <a:t>→ </a:t>
            </a:r>
            <a:r>
              <a:rPr lang="ru-RU" sz="3200" dirty="0">
                <a:solidFill>
                  <a:srgbClr val="009999"/>
                </a:solidFill>
                <a:latin typeface="Calibri"/>
                <a:ea typeface="+mj-ea"/>
                <a:cs typeface="+mj-cs"/>
              </a:rPr>
              <a:t>ЧЕЛОВЕЧЕСКИЙ </a:t>
            </a:r>
            <a:r>
              <a:rPr lang="ru-RU" sz="3200" dirty="0" smtClean="0">
                <a:solidFill>
                  <a:srgbClr val="009999"/>
                </a:solidFill>
                <a:latin typeface="Calibri"/>
                <a:ea typeface="+mj-ea"/>
                <a:cs typeface="+mj-cs"/>
              </a:rPr>
              <a:t>КАПИТАЛ 2020</a:t>
            </a:r>
            <a:endParaRPr lang="ru-RU" sz="2000" b="1" dirty="0">
              <a:solidFill>
                <a:srgbClr val="009999"/>
              </a:solidFill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217561" y="6488813"/>
            <a:ext cx="11766616" cy="242106"/>
            <a:chOff x="-14469" y="6448080"/>
            <a:chExt cx="11766616" cy="242106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800000">
              <a:off x="441477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19800000" flipH="1">
              <a:off x="28949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800000">
              <a:off x="137513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9800000" flipH="1">
              <a:off x="-1446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800000">
              <a:off x="104940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9800000" flipH="1">
              <a:off x="897423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800000">
              <a:off x="745441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9800000" flipH="1">
              <a:off x="59345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800000">
              <a:off x="1657332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9800000" flipH="1">
              <a:off x="1505350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800000">
              <a:off x="1353368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9800000" flipH="1">
              <a:off x="1201386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800000">
              <a:off x="2265260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9800000" flipH="1">
              <a:off x="2113278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800000">
              <a:off x="1961296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9800000" flipH="1">
              <a:off x="1809314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800000">
              <a:off x="2873186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9800000" flipH="1">
              <a:off x="2721204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800000">
              <a:off x="2569222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rot="19800000" flipH="1">
              <a:off x="2417240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1800000">
              <a:off x="3481114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rot="19800000" flipH="1">
              <a:off x="3329132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rot="1800000">
              <a:off x="3177150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 rot="19800000" flipH="1">
              <a:off x="3025168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 rot="1800000">
              <a:off x="4089041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rot="19800000" flipH="1">
              <a:off x="393705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rot="1800000">
              <a:off x="3785077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 rot="19800000" flipH="1">
              <a:off x="363309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rot="1800000">
              <a:off x="469696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 rot="19800000" flipH="1">
              <a:off x="4544987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rot="1800000">
              <a:off x="439300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 rot="19800000" flipH="1">
              <a:off x="4241023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 rot="1800000">
              <a:off x="5304895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 rot="19800000" flipH="1">
              <a:off x="5152913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 rot="1800000">
              <a:off x="5000931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rot="19800000" flipH="1">
              <a:off x="4848949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 rot="1800000">
              <a:off x="5912823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 rot="19800000" flipH="1">
              <a:off x="5760841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 rot="1800000">
              <a:off x="5608859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 rot="19800000" flipH="1">
              <a:off x="5456877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rot="1800000">
              <a:off x="6520750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rot="19800000" flipH="1">
              <a:off x="6368768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 rot="1800000">
              <a:off x="6216786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 rot="19800000" flipH="1">
              <a:off x="6064804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 rot="1800000">
              <a:off x="7128678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 rot="19800000" flipH="1">
              <a:off x="6976696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 rot="1800000">
              <a:off x="6824714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/>
            <p:nvPr/>
          </p:nvCxnSpPr>
          <p:spPr>
            <a:xfrm rot="19800000" flipH="1">
              <a:off x="6672732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/>
            <p:nvPr/>
          </p:nvCxnSpPr>
          <p:spPr>
            <a:xfrm rot="1800000">
              <a:off x="7736602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 rot="19800000" flipH="1">
              <a:off x="7584620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 rot="1800000">
              <a:off x="7432638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 rot="19800000" flipH="1">
              <a:off x="7280656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/>
            <p:cNvCxnSpPr/>
            <p:nvPr/>
          </p:nvCxnSpPr>
          <p:spPr>
            <a:xfrm rot="1800000">
              <a:off x="8344530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72"/>
            <p:cNvCxnSpPr/>
            <p:nvPr/>
          </p:nvCxnSpPr>
          <p:spPr>
            <a:xfrm rot="19800000" flipH="1">
              <a:off x="8192548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/>
            <p:nvPr/>
          </p:nvCxnSpPr>
          <p:spPr>
            <a:xfrm rot="1800000">
              <a:off x="8040566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Прямая соединительная линия 74"/>
            <p:cNvCxnSpPr/>
            <p:nvPr/>
          </p:nvCxnSpPr>
          <p:spPr>
            <a:xfrm rot="19800000" flipH="1">
              <a:off x="7888584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75"/>
            <p:cNvCxnSpPr/>
            <p:nvPr/>
          </p:nvCxnSpPr>
          <p:spPr>
            <a:xfrm rot="1800000">
              <a:off x="8952457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Прямая соединительная линия 76"/>
            <p:cNvCxnSpPr/>
            <p:nvPr/>
          </p:nvCxnSpPr>
          <p:spPr>
            <a:xfrm rot="19800000" flipH="1">
              <a:off x="8800475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77"/>
            <p:cNvCxnSpPr/>
            <p:nvPr/>
          </p:nvCxnSpPr>
          <p:spPr>
            <a:xfrm rot="1800000">
              <a:off x="8648493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78"/>
            <p:cNvCxnSpPr/>
            <p:nvPr/>
          </p:nvCxnSpPr>
          <p:spPr>
            <a:xfrm rot="19800000" flipH="1">
              <a:off x="8496511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79"/>
            <p:cNvCxnSpPr/>
            <p:nvPr/>
          </p:nvCxnSpPr>
          <p:spPr>
            <a:xfrm rot="1800000">
              <a:off x="9560385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80"/>
            <p:cNvCxnSpPr/>
            <p:nvPr/>
          </p:nvCxnSpPr>
          <p:spPr>
            <a:xfrm rot="19800000" flipH="1">
              <a:off x="9408403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Прямая соединительная линия 81"/>
            <p:cNvCxnSpPr/>
            <p:nvPr/>
          </p:nvCxnSpPr>
          <p:spPr>
            <a:xfrm rot="1800000">
              <a:off x="9256421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Прямая соединительная линия 82"/>
            <p:cNvCxnSpPr/>
            <p:nvPr/>
          </p:nvCxnSpPr>
          <p:spPr>
            <a:xfrm rot="19800000" flipH="1">
              <a:off x="9104439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Прямая соединительная линия 83"/>
            <p:cNvCxnSpPr/>
            <p:nvPr/>
          </p:nvCxnSpPr>
          <p:spPr>
            <a:xfrm rot="1800000">
              <a:off x="10168309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84"/>
            <p:cNvCxnSpPr/>
            <p:nvPr/>
          </p:nvCxnSpPr>
          <p:spPr>
            <a:xfrm rot="19800000" flipH="1">
              <a:off x="10016327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Прямая соединительная линия 85"/>
            <p:cNvCxnSpPr/>
            <p:nvPr/>
          </p:nvCxnSpPr>
          <p:spPr>
            <a:xfrm rot="1800000">
              <a:off x="9864345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я соединительная линия 86"/>
            <p:cNvCxnSpPr/>
            <p:nvPr/>
          </p:nvCxnSpPr>
          <p:spPr>
            <a:xfrm rot="19800000" flipH="1">
              <a:off x="9712363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 rot="1800000">
              <a:off x="10776237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/>
            <p:nvPr/>
          </p:nvCxnSpPr>
          <p:spPr>
            <a:xfrm rot="19800000" flipH="1">
              <a:off x="10624255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Прямая соединительная линия 89"/>
            <p:cNvCxnSpPr/>
            <p:nvPr/>
          </p:nvCxnSpPr>
          <p:spPr>
            <a:xfrm rot="1800000">
              <a:off x="10472273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Прямая соединительная линия 90"/>
            <p:cNvCxnSpPr/>
            <p:nvPr/>
          </p:nvCxnSpPr>
          <p:spPr>
            <a:xfrm rot="19800000" flipH="1">
              <a:off x="10320291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Прямая соединительная линия 91"/>
            <p:cNvCxnSpPr/>
            <p:nvPr/>
          </p:nvCxnSpPr>
          <p:spPr>
            <a:xfrm rot="1800000">
              <a:off x="11384164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Прямая соединительная линия 92"/>
            <p:cNvCxnSpPr/>
            <p:nvPr/>
          </p:nvCxnSpPr>
          <p:spPr>
            <a:xfrm rot="19800000" flipH="1">
              <a:off x="11232182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Прямая соединительная линия 93"/>
            <p:cNvCxnSpPr/>
            <p:nvPr/>
          </p:nvCxnSpPr>
          <p:spPr>
            <a:xfrm rot="1800000">
              <a:off x="11080200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/>
            <p:cNvCxnSpPr/>
            <p:nvPr/>
          </p:nvCxnSpPr>
          <p:spPr>
            <a:xfrm rot="19800000" flipH="1">
              <a:off x="10928218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Прямая соединительная линия 95"/>
            <p:cNvCxnSpPr/>
            <p:nvPr/>
          </p:nvCxnSpPr>
          <p:spPr>
            <a:xfrm rot="19800000" flipH="1">
              <a:off x="11536146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Прямая соединительная линия 96"/>
            <p:cNvCxnSpPr/>
            <p:nvPr/>
          </p:nvCxnSpPr>
          <p:spPr>
            <a:xfrm rot="1800000">
              <a:off x="44147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Прямая соединительная линия 97"/>
            <p:cNvCxnSpPr/>
            <p:nvPr/>
          </p:nvCxnSpPr>
          <p:spPr>
            <a:xfrm rot="19800000" flipH="1">
              <a:off x="28949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Прямая соединительная линия 98"/>
            <p:cNvCxnSpPr/>
            <p:nvPr/>
          </p:nvCxnSpPr>
          <p:spPr>
            <a:xfrm rot="1800000">
              <a:off x="137514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Прямая соединительная линия 99"/>
            <p:cNvCxnSpPr/>
            <p:nvPr/>
          </p:nvCxnSpPr>
          <p:spPr>
            <a:xfrm rot="19800000" flipH="1">
              <a:off x="-1446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Прямая соединительная линия 100"/>
            <p:cNvCxnSpPr/>
            <p:nvPr/>
          </p:nvCxnSpPr>
          <p:spPr>
            <a:xfrm rot="1800000">
              <a:off x="104940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Прямая соединительная линия 101"/>
            <p:cNvCxnSpPr/>
            <p:nvPr/>
          </p:nvCxnSpPr>
          <p:spPr>
            <a:xfrm rot="19800000" flipH="1">
              <a:off x="897424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Прямая соединительная линия 102"/>
            <p:cNvCxnSpPr/>
            <p:nvPr/>
          </p:nvCxnSpPr>
          <p:spPr>
            <a:xfrm rot="1800000">
              <a:off x="745442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Прямая соединительная линия 103"/>
            <p:cNvCxnSpPr/>
            <p:nvPr/>
          </p:nvCxnSpPr>
          <p:spPr>
            <a:xfrm rot="19800000" flipH="1">
              <a:off x="593460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Прямая соединительная линия 104"/>
            <p:cNvCxnSpPr/>
            <p:nvPr/>
          </p:nvCxnSpPr>
          <p:spPr>
            <a:xfrm rot="1800000">
              <a:off x="1657333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Прямая соединительная линия 105"/>
            <p:cNvCxnSpPr/>
            <p:nvPr/>
          </p:nvCxnSpPr>
          <p:spPr>
            <a:xfrm rot="19800000" flipH="1">
              <a:off x="1505351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Прямая соединительная линия 106"/>
            <p:cNvCxnSpPr/>
            <p:nvPr/>
          </p:nvCxnSpPr>
          <p:spPr>
            <a:xfrm rot="1800000">
              <a:off x="1353369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Прямая соединительная линия 107"/>
            <p:cNvCxnSpPr/>
            <p:nvPr/>
          </p:nvCxnSpPr>
          <p:spPr>
            <a:xfrm rot="19800000" flipH="1">
              <a:off x="1201387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Прямая соединительная линия 108"/>
            <p:cNvCxnSpPr/>
            <p:nvPr/>
          </p:nvCxnSpPr>
          <p:spPr>
            <a:xfrm rot="1800000">
              <a:off x="2265261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Прямая соединительная линия 109"/>
            <p:cNvCxnSpPr/>
            <p:nvPr/>
          </p:nvCxnSpPr>
          <p:spPr>
            <a:xfrm rot="19800000" flipH="1">
              <a:off x="2113279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Прямая соединительная линия 110"/>
            <p:cNvCxnSpPr/>
            <p:nvPr/>
          </p:nvCxnSpPr>
          <p:spPr>
            <a:xfrm rot="1800000">
              <a:off x="1961297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Прямая соединительная линия 111"/>
            <p:cNvCxnSpPr/>
            <p:nvPr/>
          </p:nvCxnSpPr>
          <p:spPr>
            <a:xfrm rot="19800000" flipH="1">
              <a:off x="1809315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Прямая соединительная линия 112"/>
            <p:cNvCxnSpPr/>
            <p:nvPr/>
          </p:nvCxnSpPr>
          <p:spPr>
            <a:xfrm rot="1800000">
              <a:off x="2873187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Прямая соединительная линия 113"/>
            <p:cNvCxnSpPr/>
            <p:nvPr/>
          </p:nvCxnSpPr>
          <p:spPr>
            <a:xfrm rot="19800000" flipH="1">
              <a:off x="2721205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Прямая соединительная линия 114"/>
            <p:cNvCxnSpPr/>
            <p:nvPr/>
          </p:nvCxnSpPr>
          <p:spPr>
            <a:xfrm rot="1800000">
              <a:off x="2569223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Прямая соединительная линия 115"/>
            <p:cNvCxnSpPr/>
            <p:nvPr/>
          </p:nvCxnSpPr>
          <p:spPr>
            <a:xfrm rot="19800000" flipH="1">
              <a:off x="2417241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Прямая соединительная линия 116"/>
            <p:cNvCxnSpPr/>
            <p:nvPr/>
          </p:nvCxnSpPr>
          <p:spPr>
            <a:xfrm rot="1800000">
              <a:off x="3481115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Прямая соединительная линия 117"/>
            <p:cNvCxnSpPr/>
            <p:nvPr/>
          </p:nvCxnSpPr>
          <p:spPr>
            <a:xfrm rot="19800000" flipH="1">
              <a:off x="3329133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Прямая соединительная линия 118"/>
            <p:cNvCxnSpPr/>
            <p:nvPr/>
          </p:nvCxnSpPr>
          <p:spPr>
            <a:xfrm rot="1800000">
              <a:off x="3177151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Прямая соединительная линия 119"/>
            <p:cNvCxnSpPr/>
            <p:nvPr/>
          </p:nvCxnSpPr>
          <p:spPr>
            <a:xfrm rot="19800000" flipH="1">
              <a:off x="3025169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Прямая соединительная линия 120"/>
            <p:cNvCxnSpPr/>
            <p:nvPr/>
          </p:nvCxnSpPr>
          <p:spPr>
            <a:xfrm rot="1800000">
              <a:off x="4089042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Прямая соединительная линия 121"/>
            <p:cNvCxnSpPr/>
            <p:nvPr/>
          </p:nvCxnSpPr>
          <p:spPr>
            <a:xfrm rot="19800000" flipH="1">
              <a:off x="3937060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Прямая соединительная линия 122"/>
            <p:cNvCxnSpPr/>
            <p:nvPr/>
          </p:nvCxnSpPr>
          <p:spPr>
            <a:xfrm rot="1800000">
              <a:off x="378507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Прямая соединительная линия 123"/>
            <p:cNvCxnSpPr/>
            <p:nvPr/>
          </p:nvCxnSpPr>
          <p:spPr>
            <a:xfrm rot="19800000" flipH="1">
              <a:off x="363309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Прямая соединительная линия 124"/>
            <p:cNvCxnSpPr/>
            <p:nvPr/>
          </p:nvCxnSpPr>
          <p:spPr>
            <a:xfrm rot="1800000">
              <a:off x="4696970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Прямая соединительная линия 125"/>
            <p:cNvCxnSpPr/>
            <p:nvPr/>
          </p:nvCxnSpPr>
          <p:spPr>
            <a:xfrm rot="19800000" flipH="1">
              <a:off x="454498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Прямая соединительная линия 126"/>
            <p:cNvCxnSpPr/>
            <p:nvPr/>
          </p:nvCxnSpPr>
          <p:spPr>
            <a:xfrm rot="1800000">
              <a:off x="439300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Прямая соединительная линия 127"/>
            <p:cNvCxnSpPr/>
            <p:nvPr/>
          </p:nvCxnSpPr>
          <p:spPr>
            <a:xfrm rot="19800000" flipH="1">
              <a:off x="4241024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Прямая соединительная линия 128"/>
            <p:cNvCxnSpPr/>
            <p:nvPr/>
          </p:nvCxnSpPr>
          <p:spPr>
            <a:xfrm rot="1800000">
              <a:off x="5304896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Прямая соединительная линия 129"/>
            <p:cNvCxnSpPr/>
            <p:nvPr/>
          </p:nvCxnSpPr>
          <p:spPr>
            <a:xfrm rot="19800000" flipH="1">
              <a:off x="5152914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Прямая соединительная линия 130"/>
            <p:cNvCxnSpPr/>
            <p:nvPr/>
          </p:nvCxnSpPr>
          <p:spPr>
            <a:xfrm rot="1800000">
              <a:off x="5000932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Прямая соединительная линия 131"/>
            <p:cNvCxnSpPr/>
            <p:nvPr/>
          </p:nvCxnSpPr>
          <p:spPr>
            <a:xfrm rot="19800000" flipH="1">
              <a:off x="4848950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Прямая соединительная линия 132"/>
            <p:cNvCxnSpPr/>
            <p:nvPr/>
          </p:nvCxnSpPr>
          <p:spPr>
            <a:xfrm rot="1800000">
              <a:off x="5912824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Прямая соединительная линия 133"/>
            <p:cNvCxnSpPr/>
            <p:nvPr/>
          </p:nvCxnSpPr>
          <p:spPr>
            <a:xfrm rot="19800000" flipH="1">
              <a:off x="5760842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Прямая соединительная линия 134"/>
            <p:cNvCxnSpPr/>
            <p:nvPr/>
          </p:nvCxnSpPr>
          <p:spPr>
            <a:xfrm rot="1800000">
              <a:off x="5608860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Прямая соединительная линия 135"/>
            <p:cNvCxnSpPr/>
            <p:nvPr/>
          </p:nvCxnSpPr>
          <p:spPr>
            <a:xfrm rot="19800000" flipH="1">
              <a:off x="5456878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Прямая соединительная линия 136"/>
            <p:cNvCxnSpPr/>
            <p:nvPr/>
          </p:nvCxnSpPr>
          <p:spPr>
            <a:xfrm rot="1800000">
              <a:off x="6520751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Прямая соединительная линия 137"/>
            <p:cNvCxnSpPr/>
            <p:nvPr/>
          </p:nvCxnSpPr>
          <p:spPr>
            <a:xfrm rot="19800000" flipH="1">
              <a:off x="6368769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Прямая соединительная линия 138"/>
            <p:cNvCxnSpPr/>
            <p:nvPr/>
          </p:nvCxnSpPr>
          <p:spPr>
            <a:xfrm rot="1800000">
              <a:off x="6216787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Прямая соединительная линия 139"/>
            <p:cNvCxnSpPr/>
            <p:nvPr/>
          </p:nvCxnSpPr>
          <p:spPr>
            <a:xfrm rot="19800000" flipH="1">
              <a:off x="6064805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Прямая соединительная линия 140"/>
            <p:cNvCxnSpPr/>
            <p:nvPr/>
          </p:nvCxnSpPr>
          <p:spPr>
            <a:xfrm rot="1800000">
              <a:off x="7128679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Прямая соединительная линия 141"/>
            <p:cNvCxnSpPr/>
            <p:nvPr/>
          </p:nvCxnSpPr>
          <p:spPr>
            <a:xfrm rot="19800000" flipH="1">
              <a:off x="6976697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Прямая соединительная линия 142"/>
            <p:cNvCxnSpPr/>
            <p:nvPr/>
          </p:nvCxnSpPr>
          <p:spPr>
            <a:xfrm rot="1800000">
              <a:off x="6824715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Прямая соединительная линия 143"/>
            <p:cNvCxnSpPr/>
            <p:nvPr/>
          </p:nvCxnSpPr>
          <p:spPr>
            <a:xfrm rot="19800000" flipH="1">
              <a:off x="6672733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Прямая соединительная линия 144"/>
            <p:cNvCxnSpPr/>
            <p:nvPr/>
          </p:nvCxnSpPr>
          <p:spPr>
            <a:xfrm rot="1800000">
              <a:off x="7736603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Прямая соединительная линия 145"/>
            <p:cNvCxnSpPr/>
            <p:nvPr/>
          </p:nvCxnSpPr>
          <p:spPr>
            <a:xfrm rot="19800000" flipH="1">
              <a:off x="7584621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Прямая соединительная линия 146"/>
            <p:cNvCxnSpPr/>
            <p:nvPr/>
          </p:nvCxnSpPr>
          <p:spPr>
            <a:xfrm rot="1800000">
              <a:off x="7432639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Прямая соединительная линия 147"/>
            <p:cNvCxnSpPr/>
            <p:nvPr/>
          </p:nvCxnSpPr>
          <p:spPr>
            <a:xfrm rot="19800000" flipH="1">
              <a:off x="7280657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Прямая соединительная линия 148"/>
            <p:cNvCxnSpPr/>
            <p:nvPr/>
          </p:nvCxnSpPr>
          <p:spPr>
            <a:xfrm rot="1800000">
              <a:off x="8344531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Прямая соединительная линия 149"/>
            <p:cNvCxnSpPr/>
            <p:nvPr/>
          </p:nvCxnSpPr>
          <p:spPr>
            <a:xfrm rot="19800000" flipH="1">
              <a:off x="8192549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Прямая соединительная линия 150"/>
            <p:cNvCxnSpPr/>
            <p:nvPr/>
          </p:nvCxnSpPr>
          <p:spPr>
            <a:xfrm rot="1800000">
              <a:off x="8040567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Прямая соединительная линия 151"/>
            <p:cNvCxnSpPr/>
            <p:nvPr/>
          </p:nvCxnSpPr>
          <p:spPr>
            <a:xfrm rot="19800000" flipH="1">
              <a:off x="7888585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Прямая соединительная линия 152"/>
            <p:cNvCxnSpPr/>
            <p:nvPr/>
          </p:nvCxnSpPr>
          <p:spPr>
            <a:xfrm rot="1800000">
              <a:off x="8952458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Прямая соединительная линия 153"/>
            <p:cNvCxnSpPr/>
            <p:nvPr/>
          </p:nvCxnSpPr>
          <p:spPr>
            <a:xfrm rot="19800000" flipH="1">
              <a:off x="8800476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Прямая соединительная линия 154"/>
            <p:cNvCxnSpPr/>
            <p:nvPr/>
          </p:nvCxnSpPr>
          <p:spPr>
            <a:xfrm rot="1800000">
              <a:off x="8648494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Прямая соединительная линия 155"/>
            <p:cNvCxnSpPr/>
            <p:nvPr/>
          </p:nvCxnSpPr>
          <p:spPr>
            <a:xfrm rot="19800000" flipH="1">
              <a:off x="8496512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Прямая соединительная линия 156"/>
            <p:cNvCxnSpPr/>
            <p:nvPr/>
          </p:nvCxnSpPr>
          <p:spPr>
            <a:xfrm rot="1800000">
              <a:off x="9560386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Прямая соединительная линия 157"/>
            <p:cNvCxnSpPr/>
            <p:nvPr/>
          </p:nvCxnSpPr>
          <p:spPr>
            <a:xfrm rot="19800000" flipH="1">
              <a:off x="9408404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Прямая соединительная линия 158"/>
            <p:cNvCxnSpPr/>
            <p:nvPr/>
          </p:nvCxnSpPr>
          <p:spPr>
            <a:xfrm rot="1800000">
              <a:off x="9256422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Прямая соединительная линия 159"/>
            <p:cNvCxnSpPr/>
            <p:nvPr/>
          </p:nvCxnSpPr>
          <p:spPr>
            <a:xfrm rot="19800000" flipH="1">
              <a:off x="9104440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Прямая соединительная линия 160"/>
            <p:cNvCxnSpPr/>
            <p:nvPr/>
          </p:nvCxnSpPr>
          <p:spPr>
            <a:xfrm rot="1800000">
              <a:off x="10168310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Прямая соединительная линия 161"/>
            <p:cNvCxnSpPr/>
            <p:nvPr/>
          </p:nvCxnSpPr>
          <p:spPr>
            <a:xfrm rot="19800000" flipH="1">
              <a:off x="10016328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Прямая соединительная линия 162"/>
            <p:cNvCxnSpPr/>
            <p:nvPr/>
          </p:nvCxnSpPr>
          <p:spPr>
            <a:xfrm rot="1800000">
              <a:off x="9864346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Прямая соединительная линия 163"/>
            <p:cNvCxnSpPr/>
            <p:nvPr/>
          </p:nvCxnSpPr>
          <p:spPr>
            <a:xfrm rot="19800000" flipH="1">
              <a:off x="9712364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Прямая соединительная линия 164"/>
            <p:cNvCxnSpPr/>
            <p:nvPr/>
          </p:nvCxnSpPr>
          <p:spPr>
            <a:xfrm rot="1800000">
              <a:off x="10776238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Прямая соединительная линия 165"/>
            <p:cNvCxnSpPr/>
            <p:nvPr/>
          </p:nvCxnSpPr>
          <p:spPr>
            <a:xfrm rot="19800000" flipH="1">
              <a:off x="10624256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Прямая соединительная линия 166"/>
            <p:cNvCxnSpPr/>
            <p:nvPr/>
          </p:nvCxnSpPr>
          <p:spPr>
            <a:xfrm rot="1800000">
              <a:off x="10472274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Прямая соединительная линия 167"/>
            <p:cNvCxnSpPr/>
            <p:nvPr/>
          </p:nvCxnSpPr>
          <p:spPr>
            <a:xfrm rot="19800000" flipH="1">
              <a:off x="10320292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Прямая соединительная линия 168"/>
            <p:cNvCxnSpPr/>
            <p:nvPr/>
          </p:nvCxnSpPr>
          <p:spPr>
            <a:xfrm rot="1800000">
              <a:off x="11384165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Прямая соединительная линия 169"/>
            <p:cNvCxnSpPr/>
            <p:nvPr/>
          </p:nvCxnSpPr>
          <p:spPr>
            <a:xfrm rot="19800000" flipH="1">
              <a:off x="11232183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Прямая соединительная линия 170"/>
            <p:cNvCxnSpPr/>
            <p:nvPr/>
          </p:nvCxnSpPr>
          <p:spPr>
            <a:xfrm rot="1800000">
              <a:off x="11080201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Прямая соединительная линия 171"/>
            <p:cNvCxnSpPr/>
            <p:nvPr/>
          </p:nvCxnSpPr>
          <p:spPr>
            <a:xfrm rot="19800000" flipH="1">
              <a:off x="10928219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Прямая соединительная линия 172"/>
            <p:cNvCxnSpPr/>
            <p:nvPr/>
          </p:nvCxnSpPr>
          <p:spPr>
            <a:xfrm rot="19800000" flipH="1">
              <a:off x="11536147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Прямая соединительная линия 173"/>
            <p:cNvCxnSpPr/>
            <p:nvPr/>
          </p:nvCxnSpPr>
          <p:spPr>
            <a:xfrm rot="1800000">
              <a:off x="441477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Прямая соединительная линия 174"/>
            <p:cNvCxnSpPr/>
            <p:nvPr/>
          </p:nvCxnSpPr>
          <p:spPr>
            <a:xfrm rot="19800000" flipH="1">
              <a:off x="28949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Прямая соединительная линия 175"/>
            <p:cNvCxnSpPr/>
            <p:nvPr/>
          </p:nvCxnSpPr>
          <p:spPr>
            <a:xfrm rot="1800000">
              <a:off x="137513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Прямая соединительная линия 176"/>
            <p:cNvCxnSpPr/>
            <p:nvPr/>
          </p:nvCxnSpPr>
          <p:spPr>
            <a:xfrm rot="19800000" flipH="1">
              <a:off x="-1446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Прямая соединительная линия 177"/>
            <p:cNvCxnSpPr/>
            <p:nvPr/>
          </p:nvCxnSpPr>
          <p:spPr>
            <a:xfrm rot="1800000">
              <a:off x="104940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Прямая соединительная линия 178"/>
            <p:cNvCxnSpPr/>
            <p:nvPr/>
          </p:nvCxnSpPr>
          <p:spPr>
            <a:xfrm rot="19800000" flipH="1">
              <a:off x="897423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Прямая соединительная линия 179"/>
            <p:cNvCxnSpPr/>
            <p:nvPr/>
          </p:nvCxnSpPr>
          <p:spPr>
            <a:xfrm rot="1800000">
              <a:off x="745441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Прямая соединительная линия 180"/>
            <p:cNvCxnSpPr/>
            <p:nvPr/>
          </p:nvCxnSpPr>
          <p:spPr>
            <a:xfrm rot="19800000" flipH="1">
              <a:off x="59345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Прямая соединительная линия 181"/>
            <p:cNvCxnSpPr/>
            <p:nvPr/>
          </p:nvCxnSpPr>
          <p:spPr>
            <a:xfrm rot="1800000">
              <a:off x="1657332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Прямая соединительная линия 182"/>
            <p:cNvCxnSpPr/>
            <p:nvPr/>
          </p:nvCxnSpPr>
          <p:spPr>
            <a:xfrm rot="19800000" flipH="1">
              <a:off x="1505350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Прямая соединительная линия 183"/>
            <p:cNvCxnSpPr/>
            <p:nvPr/>
          </p:nvCxnSpPr>
          <p:spPr>
            <a:xfrm rot="1800000">
              <a:off x="1353368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Прямая соединительная линия 184"/>
            <p:cNvCxnSpPr/>
            <p:nvPr/>
          </p:nvCxnSpPr>
          <p:spPr>
            <a:xfrm rot="19800000" flipH="1">
              <a:off x="1201386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Прямая соединительная линия 185"/>
            <p:cNvCxnSpPr/>
            <p:nvPr/>
          </p:nvCxnSpPr>
          <p:spPr>
            <a:xfrm rot="1800000">
              <a:off x="2265260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Прямая соединительная линия 186"/>
            <p:cNvCxnSpPr/>
            <p:nvPr/>
          </p:nvCxnSpPr>
          <p:spPr>
            <a:xfrm rot="19800000" flipH="1">
              <a:off x="2113278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Прямая соединительная линия 187"/>
            <p:cNvCxnSpPr/>
            <p:nvPr/>
          </p:nvCxnSpPr>
          <p:spPr>
            <a:xfrm rot="1800000">
              <a:off x="1961296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Прямая соединительная линия 188"/>
            <p:cNvCxnSpPr/>
            <p:nvPr/>
          </p:nvCxnSpPr>
          <p:spPr>
            <a:xfrm rot="19800000" flipH="1">
              <a:off x="1809314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Прямая соединительная линия 189"/>
            <p:cNvCxnSpPr/>
            <p:nvPr/>
          </p:nvCxnSpPr>
          <p:spPr>
            <a:xfrm rot="1800000">
              <a:off x="2873186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Прямая соединительная линия 190"/>
            <p:cNvCxnSpPr/>
            <p:nvPr/>
          </p:nvCxnSpPr>
          <p:spPr>
            <a:xfrm rot="19800000" flipH="1">
              <a:off x="2721204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Прямая соединительная линия 191"/>
            <p:cNvCxnSpPr/>
            <p:nvPr/>
          </p:nvCxnSpPr>
          <p:spPr>
            <a:xfrm rot="1800000">
              <a:off x="2569222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Прямая соединительная линия 192"/>
            <p:cNvCxnSpPr/>
            <p:nvPr/>
          </p:nvCxnSpPr>
          <p:spPr>
            <a:xfrm rot="19800000" flipH="1">
              <a:off x="2417240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Прямая соединительная линия 193"/>
            <p:cNvCxnSpPr/>
            <p:nvPr/>
          </p:nvCxnSpPr>
          <p:spPr>
            <a:xfrm rot="1800000">
              <a:off x="3481114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Прямая соединительная линия 194"/>
            <p:cNvCxnSpPr/>
            <p:nvPr/>
          </p:nvCxnSpPr>
          <p:spPr>
            <a:xfrm rot="19800000" flipH="1">
              <a:off x="3329132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Прямая соединительная линия 195"/>
            <p:cNvCxnSpPr/>
            <p:nvPr/>
          </p:nvCxnSpPr>
          <p:spPr>
            <a:xfrm rot="1800000">
              <a:off x="3177150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Прямая соединительная линия 196"/>
            <p:cNvCxnSpPr/>
            <p:nvPr/>
          </p:nvCxnSpPr>
          <p:spPr>
            <a:xfrm rot="19800000" flipH="1">
              <a:off x="3025168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Прямая соединительная линия 197"/>
            <p:cNvCxnSpPr/>
            <p:nvPr/>
          </p:nvCxnSpPr>
          <p:spPr>
            <a:xfrm rot="1800000">
              <a:off x="4089041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Прямая соединительная линия 198"/>
            <p:cNvCxnSpPr/>
            <p:nvPr/>
          </p:nvCxnSpPr>
          <p:spPr>
            <a:xfrm rot="19800000" flipH="1">
              <a:off x="393705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Прямая соединительная линия 199"/>
            <p:cNvCxnSpPr/>
            <p:nvPr/>
          </p:nvCxnSpPr>
          <p:spPr>
            <a:xfrm rot="1800000">
              <a:off x="3785077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Прямая соединительная линия 200"/>
            <p:cNvCxnSpPr/>
            <p:nvPr/>
          </p:nvCxnSpPr>
          <p:spPr>
            <a:xfrm rot="19800000" flipH="1">
              <a:off x="363309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Прямая соединительная линия 201"/>
            <p:cNvCxnSpPr/>
            <p:nvPr/>
          </p:nvCxnSpPr>
          <p:spPr>
            <a:xfrm rot="1800000">
              <a:off x="469696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Прямая соединительная линия 202"/>
            <p:cNvCxnSpPr/>
            <p:nvPr/>
          </p:nvCxnSpPr>
          <p:spPr>
            <a:xfrm rot="19800000" flipH="1">
              <a:off x="4544987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Прямая соединительная линия 203"/>
            <p:cNvCxnSpPr/>
            <p:nvPr/>
          </p:nvCxnSpPr>
          <p:spPr>
            <a:xfrm rot="1800000">
              <a:off x="439300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Прямая соединительная линия 204"/>
            <p:cNvCxnSpPr/>
            <p:nvPr/>
          </p:nvCxnSpPr>
          <p:spPr>
            <a:xfrm rot="19800000" flipH="1">
              <a:off x="4241023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Прямая соединительная линия 205"/>
            <p:cNvCxnSpPr/>
            <p:nvPr/>
          </p:nvCxnSpPr>
          <p:spPr>
            <a:xfrm rot="1800000">
              <a:off x="5304895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Прямая соединительная линия 206"/>
            <p:cNvCxnSpPr/>
            <p:nvPr/>
          </p:nvCxnSpPr>
          <p:spPr>
            <a:xfrm rot="19800000" flipH="1">
              <a:off x="5152913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Прямая соединительная линия 207"/>
            <p:cNvCxnSpPr/>
            <p:nvPr/>
          </p:nvCxnSpPr>
          <p:spPr>
            <a:xfrm rot="1800000">
              <a:off x="5000931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Прямая соединительная линия 208"/>
            <p:cNvCxnSpPr/>
            <p:nvPr/>
          </p:nvCxnSpPr>
          <p:spPr>
            <a:xfrm rot="19800000" flipH="1">
              <a:off x="4848949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Прямая соединительная линия 209"/>
            <p:cNvCxnSpPr/>
            <p:nvPr/>
          </p:nvCxnSpPr>
          <p:spPr>
            <a:xfrm rot="1800000">
              <a:off x="5912823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Прямая соединительная линия 210"/>
            <p:cNvCxnSpPr/>
            <p:nvPr/>
          </p:nvCxnSpPr>
          <p:spPr>
            <a:xfrm rot="19800000" flipH="1">
              <a:off x="5760841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Прямая соединительная линия 211"/>
            <p:cNvCxnSpPr/>
            <p:nvPr/>
          </p:nvCxnSpPr>
          <p:spPr>
            <a:xfrm rot="1800000">
              <a:off x="5608859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Прямая соединительная линия 212"/>
            <p:cNvCxnSpPr/>
            <p:nvPr/>
          </p:nvCxnSpPr>
          <p:spPr>
            <a:xfrm rot="19800000" flipH="1">
              <a:off x="5456877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Прямая соединительная линия 213"/>
            <p:cNvCxnSpPr/>
            <p:nvPr/>
          </p:nvCxnSpPr>
          <p:spPr>
            <a:xfrm rot="1800000">
              <a:off x="6520750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Прямая соединительная линия 214"/>
            <p:cNvCxnSpPr/>
            <p:nvPr/>
          </p:nvCxnSpPr>
          <p:spPr>
            <a:xfrm rot="19800000" flipH="1">
              <a:off x="6368768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Прямая соединительная линия 215"/>
            <p:cNvCxnSpPr/>
            <p:nvPr/>
          </p:nvCxnSpPr>
          <p:spPr>
            <a:xfrm rot="1800000">
              <a:off x="6216786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Прямая соединительная линия 216"/>
            <p:cNvCxnSpPr/>
            <p:nvPr/>
          </p:nvCxnSpPr>
          <p:spPr>
            <a:xfrm rot="19800000" flipH="1">
              <a:off x="6064804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Прямая соединительная линия 217"/>
            <p:cNvCxnSpPr/>
            <p:nvPr/>
          </p:nvCxnSpPr>
          <p:spPr>
            <a:xfrm rot="1800000">
              <a:off x="7128678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Прямая соединительная линия 218"/>
            <p:cNvCxnSpPr/>
            <p:nvPr/>
          </p:nvCxnSpPr>
          <p:spPr>
            <a:xfrm rot="19800000" flipH="1">
              <a:off x="6976696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Прямая соединительная линия 219"/>
            <p:cNvCxnSpPr/>
            <p:nvPr/>
          </p:nvCxnSpPr>
          <p:spPr>
            <a:xfrm rot="1800000">
              <a:off x="6824714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Прямая соединительная линия 220"/>
            <p:cNvCxnSpPr/>
            <p:nvPr/>
          </p:nvCxnSpPr>
          <p:spPr>
            <a:xfrm rot="19800000" flipH="1">
              <a:off x="6672732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Прямая соединительная линия 221"/>
            <p:cNvCxnSpPr/>
            <p:nvPr/>
          </p:nvCxnSpPr>
          <p:spPr>
            <a:xfrm rot="1800000">
              <a:off x="7736602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Прямая соединительная линия 222"/>
            <p:cNvCxnSpPr/>
            <p:nvPr/>
          </p:nvCxnSpPr>
          <p:spPr>
            <a:xfrm rot="19800000" flipH="1">
              <a:off x="7584620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Прямая соединительная линия 223"/>
            <p:cNvCxnSpPr/>
            <p:nvPr/>
          </p:nvCxnSpPr>
          <p:spPr>
            <a:xfrm rot="1800000">
              <a:off x="7432638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Прямая соединительная линия 224"/>
            <p:cNvCxnSpPr/>
            <p:nvPr/>
          </p:nvCxnSpPr>
          <p:spPr>
            <a:xfrm rot="19800000" flipH="1">
              <a:off x="7280656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Прямая соединительная линия 225"/>
            <p:cNvCxnSpPr/>
            <p:nvPr/>
          </p:nvCxnSpPr>
          <p:spPr>
            <a:xfrm rot="1800000">
              <a:off x="8344530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Прямая соединительная линия 226"/>
            <p:cNvCxnSpPr/>
            <p:nvPr/>
          </p:nvCxnSpPr>
          <p:spPr>
            <a:xfrm rot="19800000" flipH="1">
              <a:off x="8192548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Прямая соединительная линия 227"/>
            <p:cNvCxnSpPr/>
            <p:nvPr/>
          </p:nvCxnSpPr>
          <p:spPr>
            <a:xfrm rot="1800000">
              <a:off x="8040566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Прямая соединительная линия 228"/>
            <p:cNvCxnSpPr/>
            <p:nvPr/>
          </p:nvCxnSpPr>
          <p:spPr>
            <a:xfrm rot="19800000" flipH="1">
              <a:off x="7888584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Прямая соединительная линия 229"/>
            <p:cNvCxnSpPr/>
            <p:nvPr/>
          </p:nvCxnSpPr>
          <p:spPr>
            <a:xfrm rot="1800000">
              <a:off x="8952457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Прямая соединительная линия 230"/>
            <p:cNvCxnSpPr/>
            <p:nvPr/>
          </p:nvCxnSpPr>
          <p:spPr>
            <a:xfrm rot="19800000" flipH="1">
              <a:off x="8800475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Прямая соединительная линия 231"/>
            <p:cNvCxnSpPr/>
            <p:nvPr/>
          </p:nvCxnSpPr>
          <p:spPr>
            <a:xfrm rot="1800000">
              <a:off x="8648493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Прямая соединительная линия 232"/>
            <p:cNvCxnSpPr/>
            <p:nvPr/>
          </p:nvCxnSpPr>
          <p:spPr>
            <a:xfrm rot="19800000" flipH="1">
              <a:off x="8496511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Прямая соединительная линия 233"/>
            <p:cNvCxnSpPr/>
            <p:nvPr/>
          </p:nvCxnSpPr>
          <p:spPr>
            <a:xfrm rot="1800000">
              <a:off x="9560385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Прямая соединительная линия 234"/>
            <p:cNvCxnSpPr/>
            <p:nvPr/>
          </p:nvCxnSpPr>
          <p:spPr>
            <a:xfrm rot="19800000" flipH="1">
              <a:off x="9408403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Прямая соединительная линия 235"/>
            <p:cNvCxnSpPr/>
            <p:nvPr/>
          </p:nvCxnSpPr>
          <p:spPr>
            <a:xfrm rot="1800000">
              <a:off x="9256421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Прямая соединительная линия 236"/>
            <p:cNvCxnSpPr/>
            <p:nvPr/>
          </p:nvCxnSpPr>
          <p:spPr>
            <a:xfrm rot="19800000" flipH="1">
              <a:off x="9104439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Прямая соединительная линия 237"/>
            <p:cNvCxnSpPr/>
            <p:nvPr/>
          </p:nvCxnSpPr>
          <p:spPr>
            <a:xfrm rot="1800000">
              <a:off x="10168309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Прямая соединительная линия 238"/>
            <p:cNvCxnSpPr/>
            <p:nvPr/>
          </p:nvCxnSpPr>
          <p:spPr>
            <a:xfrm rot="19800000" flipH="1">
              <a:off x="10016327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Прямая соединительная линия 239"/>
            <p:cNvCxnSpPr/>
            <p:nvPr/>
          </p:nvCxnSpPr>
          <p:spPr>
            <a:xfrm rot="1800000">
              <a:off x="9864345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Прямая соединительная линия 240"/>
            <p:cNvCxnSpPr/>
            <p:nvPr/>
          </p:nvCxnSpPr>
          <p:spPr>
            <a:xfrm rot="19800000" flipH="1">
              <a:off x="9712363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Прямая соединительная линия 241"/>
            <p:cNvCxnSpPr/>
            <p:nvPr/>
          </p:nvCxnSpPr>
          <p:spPr>
            <a:xfrm rot="1800000">
              <a:off x="10776237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Прямая соединительная линия 242"/>
            <p:cNvCxnSpPr/>
            <p:nvPr/>
          </p:nvCxnSpPr>
          <p:spPr>
            <a:xfrm rot="19800000" flipH="1">
              <a:off x="10624255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Прямая соединительная линия 243"/>
            <p:cNvCxnSpPr/>
            <p:nvPr/>
          </p:nvCxnSpPr>
          <p:spPr>
            <a:xfrm rot="1800000">
              <a:off x="10472273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Прямая соединительная линия 244"/>
            <p:cNvCxnSpPr/>
            <p:nvPr/>
          </p:nvCxnSpPr>
          <p:spPr>
            <a:xfrm rot="19800000" flipH="1">
              <a:off x="10320291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Прямая соединительная линия 245"/>
            <p:cNvCxnSpPr/>
            <p:nvPr/>
          </p:nvCxnSpPr>
          <p:spPr>
            <a:xfrm rot="1800000">
              <a:off x="11384164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Прямая соединительная линия 246"/>
            <p:cNvCxnSpPr/>
            <p:nvPr/>
          </p:nvCxnSpPr>
          <p:spPr>
            <a:xfrm rot="19800000" flipH="1">
              <a:off x="11232182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Прямая соединительная линия 247"/>
            <p:cNvCxnSpPr/>
            <p:nvPr/>
          </p:nvCxnSpPr>
          <p:spPr>
            <a:xfrm rot="1800000">
              <a:off x="11080200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Прямая соединительная линия 248"/>
            <p:cNvCxnSpPr/>
            <p:nvPr/>
          </p:nvCxnSpPr>
          <p:spPr>
            <a:xfrm rot="19800000" flipH="1">
              <a:off x="10928218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Прямая соединительная линия 249"/>
            <p:cNvCxnSpPr/>
            <p:nvPr/>
          </p:nvCxnSpPr>
          <p:spPr>
            <a:xfrm rot="19800000" flipH="1">
              <a:off x="11536146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38207"/>
              </p:ext>
            </p:extLst>
          </p:nvPr>
        </p:nvGraphicFramePr>
        <p:xfrm>
          <a:off x="664240" y="914399"/>
          <a:ext cx="11059955" cy="5224886"/>
        </p:xfrm>
        <a:graphic>
          <a:graphicData uri="http://schemas.openxmlformats.org/drawingml/2006/table">
            <a:tbl>
              <a:tblPr/>
              <a:tblGrid>
                <a:gridCol w="465098"/>
                <a:gridCol w="3715135"/>
                <a:gridCol w="806709"/>
                <a:gridCol w="747632"/>
                <a:gridCol w="836047"/>
                <a:gridCol w="812496"/>
                <a:gridCol w="812496"/>
                <a:gridCol w="765395"/>
                <a:gridCol w="753619"/>
                <a:gridCol w="851424"/>
                <a:gridCol w="493904"/>
              </a:tblGrid>
              <a:tr h="2275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>№ п/п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>Наименование показателей реализации Стратегии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Calibri" pitchFamily="34" charset="0"/>
                        </a:rPr>
                        <a:t>Единицы измерения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effectLst/>
                          <a:latin typeface="+mn-lt"/>
                        </a:rPr>
                        <a:t>Справочно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29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>2016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>2017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>2018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>2019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/>
                      </a:r>
                      <a:b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</a:br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>план </a:t>
                      </a:r>
                      <a:b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</a:br>
                      <a:endParaRPr lang="ru-RU" sz="1400" b="1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>факт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err="1">
                          <a:effectLst/>
                          <a:latin typeface="Calibri" pitchFamily="34" charset="0"/>
                        </a:rPr>
                        <a:t>абс</a:t>
                      </a:r>
                      <a:r>
                        <a:rPr lang="ru-RU" sz="1200" b="1" i="1" u="none" strike="noStrike" dirty="0">
                          <a:effectLst/>
                          <a:latin typeface="Calibri" pitchFamily="34" charset="0"/>
                        </a:rPr>
                        <a:t>. отклонение 2020 (+,-)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effectLst/>
                          <a:latin typeface="Calibri" pitchFamily="34" charset="0"/>
                        </a:rPr>
                        <a:t>в % к плану 2020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2616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Calibri" pitchFamily="34" charset="0"/>
                        </a:rPr>
                        <a:t>I.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>СЦ-1: Человеческий капитал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3789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Среднегодовая численность населения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тыс. чел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417,90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419,70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420,50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422,96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>422,80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425,02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2,2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100,5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8829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Население  моложе трудоспособного возраста</a:t>
                      </a:r>
                      <a:b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</a:br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(к общей численности населения на начало года)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15,7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16,3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16,6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16,8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>17,20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17,20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0,0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х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6644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Миграционный прирост</a:t>
                      </a:r>
                      <a:b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</a:br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тыс. чел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3,61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1,75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2,12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5,79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>2,45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2,71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0,26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110,5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8829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Ожидаемая продолжительность жизни городского населения (оба пола) </a:t>
                      </a:r>
                      <a:r>
                        <a:rPr lang="ru-RU" sz="1400" b="0" i="1" u="none" strike="noStrike" dirty="0">
                          <a:effectLst/>
                          <a:latin typeface="Calibri" pitchFamily="34" charset="0"/>
                        </a:rPr>
                        <a:t>(2018-2019 годы с уточнением Федеральной службы государственной статистики)</a:t>
                      </a:r>
                      <a:endParaRPr lang="ru-RU" sz="1400" b="0" i="0" u="none" strike="noStrike" dirty="0">
                        <a:effectLst/>
                        <a:latin typeface="Calibri" pitchFamily="34" charset="0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лет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69,53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70,59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70,91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71,57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>71,81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72,27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0,46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100,6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3789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Уровень безработицы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0,6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0,29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0,19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Calibri" pitchFamily="34" charset="0"/>
                        </a:rPr>
                        <a:t>0,21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Calibri" pitchFamily="34" charset="0"/>
                        </a:rPr>
                        <a:t>0,20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3,32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3,12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х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6644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Доля населения, систематически занимающегося физической культурой и спортом, в общей численности населения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32,00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34,60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35,10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36,2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Calibri" pitchFamily="34" charset="0"/>
                        </a:rPr>
                        <a:t>38,10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39,50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1,4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Calibri" pitchFamily="34" charset="0"/>
                        </a:rPr>
                        <a:t>х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3689" y="273384"/>
            <a:ext cx="41583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ctr" hangingPunct="1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009999"/>
                </a:solidFill>
              </a:rPr>
              <a:t>→ </a:t>
            </a:r>
            <a:r>
              <a:rPr lang="ru-RU" sz="3200" dirty="0" smtClean="0">
                <a:solidFill>
                  <a:srgbClr val="009999"/>
                </a:solidFill>
                <a:latin typeface="Calibri"/>
                <a:ea typeface="+mj-ea"/>
                <a:cs typeface="+mj-cs"/>
              </a:rPr>
              <a:t>ПРОСТРАНСТВО 2020</a:t>
            </a:r>
            <a:endParaRPr lang="ru-RU" sz="3200" dirty="0">
              <a:solidFill>
                <a:srgbClr val="009999"/>
              </a:solidFill>
              <a:latin typeface="Calibri"/>
              <a:ea typeface="+mj-ea"/>
              <a:cs typeface="+mj-cs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176750" y="6538584"/>
            <a:ext cx="11766616" cy="242106"/>
            <a:chOff x="-14469" y="6448080"/>
            <a:chExt cx="11766616" cy="242106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800000">
              <a:off x="441477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19800000" flipH="1">
              <a:off x="28949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800000">
              <a:off x="137513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9800000" flipH="1">
              <a:off x="-1446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800000">
              <a:off x="104940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9800000" flipH="1">
              <a:off x="897423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800000">
              <a:off x="745441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9800000" flipH="1">
              <a:off x="59345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800000">
              <a:off x="1657332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9800000" flipH="1">
              <a:off x="1505350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800000">
              <a:off x="1353368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9800000" flipH="1">
              <a:off x="1201386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800000">
              <a:off x="2265260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9800000" flipH="1">
              <a:off x="2113278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800000">
              <a:off x="1961296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9800000" flipH="1">
              <a:off x="1809314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800000">
              <a:off x="2873186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9800000" flipH="1">
              <a:off x="2721204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800000">
              <a:off x="2569222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rot="19800000" flipH="1">
              <a:off x="2417240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1800000">
              <a:off x="3481114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rot="19800000" flipH="1">
              <a:off x="3329132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rot="1800000">
              <a:off x="3177150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 rot="19800000" flipH="1">
              <a:off x="3025168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 rot="1800000">
              <a:off x="4089041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rot="19800000" flipH="1">
              <a:off x="393705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rot="1800000">
              <a:off x="3785077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 rot="19800000" flipH="1">
              <a:off x="363309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rot="1800000">
              <a:off x="469696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 rot="19800000" flipH="1">
              <a:off x="4544987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rot="1800000">
              <a:off x="439300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 rot="19800000" flipH="1">
              <a:off x="4241023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 rot="1800000">
              <a:off x="5304895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 rot="19800000" flipH="1">
              <a:off x="5152913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 rot="1800000">
              <a:off x="5000931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rot="19800000" flipH="1">
              <a:off x="4848949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 rot="1800000">
              <a:off x="5912823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 rot="19800000" flipH="1">
              <a:off x="5760841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 rot="1800000">
              <a:off x="5608859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 rot="19800000" flipH="1">
              <a:off x="5456877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rot="1800000">
              <a:off x="6520750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rot="19800000" flipH="1">
              <a:off x="6368768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 rot="1800000">
              <a:off x="6216786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 rot="19800000" flipH="1">
              <a:off x="6064804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 rot="1800000">
              <a:off x="7128678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 rot="19800000" flipH="1">
              <a:off x="6976696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 rot="1800000">
              <a:off x="6824714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/>
            <p:nvPr/>
          </p:nvCxnSpPr>
          <p:spPr>
            <a:xfrm rot="19800000" flipH="1">
              <a:off x="6672732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/>
            <p:nvPr/>
          </p:nvCxnSpPr>
          <p:spPr>
            <a:xfrm rot="1800000">
              <a:off x="7736602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 rot="19800000" flipH="1">
              <a:off x="7584620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 rot="1800000">
              <a:off x="7432638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 rot="19800000" flipH="1">
              <a:off x="7280656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/>
            <p:cNvCxnSpPr/>
            <p:nvPr/>
          </p:nvCxnSpPr>
          <p:spPr>
            <a:xfrm rot="1800000">
              <a:off x="8344530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72"/>
            <p:cNvCxnSpPr/>
            <p:nvPr/>
          </p:nvCxnSpPr>
          <p:spPr>
            <a:xfrm rot="19800000" flipH="1">
              <a:off x="8192548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/>
            <p:nvPr/>
          </p:nvCxnSpPr>
          <p:spPr>
            <a:xfrm rot="1800000">
              <a:off x="8040566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Прямая соединительная линия 74"/>
            <p:cNvCxnSpPr/>
            <p:nvPr/>
          </p:nvCxnSpPr>
          <p:spPr>
            <a:xfrm rot="19800000" flipH="1">
              <a:off x="7888584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75"/>
            <p:cNvCxnSpPr/>
            <p:nvPr/>
          </p:nvCxnSpPr>
          <p:spPr>
            <a:xfrm rot="1800000">
              <a:off x="8952457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Прямая соединительная линия 76"/>
            <p:cNvCxnSpPr/>
            <p:nvPr/>
          </p:nvCxnSpPr>
          <p:spPr>
            <a:xfrm rot="19800000" flipH="1">
              <a:off x="8800475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77"/>
            <p:cNvCxnSpPr/>
            <p:nvPr/>
          </p:nvCxnSpPr>
          <p:spPr>
            <a:xfrm rot="1800000">
              <a:off x="8648493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78"/>
            <p:cNvCxnSpPr/>
            <p:nvPr/>
          </p:nvCxnSpPr>
          <p:spPr>
            <a:xfrm rot="19800000" flipH="1">
              <a:off x="8496511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79"/>
            <p:cNvCxnSpPr/>
            <p:nvPr/>
          </p:nvCxnSpPr>
          <p:spPr>
            <a:xfrm rot="1800000">
              <a:off x="9560385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80"/>
            <p:cNvCxnSpPr/>
            <p:nvPr/>
          </p:nvCxnSpPr>
          <p:spPr>
            <a:xfrm rot="19800000" flipH="1">
              <a:off x="9408403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Прямая соединительная линия 81"/>
            <p:cNvCxnSpPr/>
            <p:nvPr/>
          </p:nvCxnSpPr>
          <p:spPr>
            <a:xfrm rot="1800000">
              <a:off x="9256421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Прямая соединительная линия 82"/>
            <p:cNvCxnSpPr/>
            <p:nvPr/>
          </p:nvCxnSpPr>
          <p:spPr>
            <a:xfrm rot="19800000" flipH="1">
              <a:off x="9104439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Прямая соединительная линия 83"/>
            <p:cNvCxnSpPr/>
            <p:nvPr/>
          </p:nvCxnSpPr>
          <p:spPr>
            <a:xfrm rot="1800000">
              <a:off x="10168309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84"/>
            <p:cNvCxnSpPr/>
            <p:nvPr/>
          </p:nvCxnSpPr>
          <p:spPr>
            <a:xfrm rot="19800000" flipH="1">
              <a:off x="10016327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Прямая соединительная линия 85"/>
            <p:cNvCxnSpPr/>
            <p:nvPr/>
          </p:nvCxnSpPr>
          <p:spPr>
            <a:xfrm rot="1800000">
              <a:off x="9864345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я соединительная линия 86"/>
            <p:cNvCxnSpPr/>
            <p:nvPr/>
          </p:nvCxnSpPr>
          <p:spPr>
            <a:xfrm rot="19800000" flipH="1">
              <a:off x="9712363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 rot="1800000">
              <a:off x="10776237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/>
            <p:nvPr/>
          </p:nvCxnSpPr>
          <p:spPr>
            <a:xfrm rot="19800000" flipH="1">
              <a:off x="10624255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Прямая соединительная линия 89"/>
            <p:cNvCxnSpPr/>
            <p:nvPr/>
          </p:nvCxnSpPr>
          <p:spPr>
            <a:xfrm rot="1800000">
              <a:off x="10472273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Прямая соединительная линия 90"/>
            <p:cNvCxnSpPr/>
            <p:nvPr/>
          </p:nvCxnSpPr>
          <p:spPr>
            <a:xfrm rot="19800000" flipH="1">
              <a:off x="10320291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Прямая соединительная линия 91"/>
            <p:cNvCxnSpPr/>
            <p:nvPr/>
          </p:nvCxnSpPr>
          <p:spPr>
            <a:xfrm rot="1800000">
              <a:off x="11384164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Прямая соединительная линия 92"/>
            <p:cNvCxnSpPr/>
            <p:nvPr/>
          </p:nvCxnSpPr>
          <p:spPr>
            <a:xfrm rot="19800000" flipH="1">
              <a:off x="11232182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Прямая соединительная линия 93"/>
            <p:cNvCxnSpPr/>
            <p:nvPr/>
          </p:nvCxnSpPr>
          <p:spPr>
            <a:xfrm rot="1800000">
              <a:off x="11080200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/>
            <p:cNvCxnSpPr/>
            <p:nvPr/>
          </p:nvCxnSpPr>
          <p:spPr>
            <a:xfrm rot="19800000" flipH="1">
              <a:off x="10928218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Прямая соединительная линия 95"/>
            <p:cNvCxnSpPr/>
            <p:nvPr/>
          </p:nvCxnSpPr>
          <p:spPr>
            <a:xfrm rot="19800000" flipH="1">
              <a:off x="11536146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Прямая соединительная линия 96"/>
            <p:cNvCxnSpPr/>
            <p:nvPr/>
          </p:nvCxnSpPr>
          <p:spPr>
            <a:xfrm rot="1800000">
              <a:off x="44147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Прямая соединительная линия 97"/>
            <p:cNvCxnSpPr/>
            <p:nvPr/>
          </p:nvCxnSpPr>
          <p:spPr>
            <a:xfrm rot="19800000" flipH="1">
              <a:off x="28949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Прямая соединительная линия 98"/>
            <p:cNvCxnSpPr/>
            <p:nvPr/>
          </p:nvCxnSpPr>
          <p:spPr>
            <a:xfrm rot="1800000">
              <a:off x="137514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Прямая соединительная линия 99"/>
            <p:cNvCxnSpPr/>
            <p:nvPr/>
          </p:nvCxnSpPr>
          <p:spPr>
            <a:xfrm rot="19800000" flipH="1">
              <a:off x="-1446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Прямая соединительная линия 100"/>
            <p:cNvCxnSpPr/>
            <p:nvPr/>
          </p:nvCxnSpPr>
          <p:spPr>
            <a:xfrm rot="1800000">
              <a:off x="104940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Прямая соединительная линия 101"/>
            <p:cNvCxnSpPr/>
            <p:nvPr/>
          </p:nvCxnSpPr>
          <p:spPr>
            <a:xfrm rot="19800000" flipH="1">
              <a:off x="897424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Прямая соединительная линия 102"/>
            <p:cNvCxnSpPr/>
            <p:nvPr/>
          </p:nvCxnSpPr>
          <p:spPr>
            <a:xfrm rot="1800000">
              <a:off x="745442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Прямая соединительная линия 103"/>
            <p:cNvCxnSpPr/>
            <p:nvPr/>
          </p:nvCxnSpPr>
          <p:spPr>
            <a:xfrm rot="19800000" flipH="1">
              <a:off x="593460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Прямая соединительная линия 104"/>
            <p:cNvCxnSpPr/>
            <p:nvPr/>
          </p:nvCxnSpPr>
          <p:spPr>
            <a:xfrm rot="1800000">
              <a:off x="1657333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Прямая соединительная линия 105"/>
            <p:cNvCxnSpPr/>
            <p:nvPr/>
          </p:nvCxnSpPr>
          <p:spPr>
            <a:xfrm rot="19800000" flipH="1">
              <a:off x="1505351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Прямая соединительная линия 106"/>
            <p:cNvCxnSpPr/>
            <p:nvPr/>
          </p:nvCxnSpPr>
          <p:spPr>
            <a:xfrm rot="1800000">
              <a:off x="1353369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Прямая соединительная линия 107"/>
            <p:cNvCxnSpPr/>
            <p:nvPr/>
          </p:nvCxnSpPr>
          <p:spPr>
            <a:xfrm rot="19800000" flipH="1">
              <a:off x="1201387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Прямая соединительная линия 108"/>
            <p:cNvCxnSpPr/>
            <p:nvPr/>
          </p:nvCxnSpPr>
          <p:spPr>
            <a:xfrm rot="1800000">
              <a:off x="2265261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Прямая соединительная линия 109"/>
            <p:cNvCxnSpPr/>
            <p:nvPr/>
          </p:nvCxnSpPr>
          <p:spPr>
            <a:xfrm rot="19800000" flipH="1">
              <a:off x="2113279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Прямая соединительная линия 110"/>
            <p:cNvCxnSpPr/>
            <p:nvPr/>
          </p:nvCxnSpPr>
          <p:spPr>
            <a:xfrm rot="1800000">
              <a:off x="1961297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Прямая соединительная линия 111"/>
            <p:cNvCxnSpPr/>
            <p:nvPr/>
          </p:nvCxnSpPr>
          <p:spPr>
            <a:xfrm rot="19800000" flipH="1">
              <a:off x="1809315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Прямая соединительная линия 112"/>
            <p:cNvCxnSpPr/>
            <p:nvPr/>
          </p:nvCxnSpPr>
          <p:spPr>
            <a:xfrm rot="1800000">
              <a:off x="2873187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Прямая соединительная линия 113"/>
            <p:cNvCxnSpPr/>
            <p:nvPr/>
          </p:nvCxnSpPr>
          <p:spPr>
            <a:xfrm rot="19800000" flipH="1">
              <a:off x="2721205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Прямая соединительная линия 114"/>
            <p:cNvCxnSpPr/>
            <p:nvPr/>
          </p:nvCxnSpPr>
          <p:spPr>
            <a:xfrm rot="1800000">
              <a:off x="2569223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Прямая соединительная линия 115"/>
            <p:cNvCxnSpPr/>
            <p:nvPr/>
          </p:nvCxnSpPr>
          <p:spPr>
            <a:xfrm rot="19800000" flipH="1">
              <a:off x="2417241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Прямая соединительная линия 116"/>
            <p:cNvCxnSpPr/>
            <p:nvPr/>
          </p:nvCxnSpPr>
          <p:spPr>
            <a:xfrm rot="1800000">
              <a:off x="3481115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Прямая соединительная линия 117"/>
            <p:cNvCxnSpPr/>
            <p:nvPr/>
          </p:nvCxnSpPr>
          <p:spPr>
            <a:xfrm rot="19800000" flipH="1">
              <a:off x="3329133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Прямая соединительная линия 118"/>
            <p:cNvCxnSpPr/>
            <p:nvPr/>
          </p:nvCxnSpPr>
          <p:spPr>
            <a:xfrm rot="1800000">
              <a:off x="3177151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Прямая соединительная линия 119"/>
            <p:cNvCxnSpPr/>
            <p:nvPr/>
          </p:nvCxnSpPr>
          <p:spPr>
            <a:xfrm rot="19800000" flipH="1">
              <a:off x="3025169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Прямая соединительная линия 120"/>
            <p:cNvCxnSpPr/>
            <p:nvPr/>
          </p:nvCxnSpPr>
          <p:spPr>
            <a:xfrm rot="1800000">
              <a:off x="4089042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Прямая соединительная линия 121"/>
            <p:cNvCxnSpPr/>
            <p:nvPr/>
          </p:nvCxnSpPr>
          <p:spPr>
            <a:xfrm rot="19800000" flipH="1">
              <a:off x="3937060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Прямая соединительная линия 122"/>
            <p:cNvCxnSpPr/>
            <p:nvPr/>
          </p:nvCxnSpPr>
          <p:spPr>
            <a:xfrm rot="1800000">
              <a:off x="378507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Прямая соединительная линия 123"/>
            <p:cNvCxnSpPr/>
            <p:nvPr/>
          </p:nvCxnSpPr>
          <p:spPr>
            <a:xfrm rot="19800000" flipH="1">
              <a:off x="363309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Прямая соединительная линия 124"/>
            <p:cNvCxnSpPr/>
            <p:nvPr/>
          </p:nvCxnSpPr>
          <p:spPr>
            <a:xfrm rot="1800000">
              <a:off x="4696970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Прямая соединительная линия 125"/>
            <p:cNvCxnSpPr/>
            <p:nvPr/>
          </p:nvCxnSpPr>
          <p:spPr>
            <a:xfrm rot="19800000" flipH="1">
              <a:off x="454498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Прямая соединительная линия 126"/>
            <p:cNvCxnSpPr/>
            <p:nvPr/>
          </p:nvCxnSpPr>
          <p:spPr>
            <a:xfrm rot="1800000">
              <a:off x="439300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Прямая соединительная линия 127"/>
            <p:cNvCxnSpPr/>
            <p:nvPr/>
          </p:nvCxnSpPr>
          <p:spPr>
            <a:xfrm rot="19800000" flipH="1">
              <a:off x="4241024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Прямая соединительная линия 128"/>
            <p:cNvCxnSpPr/>
            <p:nvPr/>
          </p:nvCxnSpPr>
          <p:spPr>
            <a:xfrm rot="1800000">
              <a:off x="5304896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Прямая соединительная линия 129"/>
            <p:cNvCxnSpPr/>
            <p:nvPr/>
          </p:nvCxnSpPr>
          <p:spPr>
            <a:xfrm rot="19800000" flipH="1">
              <a:off x="5152914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Прямая соединительная линия 130"/>
            <p:cNvCxnSpPr/>
            <p:nvPr/>
          </p:nvCxnSpPr>
          <p:spPr>
            <a:xfrm rot="1800000">
              <a:off x="5000932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Прямая соединительная линия 131"/>
            <p:cNvCxnSpPr/>
            <p:nvPr/>
          </p:nvCxnSpPr>
          <p:spPr>
            <a:xfrm rot="19800000" flipH="1">
              <a:off x="4848950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Прямая соединительная линия 132"/>
            <p:cNvCxnSpPr/>
            <p:nvPr/>
          </p:nvCxnSpPr>
          <p:spPr>
            <a:xfrm rot="1800000">
              <a:off x="5912824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Прямая соединительная линия 133"/>
            <p:cNvCxnSpPr/>
            <p:nvPr/>
          </p:nvCxnSpPr>
          <p:spPr>
            <a:xfrm rot="19800000" flipH="1">
              <a:off x="5760842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Прямая соединительная линия 134"/>
            <p:cNvCxnSpPr/>
            <p:nvPr/>
          </p:nvCxnSpPr>
          <p:spPr>
            <a:xfrm rot="1800000">
              <a:off x="5608860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Прямая соединительная линия 135"/>
            <p:cNvCxnSpPr/>
            <p:nvPr/>
          </p:nvCxnSpPr>
          <p:spPr>
            <a:xfrm rot="19800000" flipH="1">
              <a:off x="5456878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Прямая соединительная линия 136"/>
            <p:cNvCxnSpPr/>
            <p:nvPr/>
          </p:nvCxnSpPr>
          <p:spPr>
            <a:xfrm rot="1800000">
              <a:off x="6520751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Прямая соединительная линия 137"/>
            <p:cNvCxnSpPr/>
            <p:nvPr/>
          </p:nvCxnSpPr>
          <p:spPr>
            <a:xfrm rot="19800000" flipH="1">
              <a:off x="6368769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Прямая соединительная линия 138"/>
            <p:cNvCxnSpPr/>
            <p:nvPr/>
          </p:nvCxnSpPr>
          <p:spPr>
            <a:xfrm rot="1800000">
              <a:off x="6216787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Прямая соединительная линия 139"/>
            <p:cNvCxnSpPr/>
            <p:nvPr/>
          </p:nvCxnSpPr>
          <p:spPr>
            <a:xfrm rot="19800000" flipH="1">
              <a:off x="6064805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Прямая соединительная линия 140"/>
            <p:cNvCxnSpPr/>
            <p:nvPr/>
          </p:nvCxnSpPr>
          <p:spPr>
            <a:xfrm rot="1800000">
              <a:off x="7128679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Прямая соединительная линия 141"/>
            <p:cNvCxnSpPr/>
            <p:nvPr/>
          </p:nvCxnSpPr>
          <p:spPr>
            <a:xfrm rot="19800000" flipH="1">
              <a:off x="6976697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Прямая соединительная линия 142"/>
            <p:cNvCxnSpPr/>
            <p:nvPr/>
          </p:nvCxnSpPr>
          <p:spPr>
            <a:xfrm rot="1800000">
              <a:off x="6824715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Прямая соединительная линия 143"/>
            <p:cNvCxnSpPr/>
            <p:nvPr/>
          </p:nvCxnSpPr>
          <p:spPr>
            <a:xfrm rot="19800000" flipH="1">
              <a:off x="6672733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Прямая соединительная линия 144"/>
            <p:cNvCxnSpPr/>
            <p:nvPr/>
          </p:nvCxnSpPr>
          <p:spPr>
            <a:xfrm rot="1800000">
              <a:off x="7736603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Прямая соединительная линия 145"/>
            <p:cNvCxnSpPr/>
            <p:nvPr/>
          </p:nvCxnSpPr>
          <p:spPr>
            <a:xfrm rot="19800000" flipH="1">
              <a:off x="7584621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Прямая соединительная линия 146"/>
            <p:cNvCxnSpPr/>
            <p:nvPr/>
          </p:nvCxnSpPr>
          <p:spPr>
            <a:xfrm rot="1800000">
              <a:off x="7432639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Прямая соединительная линия 147"/>
            <p:cNvCxnSpPr/>
            <p:nvPr/>
          </p:nvCxnSpPr>
          <p:spPr>
            <a:xfrm rot="19800000" flipH="1">
              <a:off x="7280657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Прямая соединительная линия 148"/>
            <p:cNvCxnSpPr/>
            <p:nvPr/>
          </p:nvCxnSpPr>
          <p:spPr>
            <a:xfrm rot="1800000">
              <a:off x="8344531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Прямая соединительная линия 149"/>
            <p:cNvCxnSpPr/>
            <p:nvPr/>
          </p:nvCxnSpPr>
          <p:spPr>
            <a:xfrm rot="19800000" flipH="1">
              <a:off x="8192549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Прямая соединительная линия 150"/>
            <p:cNvCxnSpPr/>
            <p:nvPr/>
          </p:nvCxnSpPr>
          <p:spPr>
            <a:xfrm rot="1800000">
              <a:off x="8040567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Прямая соединительная линия 151"/>
            <p:cNvCxnSpPr/>
            <p:nvPr/>
          </p:nvCxnSpPr>
          <p:spPr>
            <a:xfrm rot="19800000" flipH="1">
              <a:off x="7888585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Прямая соединительная линия 152"/>
            <p:cNvCxnSpPr/>
            <p:nvPr/>
          </p:nvCxnSpPr>
          <p:spPr>
            <a:xfrm rot="1800000">
              <a:off x="8952458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Прямая соединительная линия 153"/>
            <p:cNvCxnSpPr/>
            <p:nvPr/>
          </p:nvCxnSpPr>
          <p:spPr>
            <a:xfrm rot="19800000" flipH="1">
              <a:off x="8800476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Прямая соединительная линия 154"/>
            <p:cNvCxnSpPr/>
            <p:nvPr/>
          </p:nvCxnSpPr>
          <p:spPr>
            <a:xfrm rot="1800000">
              <a:off x="8648494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Прямая соединительная линия 155"/>
            <p:cNvCxnSpPr/>
            <p:nvPr/>
          </p:nvCxnSpPr>
          <p:spPr>
            <a:xfrm rot="19800000" flipH="1">
              <a:off x="8496512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Прямая соединительная линия 156"/>
            <p:cNvCxnSpPr/>
            <p:nvPr/>
          </p:nvCxnSpPr>
          <p:spPr>
            <a:xfrm rot="1800000">
              <a:off x="9560386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Прямая соединительная линия 157"/>
            <p:cNvCxnSpPr/>
            <p:nvPr/>
          </p:nvCxnSpPr>
          <p:spPr>
            <a:xfrm rot="19800000" flipH="1">
              <a:off x="9408404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Прямая соединительная линия 158"/>
            <p:cNvCxnSpPr/>
            <p:nvPr/>
          </p:nvCxnSpPr>
          <p:spPr>
            <a:xfrm rot="1800000">
              <a:off x="9256422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Прямая соединительная линия 159"/>
            <p:cNvCxnSpPr/>
            <p:nvPr/>
          </p:nvCxnSpPr>
          <p:spPr>
            <a:xfrm rot="19800000" flipH="1">
              <a:off x="9104440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Прямая соединительная линия 160"/>
            <p:cNvCxnSpPr/>
            <p:nvPr/>
          </p:nvCxnSpPr>
          <p:spPr>
            <a:xfrm rot="1800000">
              <a:off x="10168310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Прямая соединительная линия 161"/>
            <p:cNvCxnSpPr/>
            <p:nvPr/>
          </p:nvCxnSpPr>
          <p:spPr>
            <a:xfrm rot="19800000" flipH="1">
              <a:off x="10016328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Прямая соединительная линия 162"/>
            <p:cNvCxnSpPr/>
            <p:nvPr/>
          </p:nvCxnSpPr>
          <p:spPr>
            <a:xfrm rot="1800000">
              <a:off x="9864346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Прямая соединительная линия 163"/>
            <p:cNvCxnSpPr/>
            <p:nvPr/>
          </p:nvCxnSpPr>
          <p:spPr>
            <a:xfrm rot="19800000" flipH="1">
              <a:off x="9712364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Прямая соединительная линия 164"/>
            <p:cNvCxnSpPr/>
            <p:nvPr/>
          </p:nvCxnSpPr>
          <p:spPr>
            <a:xfrm rot="1800000">
              <a:off x="10776238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Прямая соединительная линия 165"/>
            <p:cNvCxnSpPr/>
            <p:nvPr/>
          </p:nvCxnSpPr>
          <p:spPr>
            <a:xfrm rot="19800000" flipH="1">
              <a:off x="10624256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Прямая соединительная линия 166"/>
            <p:cNvCxnSpPr/>
            <p:nvPr/>
          </p:nvCxnSpPr>
          <p:spPr>
            <a:xfrm rot="1800000">
              <a:off x="10472274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Прямая соединительная линия 167"/>
            <p:cNvCxnSpPr/>
            <p:nvPr/>
          </p:nvCxnSpPr>
          <p:spPr>
            <a:xfrm rot="19800000" flipH="1">
              <a:off x="10320292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Прямая соединительная линия 168"/>
            <p:cNvCxnSpPr/>
            <p:nvPr/>
          </p:nvCxnSpPr>
          <p:spPr>
            <a:xfrm rot="1800000">
              <a:off x="11384165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Прямая соединительная линия 169"/>
            <p:cNvCxnSpPr/>
            <p:nvPr/>
          </p:nvCxnSpPr>
          <p:spPr>
            <a:xfrm rot="19800000" flipH="1">
              <a:off x="11232183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Прямая соединительная линия 170"/>
            <p:cNvCxnSpPr/>
            <p:nvPr/>
          </p:nvCxnSpPr>
          <p:spPr>
            <a:xfrm rot="1800000">
              <a:off x="11080201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Прямая соединительная линия 171"/>
            <p:cNvCxnSpPr/>
            <p:nvPr/>
          </p:nvCxnSpPr>
          <p:spPr>
            <a:xfrm rot="19800000" flipH="1">
              <a:off x="10928219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Прямая соединительная линия 172"/>
            <p:cNvCxnSpPr/>
            <p:nvPr/>
          </p:nvCxnSpPr>
          <p:spPr>
            <a:xfrm rot="19800000" flipH="1">
              <a:off x="11536147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Прямая соединительная линия 173"/>
            <p:cNvCxnSpPr/>
            <p:nvPr/>
          </p:nvCxnSpPr>
          <p:spPr>
            <a:xfrm rot="1800000">
              <a:off x="441477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Прямая соединительная линия 174"/>
            <p:cNvCxnSpPr/>
            <p:nvPr/>
          </p:nvCxnSpPr>
          <p:spPr>
            <a:xfrm rot="19800000" flipH="1">
              <a:off x="28949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Прямая соединительная линия 175"/>
            <p:cNvCxnSpPr/>
            <p:nvPr/>
          </p:nvCxnSpPr>
          <p:spPr>
            <a:xfrm rot="1800000">
              <a:off x="137513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Прямая соединительная линия 176"/>
            <p:cNvCxnSpPr/>
            <p:nvPr/>
          </p:nvCxnSpPr>
          <p:spPr>
            <a:xfrm rot="19800000" flipH="1">
              <a:off x="-1446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Прямая соединительная линия 177"/>
            <p:cNvCxnSpPr/>
            <p:nvPr/>
          </p:nvCxnSpPr>
          <p:spPr>
            <a:xfrm rot="1800000">
              <a:off x="104940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Прямая соединительная линия 178"/>
            <p:cNvCxnSpPr/>
            <p:nvPr/>
          </p:nvCxnSpPr>
          <p:spPr>
            <a:xfrm rot="19800000" flipH="1">
              <a:off x="897423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Прямая соединительная линия 179"/>
            <p:cNvCxnSpPr/>
            <p:nvPr/>
          </p:nvCxnSpPr>
          <p:spPr>
            <a:xfrm rot="1800000">
              <a:off x="745441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Прямая соединительная линия 180"/>
            <p:cNvCxnSpPr/>
            <p:nvPr/>
          </p:nvCxnSpPr>
          <p:spPr>
            <a:xfrm rot="19800000" flipH="1">
              <a:off x="59345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Прямая соединительная линия 181"/>
            <p:cNvCxnSpPr/>
            <p:nvPr/>
          </p:nvCxnSpPr>
          <p:spPr>
            <a:xfrm rot="1800000">
              <a:off x="1657332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Прямая соединительная линия 182"/>
            <p:cNvCxnSpPr/>
            <p:nvPr/>
          </p:nvCxnSpPr>
          <p:spPr>
            <a:xfrm rot="19800000" flipH="1">
              <a:off x="1505350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Прямая соединительная линия 183"/>
            <p:cNvCxnSpPr/>
            <p:nvPr/>
          </p:nvCxnSpPr>
          <p:spPr>
            <a:xfrm rot="1800000">
              <a:off x="1353368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Прямая соединительная линия 184"/>
            <p:cNvCxnSpPr/>
            <p:nvPr/>
          </p:nvCxnSpPr>
          <p:spPr>
            <a:xfrm rot="19800000" flipH="1">
              <a:off x="1201386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Прямая соединительная линия 185"/>
            <p:cNvCxnSpPr/>
            <p:nvPr/>
          </p:nvCxnSpPr>
          <p:spPr>
            <a:xfrm rot="1800000">
              <a:off x="2265260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Прямая соединительная линия 186"/>
            <p:cNvCxnSpPr/>
            <p:nvPr/>
          </p:nvCxnSpPr>
          <p:spPr>
            <a:xfrm rot="19800000" flipH="1">
              <a:off x="2113278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Прямая соединительная линия 187"/>
            <p:cNvCxnSpPr/>
            <p:nvPr/>
          </p:nvCxnSpPr>
          <p:spPr>
            <a:xfrm rot="1800000">
              <a:off x="1961296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Прямая соединительная линия 188"/>
            <p:cNvCxnSpPr/>
            <p:nvPr/>
          </p:nvCxnSpPr>
          <p:spPr>
            <a:xfrm rot="19800000" flipH="1">
              <a:off x="1809314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Прямая соединительная линия 189"/>
            <p:cNvCxnSpPr/>
            <p:nvPr/>
          </p:nvCxnSpPr>
          <p:spPr>
            <a:xfrm rot="1800000">
              <a:off x="2873186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Прямая соединительная линия 190"/>
            <p:cNvCxnSpPr/>
            <p:nvPr/>
          </p:nvCxnSpPr>
          <p:spPr>
            <a:xfrm rot="19800000" flipH="1">
              <a:off x="2721204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Прямая соединительная линия 191"/>
            <p:cNvCxnSpPr/>
            <p:nvPr/>
          </p:nvCxnSpPr>
          <p:spPr>
            <a:xfrm rot="1800000">
              <a:off x="2569222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Прямая соединительная линия 192"/>
            <p:cNvCxnSpPr/>
            <p:nvPr/>
          </p:nvCxnSpPr>
          <p:spPr>
            <a:xfrm rot="19800000" flipH="1">
              <a:off x="2417240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Прямая соединительная линия 193"/>
            <p:cNvCxnSpPr/>
            <p:nvPr/>
          </p:nvCxnSpPr>
          <p:spPr>
            <a:xfrm rot="1800000">
              <a:off x="3481114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Прямая соединительная линия 194"/>
            <p:cNvCxnSpPr/>
            <p:nvPr/>
          </p:nvCxnSpPr>
          <p:spPr>
            <a:xfrm rot="19800000" flipH="1">
              <a:off x="3329132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Прямая соединительная линия 195"/>
            <p:cNvCxnSpPr/>
            <p:nvPr/>
          </p:nvCxnSpPr>
          <p:spPr>
            <a:xfrm rot="1800000">
              <a:off x="3177150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Прямая соединительная линия 196"/>
            <p:cNvCxnSpPr/>
            <p:nvPr/>
          </p:nvCxnSpPr>
          <p:spPr>
            <a:xfrm rot="19800000" flipH="1">
              <a:off x="3025168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Прямая соединительная линия 197"/>
            <p:cNvCxnSpPr/>
            <p:nvPr/>
          </p:nvCxnSpPr>
          <p:spPr>
            <a:xfrm rot="1800000">
              <a:off x="4089041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Прямая соединительная линия 198"/>
            <p:cNvCxnSpPr/>
            <p:nvPr/>
          </p:nvCxnSpPr>
          <p:spPr>
            <a:xfrm rot="19800000" flipH="1">
              <a:off x="393705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Прямая соединительная линия 199"/>
            <p:cNvCxnSpPr/>
            <p:nvPr/>
          </p:nvCxnSpPr>
          <p:spPr>
            <a:xfrm rot="1800000">
              <a:off x="3785077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Прямая соединительная линия 200"/>
            <p:cNvCxnSpPr/>
            <p:nvPr/>
          </p:nvCxnSpPr>
          <p:spPr>
            <a:xfrm rot="19800000" flipH="1">
              <a:off x="363309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Прямая соединительная линия 201"/>
            <p:cNvCxnSpPr/>
            <p:nvPr/>
          </p:nvCxnSpPr>
          <p:spPr>
            <a:xfrm rot="1800000">
              <a:off x="469696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Прямая соединительная линия 202"/>
            <p:cNvCxnSpPr/>
            <p:nvPr/>
          </p:nvCxnSpPr>
          <p:spPr>
            <a:xfrm rot="19800000" flipH="1">
              <a:off x="4544987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Прямая соединительная линия 203"/>
            <p:cNvCxnSpPr/>
            <p:nvPr/>
          </p:nvCxnSpPr>
          <p:spPr>
            <a:xfrm rot="1800000">
              <a:off x="439300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Прямая соединительная линия 204"/>
            <p:cNvCxnSpPr/>
            <p:nvPr/>
          </p:nvCxnSpPr>
          <p:spPr>
            <a:xfrm rot="19800000" flipH="1">
              <a:off x="4241023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Прямая соединительная линия 205"/>
            <p:cNvCxnSpPr/>
            <p:nvPr/>
          </p:nvCxnSpPr>
          <p:spPr>
            <a:xfrm rot="1800000">
              <a:off x="5304895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Прямая соединительная линия 206"/>
            <p:cNvCxnSpPr/>
            <p:nvPr/>
          </p:nvCxnSpPr>
          <p:spPr>
            <a:xfrm rot="19800000" flipH="1">
              <a:off x="5152913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Прямая соединительная линия 207"/>
            <p:cNvCxnSpPr/>
            <p:nvPr/>
          </p:nvCxnSpPr>
          <p:spPr>
            <a:xfrm rot="1800000">
              <a:off x="5000931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Прямая соединительная линия 208"/>
            <p:cNvCxnSpPr/>
            <p:nvPr/>
          </p:nvCxnSpPr>
          <p:spPr>
            <a:xfrm rot="19800000" flipH="1">
              <a:off x="4848949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Прямая соединительная линия 209"/>
            <p:cNvCxnSpPr/>
            <p:nvPr/>
          </p:nvCxnSpPr>
          <p:spPr>
            <a:xfrm rot="1800000">
              <a:off x="5912823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Прямая соединительная линия 210"/>
            <p:cNvCxnSpPr/>
            <p:nvPr/>
          </p:nvCxnSpPr>
          <p:spPr>
            <a:xfrm rot="19800000" flipH="1">
              <a:off x="5760841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Прямая соединительная линия 211"/>
            <p:cNvCxnSpPr/>
            <p:nvPr/>
          </p:nvCxnSpPr>
          <p:spPr>
            <a:xfrm rot="1800000">
              <a:off x="5608859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Прямая соединительная линия 212"/>
            <p:cNvCxnSpPr/>
            <p:nvPr/>
          </p:nvCxnSpPr>
          <p:spPr>
            <a:xfrm rot="19800000" flipH="1">
              <a:off x="5456877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Прямая соединительная линия 213"/>
            <p:cNvCxnSpPr/>
            <p:nvPr/>
          </p:nvCxnSpPr>
          <p:spPr>
            <a:xfrm rot="1800000">
              <a:off x="6520750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Прямая соединительная линия 214"/>
            <p:cNvCxnSpPr/>
            <p:nvPr/>
          </p:nvCxnSpPr>
          <p:spPr>
            <a:xfrm rot="19800000" flipH="1">
              <a:off x="6368768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Прямая соединительная линия 215"/>
            <p:cNvCxnSpPr/>
            <p:nvPr/>
          </p:nvCxnSpPr>
          <p:spPr>
            <a:xfrm rot="1800000">
              <a:off x="6216786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Прямая соединительная линия 216"/>
            <p:cNvCxnSpPr/>
            <p:nvPr/>
          </p:nvCxnSpPr>
          <p:spPr>
            <a:xfrm rot="19800000" flipH="1">
              <a:off x="6064804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Прямая соединительная линия 217"/>
            <p:cNvCxnSpPr/>
            <p:nvPr/>
          </p:nvCxnSpPr>
          <p:spPr>
            <a:xfrm rot="1800000">
              <a:off x="7128678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Прямая соединительная линия 218"/>
            <p:cNvCxnSpPr/>
            <p:nvPr/>
          </p:nvCxnSpPr>
          <p:spPr>
            <a:xfrm rot="19800000" flipH="1">
              <a:off x="6976696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Прямая соединительная линия 219"/>
            <p:cNvCxnSpPr/>
            <p:nvPr/>
          </p:nvCxnSpPr>
          <p:spPr>
            <a:xfrm rot="1800000">
              <a:off x="6824714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Прямая соединительная линия 220"/>
            <p:cNvCxnSpPr/>
            <p:nvPr/>
          </p:nvCxnSpPr>
          <p:spPr>
            <a:xfrm rot="19800000" flipH="1">
              <a:off x="6672732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Прямая соединительная линия 221"/>
            <p:cNvCxnSpPr/>
            <p:nvPr/>
          </p:nvCxnSpPr>
          <p:spPr>
            <a:xfrm rot="1800000">
              <a:off x="7736602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Прямая соединительная линия 222"/>
            <p:cNvCxnSpPr/>
            <p:nvPr/>
          </p:nvCxnSpPr>
          <p:spPr>
            <a:xfrm rot="19800000" flipH="1">
              <a:off x="7584620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Прямая соединительная линия 223"/>
            <p:cNvCxnSpPr/>
            <p:nvPr/>
          </p:nvCxnSpPr>
          <p:spPr>
            <a:xfrm rot="1800000">
              <a:off x="7432638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Прямая соединительная линия 224"/>
            <p:cNvCxnSpPr/>
            <p:nvPr/>
          </p:nvCxnSpPr>
          <p:spPr>
            <a:xfrm rot="19800000" flipH="1">
              <a:off x="7280656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Прямая соединительная линия 225"/>
            <p:cNvCxnSpPr/>
            <p:nvPr/>
          </p:nvCxnSpPr>
          <p:spPr>
            <a:xfrm rot="1800000">
              <a:off x="8344530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Прямая соединительная линия 226"/>
            <p:cNvCxnSpPr/>
            <p:nvPr/>
          </p:nvCxnSpPr>
          <p:spPr>
            <a:xfrm rot="19800000" flipH="1">
              <a:off x="8192548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Прямая соединительная линия 227"/>
            <p:cNvCxnSpPr/>
            <p:nvPr/>
          </p:nvCxnSpPr>
          <p:spPr>
            <a:xfrm rot="1800000">
              <a:off x="8040566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Прямая соединительная линия 228"/>
            <p:cNvCxnSpPr/>
            <p:nvPr/>
          </p:nvCxnSpPr>
          <p:spPr>
            <a:xfrm rot="19800000" flipH="1">
              <a:off x="7888584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Прямая соединительная линия 229"/>
            <p:cNvCxnSpPr/>
            <p:nvPr/>
          </p:nvCxnSpPr>
          <p:spPr>
            <a:xfrm rot="1800000">
              <a:off x="8952457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Прямая соединительная линия 230"/>
            <p:cNvCxnSpPr/>
            <p:nvPr/>
          </p:nvCxnSpPr>
          <p:spPr>
            <a:xfrm rot="19800000" flipH="1">
              <a:off x="8800475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Прямая соединительная линия 231"/>
            <p:cNvCxnSpPr/>
            <p:nvPr/>
          </p:nvCxnSpPr>
          <p:spPr>
            <a:xfrm rot="1800000">
              <a:off x="8648493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Прямая соединительная линия 232"/>
            <p:cNvCxnSpPr/>
            <p:nvPr/>
          </p:nvCxnSpPr>
          <p:spPr>
            <a:xfrm rot="19800000" flipH="1">
              <a:off x="8496511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Прямая соединительная линия 233"/>
            <p:cNvCxnSpPr/>
            <p:nvPr/>
          </p:nvCxnSpPr>
          <p:spPr>
            <a:xfrm rot="1800000">
              <a:off x="9560385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Прямая соединительная линия 234"/>
            <p:cNvCxnSpPr/>
            <p:nvPr/>
          </p:nvCxnSpPr>
          <p:spPr>
            <a:xfrm rot="19800000" flipH="1">
              <a:off x="9408403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Прямая соединительная линия 235"/>
            <p:cNvCxnSpPr/>
            <p:nvPr/>
          </p:nvCxnSpPr>
          <p:spPr>
            <a:xfrm rot="1800000">
              <a:off x="9256421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Прямая соединительная линия 236"/>
            <p:cNvCxnSpPr/>
            <p:nvPr/>
          </p:nvCxnSpPr>
          <p:spPr>
            <a:xfrm rot="19800000" flipH="1">
              <a:off x="9104439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Прямая соединительная линия 237"/>
            <p:cNvCxnSpPr/>
            <p:nvPr/>
          </p:nvCxnSpPr>
          <p:spPr>
            <a:xfrm rot="1800000">
              <a:off x="10168309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Прямая соединительная линия 238"/>
            <p:cNvCxnSpPr/>
            <p:nvPr/>
          </p:nvCxnSpPr>
          <p:spPr>
            <a:xfrm rot="19800000" flipH="1">
              <a:off x="10016327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Прямая соединительная линия 239"/>
            <p:cNvCxnSpPr/>
            <p:nvPr/>
          </p:nvCxnSpPr>
          <p:spPr>
            <a:xfrm rot="1800000">
              <a:off x="9864345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Прямая соединительная линия 240"/>
            <p:cNvCxnSpPr/>
            <p:nvPr/>
          </p:nvCxnSpPr>
          <p:spPr>
            <a:xfrm rot="19800000" flipH="1">
              <a:off x="9712363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Прямая соединительная линия 241"/>
            <p:cNvCxnSpPr/>
            <p:nvPr/>
          </p:nvCxnSpPr>
          <p:spPr>
            <a:xfrm rot="1800000">
              <a:off x="10776237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Прямая соединительная линия 242"/>
            <p:cNvCxnSpPr/>
            <p:nvPr/>
          </p:nvCxnSpPr>
          <p:spPr>
            <a:xfrm rot="19800000" flipH="1">
              <a:off x="10624255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Прямая соединительная линия 243"/>
            <p:cNvCxnSpPr/>
            <p:nvPr/>
          </p:nvCxnSpPr>
          <p:spPr>
            <a:xfrm rot="1800000">
              <a:off x="10472273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Прямая соединительная линия 244"/>
            <p:cNvCxnSpPr/>
            <p:nvPr/>
          </p:nvCxnSpPr>
          <p:spPr>
            <a:xfrm rot="19800000" flipH="1">
              <a:off x="10320291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Прямая соединительная линия 245"/>
            <p:cNvCxnSpPr/>
            <p:nvPr/>
          </p:nvCxnSpPr>
          <p:spPr>
            <a:xfrm rot="1800000">
              <a:off x="11384164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Прямая соединительная линия 246"/>
            <p:cNvCxnSpPr/>
            <p:nvPr/>
          </p:nvCxnSpPr>
          <p:spPr>
            <a:xfrm rot="19800000" flipH="1">
              <a:off x="11232182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Прямая соединительная линия 247"/>
            <p:cNvCxnSpPr/>
            <p:nvPr/>
          </p:nvCxnSpPr>
          <p:spPr>
            <a:xfrm rot="1800000">
              <a:off x="11080200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Прямая соединительная линия 248"/>
            <p:cNvCxnSpPr/>
            <p:nvPr/>
          </p:nvCxnSpPr>
          <p:spPr>
            <a:xfrm rot="19800000" flipH="1">
              <a:off x="10928218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Прямая соединительная линия 249"/>
            <p:cNvCxnSpPr/>
            <p:nvPr/>
          </p:nvCxnSpPr>
          <p:spPr>
            <a:xfrm rot="19800000" flipH="1">
              <a:off x="11536146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982465"/>
              </p:ext>
            </p:extLst>
          </p:nvPr>
        </p:nvGraphicFramePr>
        <p:xfrm>
          <a:off x="682247" y="1155033"/>
          <a:ext cx="11028490" cy="4708588"/>
        </p:xfrm>
        <a:graphic>
          <a:graphicData uri="http://schemas.openxmlformats.org/drawingml/2006/table">
            <a:tbl>
              <a:tblPr/>
              <a:tblGrid>
                <a:gridCol w="423883"/>
                <a:gridCol w="3712028"/>
                <a:gridCol w="852377"/>
                <a:gridCol w="685481"/>
                <a:gridCol w="827180"/>
                <a:gridCol w="803882"/>
                <a:gridCol w="803882"/>
                <a:gridCol w="757279"/>
                <a:gridCol w="745629"/>
                <a:gridCol w="874226"/>
                <a:gridCol w="542643"/>
              </a:tblGrid>
              <a:tr h="2312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№ п/п 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показателей реализации Стратегии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Единицы измерения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Справочно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322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 </a:t>
                      </a:r>
                      <a:b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факт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абс</a:t>
                      </a:r>
                      <a:r>
                        <a:rPr lang="ru-RU" sz="1200" b="1" i="1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. отклонение 2020 (+,-)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effectLst/>
                          <a:latin typeface="+mn-lt"/>
                        </a:rPr>
                        <a:t>в % к плану 2020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2312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II.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СЦ-2: Пространство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1F497D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456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Степень износа  инженерных сетей,   </a:t>
                      </a:r>
                      <a:br>
                        <a:rPr lang="ru-RU" sz="1400" b="0" i="0" u="none" strike="noStrike" dirty="0">
                          <a:effectLst/>
                          <a:latin typeface="+mn-lt"/>
                        </a:rPr>
                      </a:br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в том числе: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1F497D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3811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теплоснабжения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55,9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84,1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67,3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72,2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66,2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72,30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6,1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х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456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водоснабжение </a:t>
                      </a:r>
                      <a:r>
                        <a:rPr lang="ru-RU" sz="1400" b="0" i="1" u="none" strike="noStrike" dirty="0">
                          <a:effectLst/>
                          <a:latin typeface="+mn-lt"/>
                        </a:rPr>
                        <a:t>(уличная водопроводная сеть)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77,3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79,0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81,4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83,1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80,1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82,60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2,5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х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456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водоотведение</a:t>
                      </a:r>
                      <a:r>
                        <a:rPr lang="ru-RU" sz="1400" b="0" i="1" u="none" strike="noStrike" dirty="0">
                          <a:effectLst/>
                          <a:latin typeface="+mn-lt"/>
                        </a:rPr>
                        <a:t> (уличная канализационная сеть)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61,2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62,9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66,4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66,4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65,3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67,30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2,0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х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456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Средняя обеспеченность площадью жилых помещений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кв.м/ чел.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25,7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26,2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26,8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27,1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27,6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27,5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-0,1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99,6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9069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Доля автомобильных дорог местного значения, соответствующих нормативным требованиям, в их общей протяженности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73,1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54,2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43,0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49,0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57,0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61,5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4,5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х</a:t>
                      </a:r>
                    </a:p>
                  </a:txBody>
                  <a:tcPr marL="5640" marR="5640" marT="56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50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5432" y="273383"/>
            <a:ext cx="52529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ctr" hangingPunct="1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009999"/>
                </a:solidFill>
              </a:rPr>
              <a:t>→ </a:t>
            </a:r>
            <a:r>
              <a:rPr lang="ru-RU" sz="3200" dirty="0">
                <a:solidFill>
                  <a:srgbClr val="009999"/>
                </a:solidFill>
                <a:latin typeface="Calibri"/>
                <a:ea typeface="+mj-ea"/>
                <a:cs typeface="+mj-cs"/>
              </a:rPr>
              <a:t>РЫНКИ И ИНСТИТУТЫ </a:t>
            </a:r>
            <a:r>
              <a:rPr lang="ru-RU" sz="3200" dirty="0" smtClean="0">
                <a:solidFill>
                  <a:srgbClr val="009999"/>
                </a:solidFill>
                <a:latin typeface="Calibri"/>
                <a:ea typeface="+mj-ea"/>
                <a:cs typeface="+mj-cs"/>
              </a:rPr>
              <a:t>2020</a:t>
            </a:r>
            <a:endParaRPr lang="ru-RU" sz="3200" dirty="0">
              <a:solidFill>
                <a:srgbClr val="009999"/>
              </a:solidFill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524673"/>
              </p:ext>
            </p:extLst>
          </p:nvPr>
        </p:nvGraphicFramePr>
        <p:xfrm>
          <a:off x="523892" y="1387641"/>
          <a:ext cx="11267055" cy="4435135"/>
        </p:xfrm>
        <a:graphic>
          <a:graphicData uri="http://schemas.openxmlformats.org/drawingml/2006/table">
            <a:tbl>
              <a:tblPr/>
              <a:tblGrid>
                <a:gridCol w="483292"/>
                <a:gridCol w="3756654"/>
                <a:gridCol w="873191"/>
                <a:gridCol w="703353"/>
                <a:gridCol w="847990"/>
                <a:gridCol w="824102"/>
                <a:gridCol w="824102"/>
                <a:gridCol w="776328"/>
                <a:gridCol w="764385"/>
                <a:gridCol w="891321"/>
                <a:gridCol w="522337"/>
              </a:tblGrid>
              <a:tr h="23840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№ п/п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Наименование показателей реализации Стратегии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+mn-lt"/>
                        </a:rPr>
                        <a:t>Единицы измерения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Справочно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252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/>
                      </a:r>
                      <a:br>
                        <a:rPr lang="ru-RU" sz="1400" b="1" i="0" u="none" strike="noStrike" dirty="0">
                          <a:effectLst/>
                          <a:latin typeface="+mn-lt"/>
                        </a:rPr>
                      </a:b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план </a:t>
                      </a:r>
                      <a:br>
                        <a:rPr lang="ru-RU" sz="1400" b="1" i="0" u="none" strike="noStrike" dirty="0">
                          <a:effectLst/>
                          <a:latin typeface="+mn-lt"/>
                        </a:rPr>
                      </a:b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факт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абс</a:t>
                      </a:r>
                      <a:r>
                        <a:rPr lang="ru-RU" sz="1200" b="1" i="1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. отклонение 2020 (+,-)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effectLst/>
                          <a:latin typeface="+mn-lt"/>
                        </a:rPr>
                        <a:t>в % к плану 2020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2384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III.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СЦ-3: Рынки и Институты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1F497D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4673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Загрузка номерного фонда коллективных средств размещения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41,2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61,5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35,4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45,2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36,4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33,9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-2,5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х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238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Численность занятых в экономике города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тыс. чел.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400" b="0" i="0" u="none" strike="noStrike" dirty="0" smtClean="0">
                          <a:effectLst/>
                          <a:latin typeface="+mn-lt"/>
                        </a:rPr>
                        <a:t>211,3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+mn-lt"/>
                        </a:rPr>
                        <a:t>212,3</a:t>
                      </a:r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214,0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215,1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215,7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215,7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0,0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100,0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4673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Рост оборота розничной торговли в сопоставимых ценах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97,2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103,0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102,9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103,5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103,3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102,5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-0,8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х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4673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Рост оборота общественного питания в сопоставимых ценах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93,0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101,4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103,5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104,2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103,8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90,0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-13,8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х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4673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Число субъектов МСП  в расчете на 10 тыс. человек населения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ед.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607,0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608,0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608,0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598,8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612,0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560,2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-51,8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91,5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9252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Количество созданных социально-ориентированных некоммерческих организаций  на территории города  Твери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ед.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х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х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100,0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51" name="Группа 250"/>
          <p:cNvGrpSpPr/>
          <p:nvPr/>
        </p:nvGrpSpPr>
        <p:grpSpPr>
          <a:xfrm>
            <a:off x="176750" y="6538584"/>
            <a:ext cx="11766616" cy="242106"/>
            <a:chOff x="-14469" y="6448080"/>
            <a:chExt cx="11766616" cy="242106"/>
          </a:xfrm>
        </p:grpSpPr>
        <p:cxnSp>
          <p:nvCxnSpPr>
            <p:cNvPr id="252" name="Прямая соединительная линия 251"/>
            <p:cNvCxnSpPr/>
            <p:nvPr/>
          </p:nvCxnSpPr>
          <p:spPr>
            <a:xfrm rot="1800000">
              <a:off x="441477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Прямая соединительная линия 252"/>
            <p:cNvCxnSpPr/>
            <p:nvPr/>
          </p:nvCxnSpPr>
          <p:spPr>
            <a:xfrm rot="19800000" flipH="1">
              <a:off x="28949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Прямая соединительная линия 253"/>
            <p:cNvCxnSpPr/>
            <p:nvPr/>
          </p:nvCxnSpPr>
          <p:spPr>
            <a:xfrm rot="1800000">
              <a:off x="137513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Прямая соединительная линия 254"/>
            <p:cNvCxnSpPr/>
            <p:nvPr/>
          </p:nvCxnSpPr>
          <p:spPr>
            <a:xfrm rot="19800000" flipH="1">
              <a:off x="-1446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Прямая соединительная линия 255"/>
            <p:cNvCxnSpPr/>
            <p:nvPr/>
          </p:nvCxnSpPr>
          <p:spPr>
            <a:xfrm rot="1800000">
              <a:off x="104940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Прямая соединительная линия 256"/>
            <p:cNvCxnSpPr/>
            <p:nvPr/>
          </p:nvCxnSpPr>
          <p:spPr>
            <a:xfrm rot="19800000" flipH="1">
              <a:off x="897423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Прямая соединительная линия 257"/>
            <p:cNvCxnSpPr/>
            <p:nvPr/>
          </p:nvCxnSpPr>
          <p:spPr>
            <a:xfrm rot="1800000">
              <a:off x="745441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Прямая соединительная линия 258"/>
            <p:cNvCxnSpPr/>
            <p:nvPr/>
          </p:nvCxnSpPr>
          <p:spPr>
            <a:xfrm rot="19800000" flipH="1">
              <a:off x="59345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Прямая соединительная линия 259"/>
            <p:cNvCxnSpPr/>
            <p:nvPr/>
          </p:nvCxnSpPr>
          <p:spPr>
            <a:xfrm rot="1800000">
              <a:off x="1657332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Прямая соединительная линия 260"/>
            <p:cNvCxnSpPr/>
            <p:nvPr/>
          </p:nvCxnSpPr>
          <p:spPr>
            <a:xfrm rot="19800000" flipH="1">
              <a:off x="1505350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Прямая соединительная линия 261"/>
            <p:cNvCxnSpPr/>
            <p:nvPr/>
          </p:nvCxnSpPr>
          <p:spPr>
            <a:xfrm rot="1800000">
              <a:off x="1353368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Прямая соединительная линия 262"/>
            <p:cNvCxnSpPr/>
            <p:nvPr/>
          </p:nvCxnSpPr>
          <p:spPr>
            <a:xfrm rot="19800000" flipH="1">
              <a:off x="1201386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Прямая соединительная линия 263"/>
            <p:cNvCxnSpPr/>
            <p:nvPr/>
          </p:nvCxnSpPr>
          <p:spPr>
            <a:xfrm rot="1800000">
              <a:off x="2265260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Прямая соединительная линия 264"/>
            <p:cNvCxnSpPr/>
            <p:nvPr/>
          </p:nvCxnSpPr>
          <p:spPr>
            <a:xfrm rot="19800000" flipH="1">
              <a:off x="2113278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Прямая соединительная линия 265"/>
            <p:cNvCxnSpPr/>
            <p:nvPr/>
          </p:nvCxnSpPr>
          <p:spPr>
            <a:xfrm rot="1800000">
              <a:off x="1961296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Прямая соединительная линия 266"/>
            <p:cNvCxnSpPr/>
            <p:nvPr/>
          </p:nvCxnSpPr>
          <p:spPr>
            <a:xfrm rot="19800000" flipH="1">
              <a:off x="1809314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Прямая соединительная линия 267"/>
            <p:cNvCxnSpPr/>
            <p:nvPr/>
          </p:nvCxnSpPr>
          <p:spPr>
            <a:xfrm rot="1800000">
              <a:off x="2873186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Прямая соединительная линия 268"/>
            <p:cNvCxnSpPr/>
            <p:nvPr/>
          </p:nvCxnSpPr>
          <p:spPr>
            <a:xfrm rot="19800000" flipH="1">
              <a:off x="2721204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Прямая соединительная линия 269"/>
            <p:cNvCxnSpPr/>
            <p:nvPr/>
          </p:nvCxnSpPr>
          <p:spPr>
            <a:xfrm rot="1800000">
              <a:off x="2569222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Прямая соединительная линия 270"/>
            <p:cNvCxnSpPr/>
            <p:nvPr/>
          </p:nvCxnSpPr>
          <p:spPr>
            <a:xfrm rot="19800000" flipH="1">
              <a:off x="2417240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Прямая соединительная линия 271"/>
            <p:cNvCxnSpPr/>
            <p:nvPr/>
          </p:nvCxnSpPr>
          <p:spPr>
            <a:xfrm rot="1800000">
              <a:off x="3481114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Прямая соединительная линия 272"/>
            <p:cNvCxnSpPr/>
            <p:nvPr/>
          </p:nvCxnSpPr>
          <p:spPr>
            <a:xfrm rot="19800000" flipH="1">
              <a:off x="3329132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Прямая соединительная линия 273"/>
            <p:cNvCxnSpPr/>
            <p:nvPr/>
          </p:nvCxnSpPr>
          <p:spPr>
            <a:xfrm rot="1800000">
              <a:off x="3177150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Прямая соединительная линия 274"/>
            <p:cNvCxnSpPr/>
            <p:nvPr/>
          </p:nvCxnSpPr>
          <p:spPr>
            <a:xfrm rot="19800000" flipH="1">
              <a:off x="3025168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Прямая соединительная линия 275"/>
            <p:cNvCxnSpPr/>
            <p:nvPr/>
          </p:nvCxnSpPr>
          <p:spPr>
            <a:xfrm rot="1800000">
              <a:off x="4089041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Прямая соединительная линия 276"/>
            <p:cNvCxnSpPr/>
            <p:nvPr/>
          </p:nvCxnSpPr>
          <p:spPr>
            <a:xfrm rot="19800000" flipH="1">
              <a:off x="393705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Прямая соединительная линия 277"/>
            <p:cNvCxnSpPr/>
            <p:nvPr/>
          </p:nvCxnSpPr>
          <p:spPr>
            <a:xfrm rot="1800000">
              <a:off x="3785077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Прямая соединительная линия 278"/>
            <p:cNvCxnSpPr/>
            <p:nvPr/>
          </p:nvCxnSpPr>
          <p:spPr>
            <a:xfrm rot="19800000" flipH="1">
              <a:off x="363309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Прямая соединительная линия 279"/>
            <p:cNvCxnSpPr/>
            <p:nvPr/>
          </p:nvCxnSpPr>
          <p:spPr>
            <a:xfrm rot="1800000">
              <a:off x="469696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Прямая соединительная линия 280"/>
            <p:cNvCxnSpPr/>
            <p:nvPr/>
          </p:nvCxnSpPr>
          <p:spPr>
            <a:xfrm rot="19800000" flipH="1">
              <a:off x="4544987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Прямая соединительная линия 281"/>
            <p:cNvCxnSpPr/>
            <p:nvPr/>
          </p:nvCxnSpPr>
          <p:spPr>
            <a:xfrm rot="1800000">
              <a:off x="439300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Прямая соединительная линия 282"/>
            <p:cNvCxnSpPr/>
            <p:nvPr/>
          </p:nvCxnSpPr>
          <p:spPr>
            <a:xfrm rot="19800000" flipH="1">
              <a:off x="4241023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Прямая соединительная линия 283"/>
            <p:cNvCxnSpPr/>
            <p:nvPr/>
          </p:nvCxnSpPr>
          <p:spPr>
            <a:xfrm rot="1800000">
              <a:off x="5304895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Прямая соединительная линия 284"/>
            <p:cNvCxnSpPr/>
            <p:nvPr/>
          </p:nvCxnSpPr>
          <p:spPr>
            <a:xfrm rot="19800000" flipH="1">
              <a:off x="5152913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Прямая соединительная линия 285"/>
            <p:cNvCxnSpPr/>
            <p:nvPr/>
          </p:nvCxnSpPr>
          <p:spPr>
            <a:xfrm rot="1800000">
              <a:off x="5000931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Прямая соединительная линия 286"/>
            <p:cNvCxnSpPr/>
            <p:nvPr/>
          </p:nvCxnSpPr>
          <p:spPr>
            <a:xfrm rot="19800000" flipH="1">
              <a:off x="4848949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Прямая соединительная линия 287"/>
            <p:cNvCxnSpPr/>
            <p:nvPr/>
          </p:nvCxnSpPr>
          <p:spPr>
            <a:xfrm rot="1800000">
              <a:off x="5912823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Прямая соединительная линия 288"/>
            <p:cNvCxnSpPr/>
            <p:nvPr/>
          </p:nvCxnSpPr>
          <p:spPr>
            <a:xfrm rot="19800000" flipH="1">
              <a:off x="5760841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Прямая соединительная линия 289"/>
            <p:cNvCxnSpPr/>
            <p:nvPr/>
          </p:nvCxnSpPr>
          <p:spPr>
            <a:xfrm rot="1800000">
              <a:off x="5608859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Прямая соединительная линия 290"/>
            <p:cNvCxnSpPr/>
            <p:nvPr/>
          </p:nvCxnSpPr>
          <p:spPr>
            <a:xfrm rot="19800000" flipH="1">
              <a:off x="5456877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Прямая соединительная линия 291"/>
            <p:cNvCxnSpPr/>
            <p:nvPr/>
          </p:nvCxnSpPr>
          <p:spPr>
            <a:xfrm rot="1800000">
              <a:off x="6520750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Прямая соединительная линия 292"/>
            <p:cNvCxnSpPr/>
            <p:nvPr/>
          </p:nvCxnSpPr>
          <p:spPr>
            <a:xfrm rot="19800000" flipH="1">
              <a:off x="6368768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Прямая соединительная линия 293"/>
            <p:cNvCxnSpPr/>
            <p:nvPr/>
          </p:nvCxnSpPr>
          <p:spPr>
            <a:xfrm rot="1800000">
              <a:off x="6216786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Прямая соединительная линия 294"/>
            <p:cNvCxnSpPr/>
            <p:nvPr/>
          </p:nvCxnSpPr>
          <p:spPr>
            <a:xfrm rot="19800000" flipH="1">
              <a:off x="6064804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Прямая соединительная линия 295"/>
            <p:cNvCxnSpPr/>
            <p:nvPr/>
          </p:nvCxnSpPr>
          <p:spPr>
            <a:xfrm rot="1800000">
              <a:off x="7128678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Прямая соединительная линия 296"/>
            <p:cNvCxnSpPr/>
            <p:nvPr/>
          </p:nvCxnSpPr>
          <p:spPr>
            <a:xfrm rot="19800000" flipH="1">
              <a:off x="6976696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Прямая соединительная линия 297"/>
            <p:cNvCxnSpPr/>
            <p:nvPr/>
          </p:nvCxnSpPr>
          <p:spPr>
            <a:xfrm rot="1800000">
              <a:off x="6824714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Прямая соединительная линия 298"/>
            <p:cNvCxnSpPr/>
            <p:nvPr/>
          </p:nvCxnSpPr>
          <p:spPr>
            <a:xfrm rot="19800000" flipH="1">
              <a:off x="6672732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Прямая соединительная линия 299"/>
            <p:cNvCxnSpPr/>
            <p:nvPr/>
          </p:nvCxnSpPr>
          <p:spPr>
            <a:xfrm rot="1800000">
              <a:off x="7736602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Прямая соединительная линия 300"/>
            <p:cNvCxnSpPr/>
            <p:nvPr/>
          </p:nvCxnSpPr>
          <p:spPr>
            <a:xfrm rot="19800000" flipH="1">
              <a:off x="7584620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Прямая соединительная линия 301"/>
            <p:cNvCxnSpPr/>
            <p:nvPr/>
          </p:nvCxnSpPr>
          <p:spPr>
            <a:xfrm rot="1800000">
              <a:off x="7432638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Прямая соединительная линия 302"/>
            <p:cNvCxnSpPr/>
            <p:nvPr/>
          </p:nvCxnSpPr>
          <p:spPr>
            <a:xfrm rot="19800000" flipH="1">
              <a:off x="7280656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Прямая соединительная линия 303"/>
            <p:cNvCxnSpPr/>
            <p:nvPr/>
          </p:nvCxnSpPr>
          <p:spPr>
            <a:xfrm rot="1800000">
              <a:off x="8344530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Прямая соединительная линия 304"/>
            <p:cNvCxnSpPr/>
            <p:nvPr/>
          </p:nvCxnSpPr>
          <p:spPr>
            <a:xfrm rot="19800000" flipH="1">
              <a:off x="8192548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Прямая соединительная линия 305"/>
            <p:cNvCxnSpPr/>
            <p:nvPr/>
          </p:nvCxnSpPr>
          <p:spPr>
            <a:xfrm rot="1800000">
              <a:off x="8040566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Прямая соединительная линия 306"/>
            <p:cNvCxnSpPr/>
            <p:nvPr/>
          </p:nvCxnSpPr>
          <p:spPr>
            <a:xfrm rot="19800000" flipH="1">
              <a:off x="7888584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Прямая соединительная линия 307"/>
            <p:cNvCxnSpPr/>
            <p:nvPr/>
          </p:nvCxnSpPr>
          <p:spPr>
            <a:xfrm rot="1800000">
              <a:off x="8952457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Прямая соединительная линия 308"/>
            <p:cNvCxnSpPr/>
            <p:nvPr/>
          </p:nvCxnSpPr>
          <p:spPr>
            <a:xfrm rot="19800000" flipH="1">
              <a:off x="8800475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Прямая соединительная линия 309"/>
            <p:cNvCxnSpPr/>
            <p:nvPr/>
          </p:nvCxnSpPr>
          <p:spPr>
            <a:xfrm rot="1800000">
              <a:off x="8648493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Прямая соединительная линия 310"/>
            <p:cNvCxnSpPr/>
            <p:nvPr/>
          </p:nvCxnSpPr>
          <p:spPr>
            <a:xfrm rot="19800000" flipH="1">
              <a:off x="8496511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Прямая соединительная линия 311"/>
            <p:cNvCxnSpPr/>
            <p:nvPr/>
          </p:nvCxnSpPr>
          <p:spPr>
            <a:xfrm rot="1800000">
              <a:off x="9560385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Прямая соединительная линия 312"/>
            <p:cNvCxnSpPr/>
            <p:nvPr/>
          </p:nvCxnSpPr>
          <p:spPr>
            <a:xfrm rot="19800000" flipH="1">
              <a:off x="9408403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Прямая соединительная линия 313"/>
            <p:cNvCxnSpPr/>
            <p:nvPr/>
          </p:nvCxnSpPr>
          <p:spPr>
            <a:xfrm rot="1800000">
              <a:off x="9256421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Прямая соединительная линия 314"/>
            <p:cNvCxnSpPr/>
            <p:nvPr/>
          </p:nvCxnSpPr>
          <p:spPr>
            <a:xfrm rot="19800000" flipH="1">
              <a:off x="9104439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Прямая соединительная линия 315"/>
            <p:cNvCxnSpPr/>
            <p:nvPr/>
          </p:nvCxnSpPr>
          <p:spPr>
            <a:xfrm rot="1800000">
              <a:off x="10168309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Прямая соединительная линия 316"/>
            <p:cNvCxnSpPr/>
            <p:nvPr/>
          </p:nvCxnSpPr>
          <p:spPr>
            <a:xfrm rot="19800000" flipH="1">
              <a:off x="10016327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Прямая соединительная линия 317"/>
            <p:cNvCxnSpPr/>
            <p:nvPr/>
          </p:nvCxnSpPr>
          <p:spPr>
            <a:xfrm rot="1800000">
              <a:off x="9864345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Прямая соединительная линия 318"/>
            <p:cNvCxnSpPr/>
            <p:nvPr/>
          </p:nvCxnSpPr>
          <p:spPr>
            <a:xfrm rot="19800000" flipH="1">
              <a:off x="9712363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Прямая соединительная линия 319"/>
            <p:cNvCxnSpPr/>
            <p:nvPr/>
          </p:nvCxnSpPr>
          <p:spPr>
            <a:xfrm rot="1800000">
              <a:off x="10776237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Прямая соединительная линия 320"/>
            <p:cNvCxnSpPr/>
            <p:nvPr/>
          </p:nvCxnSpPr>
          <p:spPr>
            <a:xfrm rot="19800000" flipH="1">
              <a:off x="10624255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Прямая соединительная линия 321"/>
            <p:cNvCxnSpPr/>
            <p:nvPr/>
          </p:nvCxnSpPr>
          <p:spPr>
            <a:xfrm rot="1800000">
              <a:off x="10472273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Прямая соединительная линия 322"/>
            <p:cNvCxnSpPr/>
            <p:nvPr/>
          </p:nvCxnSpPr>
          <p:spPr>
            <a:xfrm rot="19800000" flipH="1">
              <a:off x="10320291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Прямая соединительная линия 323"/>
            <p:cNvCxnSpPr/>
            <p:nvPr/>
          </p:nvCxnSpPr>
          <p:spPr>
            <a:xfrm rot="1800000">
              <a:off x="11384164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Прямая соединительная линия 324"/>
            <p:cNvCxnSpPr/>
            <p:nvPr/>
          </p:nvCxnSpPr>
          <p:spPr>
            <a:xfrm rot="19800000" flipH="1">
              <a:off x="11232182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Прямая соединительная линия 325"/>
            <p:cNvCxnSpPr/>
            <p:nvPr/>
          </p:nvCxnSpPr>
          <p:spPr>
            <a:xfrm rot="1800000">
              <a:off x="11080200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Прямая соединительная линия 326"/>
            <p:cNvCxnSpPr/>
            <p:nvPr/>
          </p:nvCxnSpPr>
          <p:spPr>
            <a:xfrm rot="19800000" flipH="1">
              <a:off x="10928218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Прямая соединительная линия 327"/>
            <p:cNvCxnSpPr/>
            <p:nvPr/>
          </p:nvCxnSpPr>
          <p:spPr>
            <a:xfrm rot="19800000" flipH="1">
              <a:off x="11536146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Прямая соединительная линия 328"/>
            <p:cNvCxnSpPr/>
            <p:nvPr/>
          </p:nvCxnSpPr>
          <p:spPr>
            <a:xfrm rot="1800000">
              <a:off x="44147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Прямая соединительная линия 329"/>
            <p:cNvCxnSpPr/>
            <p:nvPr/>
          </p:nvCxnSpPr>
          <p:spPr>
            <a:xfrm rot="19800000" flipH="1">
              <a:off x="28949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Прямая соединительная линия 330"/>
            <p:cNvCxnSpPr/>
            <p:nvPr/>
          </p:nvCxnSpPr>
          <p:spPr>
            <a:xfrm rot="1800000">
              <a:off x="137514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Прямая соединительная линия 331"/>
            <p:cNvCxnSpPr/>
            <p:nvPr/>
          </p:nvCxnSpPr>
          <p:spPr>
            <a:xfrm rot="19800000" flipH="1">
              <a:off x="-1446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Прямая соединительная линия 332"/>
            <p:cNvCxnSpPr/>
            <p:nvPr/>
          </p:nvCxnSpPr>
          <p:spPr>
            <a:xfrm rot="1800000">
              <a:off x="104940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Прямая соединительная линия 333"/>
            <p:cNvCxnSpPr/>
            <p:nvPr/>
          </p:nvCxnSpPr>
          <p:spPr>
            <a:xfrm rot="19800000" flipH="1">
              <a:off x="897424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Прямая соединительная линия 334"/>
            <p:cNvCxnSpPr/>
            <p:nvPr/>
          </p:nvCxnSpPr>
          <p:spPr>
            <a:xfrm rot="1800000">
              <a:off x="745442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Прямая соединительная линия 335"/>
            <p:cNvCxnSpPr/>
            <p:nvPr/>
          </p:nvCxnSpPr>
          <p:spPr>
            <a:xfrm rot="19800000" flipH="1">
              <a:off x="593460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Прямая соединительная линия 336"/>
            <p:cNvCxnSpPr/>
            <p:nvPr/>
          </p:nvCxnSpPr>
          <p:spPr>
            <a:xfrm rot="1800000">
              <a:off x="1657333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Прямая соединительная линия 337"/>
            <p:cNvCxnSpPr/>
            <p:nvPr/>
          </p:nvCxnSpPr>
          <p:spPr>
            <a:xfrm rot="19800000" flipH="1">
              <a:off x="1505351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Прямая соединительная линия 338"/>
            <p:cNvCxnSpPr/>
            <p:nvPr/>
          </p:nvCxnSpPr>
          <p:spPr>
            <a:xfrm rot="1800000">
              <a:off x="1353369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Прямая соединительная линия 339"/>
            <p:cNvCxnSpPr/>
            <p:nvPr/>
          </p:nvCxnSpPr>
          <p:spPr>
            <a:xfrm rot="19800000" flipH="1">
              <a:off x="1201387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Прямая соединительная линия 340"/>
            <p:cNvCxnSpPr/>
            <p:nvPr/>
          </p:nvCxnSpPr>
          <p:spPr>
            <a:xfrm rot="1800000">
              <a:off x="2265261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Прямая соединительная линия 341"/>
            <p:cNvCxnSpPr/>
            <p:nvPr/>
          </p:nvCxnSpPr>
          <p:spPr>
            <a:xfrm rot="19800000" flipH="1">
              <a:off x="2113279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Прямая соединительная линия 342"/>
            <p:cNvCxnSpPr/>
            <p:nvPr/>
          </p:nvCxnSpPr>
          <p:spPr>
            <a:xfrm rot="1800000">
              <a:off x="1961297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Прямая соединительная линия 343"/>
            <p:cNvCxnSpPr/>
            <p:nvPr/>
          </p:nvCxnSpPr>
          <p:spPr>
            <a:xfrm rot="19800000" flipH="1">
              <a:off x="1809315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Прямая соединительная линия 344"/>
            <p:cNvCxnSpPr/>
            <p:nvPr/>
          </p:nvCxnSpPr>
          <p:spPr>
            <a:xfrm rot="1800000">
              <a:off x="2873187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Прямая соединительная линия 345"/>
            <p:cNvCxnSpPr/>
            <p:nvPr/>
          </p:nvCxnSpPr>
          <p:spPr>
            <a:xfrm rot="19800000" flipH="1">
              <a:off x="2721205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Прямая соединительная линия 346"/>
            <p:cNvCxnSpPr/>
            <p:nvPr/>
          </p:nvCxnSpPr>
          <p:spPr>
            <a:xfrm rot="1800000">
              <a:off x="2569223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Прямая соединительная линия 347"/>
            <p:cNvCxnSpPr/>
            <p:nvPr/>
          </p:nvCxnSpPr>
          <p:spPr>
            <a:xfrm rot="19800000" flipH="1">
              <a:off x="2417241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Прямая соединительная линия 348"/>
            <p:cNvCxnSpPr/>
            <p:nvPr/>
          </p:nvCxnSpPr>
          <p:spPr>
            <a:xfrm rot="1800000">
              <a:off x="3481115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Прямая соединительная линия 349"/>
            <p:cNvCxnSpPr/>
            <p:nvPr/>
          </p:nvCxnSpPr>
          <p:spPr>
            <a:xfrm rot="19800000" flipH="1">
              <a:off x="3329133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Прямая соединительная линия 350"/>
            <p:cNvCxnSpPr/>
            <p:nvPr/>
          </p:nvCxnSpPr>
          <p:spPr>
            <a:xfrm rot="1800000">
              <a:off x="3177151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Прямая соединительная линия 351"/>
            <p:cNvCxnSpPr/>
            <p:nvPr/>
          </p:nvCxnSpPr>
          <p:spPr>
            <a:xfrm rot="19800000" flipH="1">
              <a:off x="3025169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Прямая соединительная линия 352"/>
            <p:cNvCxnSpPr/>
            <p:nvPr/>
          </p:nvCxnSpPr>
          <p:spPr>
            <a:xfrm rot="1800000">
              <a:off x="4089042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Прямая соединительная линия 353"/>
            <p:cNvCxnSpPr/>
            <p:nvPr/>
          </p:nvCxnSpPr>
          <p:spPr>
            <a:xfrm rot="19800000" flipH="1">
              <a:off x="3937060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Прямая соединительная линия 354"/>
            <p:cNvCxnSpPr/>
            <p:nvPr/>
          </p:nvCxnSpPr>
          <p:spPr>
            <a:xfrm rot="1800000">
              <a:off x="378507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Прямая соединительная линия 355"/>
            <p:cNvCxnSpPr/>
            <p:nvPr/>
          </p:nvCxnSpPr>
          <p:spPr>
            <a:xfrm rot="19800000" flipH="1">
              <a:off x="363309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Прямая соединительная линия 356"/>
            <p:cNvCxnSpPr/>
            <p:nvPr/>
          </p:nvCxnSpPr>
          <p:spPr>
            <a:xfrm rot="1800000">
              <a:off x="4696970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Прямая соединительная линия 357"/>
            <p:cNvCxnSpPr/>
            <p:nvPr/>
          </p:nvCxnSpPr>
          <p:spPr>
            <a:xfrm rot="19800000" flipH="1">
              <a:off x="454498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Прямая соединительная линия 358"/>
            <p:cNvCxnSpPr/>
            <p:nvPr/>
          </p:nvCxnSpPr>
          <p:spPr>
            <a:xfrm rot="1800000">
              <a:off x="439300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Прямая соединительная линия 359"/>
            <p:cNvCxnSpPr/>
            <p:nvPr/>
          </p:nvCxnSpPr>
          <p:spPr>
            <a:xfrm rot="19800000" flipH="1">
              <a:off x="4241024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Прямая соединительная линия 360"/>
            <p:cNvCxnSpPr/>
            <p:nvPr/>
          </p:nvCxnSpPr>
          <p:spPr>
            <a:xfrm rot="1800000">
              <a:off x="5304896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Прямая соединительная линия 361"/>
            <p:cNvCxnSpPr/>
            <p:nvPr/>
          </p:nvCxnSpPr>
          <p:spPr>
            <a:xfrm rot="19800000" flipH="1">
              <a:off x="5152914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Прямая соединительная линия 362"/>
            <p:cNvCxnSpPr/>
            <p:nvPr/>
          </p:nvCxnSpPr>
          <p:spPr>
            <a:xfrm rot="1800000">
              <a:off x="5000932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Прямая соединительная линия 363"/>
            <p:cNvCxnSpPr/>
            <p:nvPr/>
          </p:nvCxnSpPr>
          <p:spPr>
            <a:xfrm rot="19800000" flipH="1">
              <a:off x="4848950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Прямая соединительная линия 364"/>
            <p:cNvCxnSpPr/>
            <p:nvPr/>
          </p:nvCxnSpPr>
          <p:spPr>
            <a:xfrm rot="1800000">
              <a:off x="5912824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Прямая соединительная линия 365"/>
            <p:cNvCxnSpPr/>
            <p:nvPr/>
          </p:nvCxnSpPr>
          <p:spPr>
            <a:xfrm rot="19800000" flipH="1">
              <a:off x="5760842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Прямая соединительная линия 366"/>
            <p:cNvCxnSpPr/>
            <p:nvPr/>
          </p:nvCxnSpPr>
          <p:spPr>
            <a:xfrm rot="1800000">
              <a:off x="5608860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Прямая соединительная линия 367"/>
            <p:cNvCxnSpPr/>
            <p:nvPr/>
          </p:nvCxnSpPr>
          <p:spPr>
            <a:xfrm rot="19800000" flipH="1">
              <a:off x="5456878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Прямая соединительная линия 368"/>
            <p:cNvCxnSpPr/>
            <p:nvPr/>
          </p:nvCxnSpPr>
          <p:spPr>
            <a:xfrm rot="1800000">
              <a:off x="6520751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Прямая соединительная линия 369"/>
            <p:cNvCxnSpPr/>
            <p:nvPr/>
          </p:nvCxnSpPr>
          <p:spPr>
            <a:xfrm rot="19800000" flipH="1">
              <a:off x="6368769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Прямая соединительная линия 370"/>
            <p:cNvCxnSpPr/>
            <p:nvPr/>
          </p:nvCxnSpPr>
          <p:spPr>
            <a:xfrm rot="1800000">
              <a:off x="6216787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Прямая соединительная линия 371"/>
            <p:cNvCxnSpPr/>
            <p:nvPr/>
          </p:nvCxnSpPr>
          <p:spPr>
            <a:xfrm rot="19800000" flipH="1">
              <a:off x="6064805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Прямая соединительная линия 372"/>
            <p:cNvCxnSpPr/>
            <p:nvPr/>
          </p:nvCxnSpPr>
          <p:spPr>
            <a:xfrm rot="1800000">
              <a:off x="7128679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Прямая соединительная линия 373"/>
            <p:cNvCxnSpPr/>
            <p:nvPr/>
          </p:nvCxnSpPr>
          <p:spPr>
            <a:xfrm rot="19800000" flipH="1">
              <a:off x="6976697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Прямая соединительная линия 374"/>
            <p:cNvCxnSpPr/>
            <p:nvPr/>
          </p:nvCxnSpPr>
          <p:spPr>
            <a:xfrm rot="1800000">
              <a:off x="6824715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Прямая соединительная линия 375"/>
            <p:cNvCxnSpPr/>
            <p:nvPr/>
          </p:nvCxnSpPr>
          <p:spPr>
            <a:xfrm rot="19800000" flipH="1">
              <a:off x="6672733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Прямая соединительная линия 376"/>
            <p:cNvCxnSpPr/>
            <p:nvPr/>
          </p:nvCxnSpPr>
          <p:spPr>
            <a:xfrm rot="1800000">
              <a:off x="7736603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Прямая соединительная линия 377"/>
            <p:cNvCxnSpPr/>
            <p:nvPr/>
          </p:nvCxnSpPr>
          <p:spPr>
            <a:xfrm rot="19800000" flipH="1">
              <a:off x="7584621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Прямая соединительная линия 378"/>
            <p:cNvCxnSpPr/>
            <p:nvPr/>
          </p:nvCxnSpPr>
          <p:spPr>
            <a:xfrm rot="1800000">
              <a:off x="7432639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Прямая соединительная линия 379"/>
            <p:cNvCxnSpPr/>
            <p:nvPr/>
          </p:nvCxnSpPr>
          <p:spPr>
            <a:xfrm rot="19800000" flipH="1">
              <a:off x="7280657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Прямая соединительная линия 380"/>
            <p:cNvCxnSpPr/>
            <p:nvPr/>
          </p:nvCxnSpPr>
          <p:spPr>
            <a:xfrm rot="1800000">
              <a:off x="8344531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Прямая соединительная линия 381"/>
            <p:cNvCxnSpPr/>
            <p:nvPr/>
          </p:nvCxnSpPr>
          <p:spPr>
            <a:xfrm rot="19800000" flipH="1">
              <a:off x="8192549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Прямая соединительная линия 382"/>
            <p:cNvCxnSpPr/>
            <p:nvPr/>
          </p:nvCxnSpPr>
          <p:spPr>
            <a:xfrm rot="1800000">
              <a:off x="8040567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Прямая соединительная линия 383"/>
            <p:cNvCxnSpPr/>
            <p:nvPr/>
          </p:nvCxnSpPr>
          <p:spPr>
            <a:xfrm rot="19800000" flipH="1">
              <a:off x="7888585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Прямая соединительная линия 384"/>
            <p:cNvCxnSpPr/>
            <p:nvPr/>
          </p:nvCxnSpPr>
          <p:spPr>
            <a:xfrm rot="1800000">
              <a:off x="8952458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Прямая соединительная линия 385"/>
            <p:cNvCxnSpPr/>
            <p:nvPr/>
          </p:nvCxnSpPr>
          <p:spPr>
            <a:xfrm rot="19800000" flipH="1">
              <a:off x="8800476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Прямая соединительная линия 386"/>
            <p:cNvCxnSpPr/>
            <p:nvPr/>
          </p:nvCxnSpPr>
          <p:spPr>
            <a:xfrm rot="1800000">
              <a:off x="8648494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Прямая соединительная линия 387"/>
            <p:cNvCxnSpPr/>
            <p:nvPr/>
          </p:nvCxnSpPr>
          <p:spPr>
            <a:xfrm rot="19800000" flipH="1">
              <a:off x="8496512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Прямая соединительная линия 388"/>
            <p:cNvCxnSpPr/>
            <p:nvPr/>
          </p:nvCxnSpPr>
          <p:spPr>
            <a:xfrm rot="1800000">
              <a:off x="9560386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Прямая соединительная линия 389"/>
            <p:cNvCxnSpPr/>
            <p:nvPr/>
          </p:nvCxnSpPr>
          <p:spPr>
            <a:xfrm rot="19800000" flipH="1">
              <a:off x="9408404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Прямая соединительная линия 390"/>
            <p:cNvCxnSpPr/>
            <p:nvPr/>
          </p:nvCxnSpPr>
          <p:spPr>
            <a:xfrm rot="1800000">
              <a:off x="9256422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Прямая соединительная линия 391"/>
            <p:cNvCxnSpPr/>
            <p:nvPr/>
          </p:nvCxnSpPr>
          <p:spPr>
            <a:xfrm rot="19800000" flipH="1">
              <a:off x="9104440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Прямая соединительная линия 392"/>
            <p:cNvCxnSpPr/>
            <p:nvPr/>
          </p:nvCxnSpPr>
          <p:spPr>
            <a:xfrm rot="1800000">
              <a:off x="10168310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Прямая соединительная линия 393"/>
            <p:cNvCxnSpPr/>
            <p:nvPr/>
          </p:nvCxnSpPr>
          <p:spPr>
            <a:xfrm rot="19800000" flipH="1">
              <a:off x="10016328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Прямая соединительная линия 394"/>
            <p:cNvCxnSpPr/>
            <p:nvPr/>
          </p:nvCxnSpPr>
          <p:spPr>
            <a:xfrm rot="1800000">
              <a:off x="9864346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Прямая соединительная линия 395"/>
            <p:cNvCxnSpPr/>
            <p:nvPr/>
          </p:nvCxnSpPr>
          <p:spPr>
            <a:xfrm rot="19800000" flipH="1">
              <a:off x="9712364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Прямая соединительная линия 396"/>
            <p:cNvCxnSpPr/>
            <p:nvPr/>
          </p:nvCxnSpPr>
          <p:spPr>
            <a:xfrm rot="1800000">
              <a:off x="10776238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Прямая соединительная линия 397"/>
            <p:cNvCxnSpPr/>
            <p:nvPr/>
          </p:nvCxnSpPr>
          <p:spPr>
            <a:xfrm rot="19800000" flipH="1">
              <a:off x="10624256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Прямая соединительная линия 398"/>
            <p:cNvCxnSpPr/>
            <p:nvPr/>
          </p:nvCxnSpPr>
          <p:spPr>
            <a:xfrm rot="1800000">
              <a:off x="10472274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Прямая соединительная линия 399"/>
            <p:cNvCxnSpPr/>
            <p:nvPr/>
          </p:nvCxnSpPr>
          <p:spPr>
            <a:xfrm rot="19800000" flipH="1">
              <a:off x="10320292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Прямая соединительная линия 400"/>
            <p:cNvCxnSpPr/>
            <p:nvPr/>
          </p:nvCxnSpPr>
          <p:spPr>
            <a:xfrm rot="1800000">
              <a:off x="11384165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Прямая соединительная линия 401"/>
            <p:cNvCxnSpPr/>
            <p:nvPr/>
          </p:nvCxnSpPr>
          <p:spPr>
            <a:xfrm rot="19800000" flipH="1">
              <a:off x="11232183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Прямая соединительная линия 402"/>
            <p:cNvCxnSpPr/>
            <p:nvPr/>
          </p:nvCxnSpPr>
          <p:spPr>
            <a:xfrm rot="1800000">
              <a:off x="11080201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Прямая соединительная линия 403"/>
            <p:cNvCxnSpPr/>
            <p:nvPr/>
          </p:nvCxnSpPr>
          <p:spPr>
            <a:xfrm rot="19800000" flipH="1">
              <a:off x="10928219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Прямая соединительная линия 404"/>
            <p:cNvCxnSpPr/>
            <p:nvPr/>
          </p:nvCxnSpPr>
          <p:spPr>
            <a:xfrm rot="19800000" flipH="1">
              <a:off x="11536147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Прямая соединительная линия 405"/>
            <p:cNvCxnSpPr/>
            <p:nvPr/>
          </p:nvCxnSpPr>
          <p:spPr>
            <a:xfrm rot="1800000">
              <a:off x="441477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Прямая соединительная линия 406"/>
            <p:cNvCxnSpPr/>
            <p:nvPr/>
          </p:nvCxnSpPr>
          <p:spPr>
            <a:xfrm rot="19800000" flipH="1">
              <a:off x="28949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Прямая соединительная линия 407"/>
            <p:cNvCxnSpPr/>
            <p:nvPr/>
          </p:nvCxnSpPr>
          <p:spPr>
            <a:xfrm rot="1800000">
              <a:off x="137513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Прямая соединительная линия 408"/>
            <p:cNvCxnSpPr/>
            <p:nvPr/>
          </p:nvCxnSpPr>
          <p:spPr>
            <a:xfrm rot="19800000" flipH="1">
              <a:off x="-1446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Прямая соединительная линия 409"/>
            <p:cNvCxnSpPr/>
            <p:nvPr/>
          </p:nvCxnSpPr>
          <p:spPr>
            <a:xfrm rot="1800000">
              <a:off x="104940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Прямая соединительная линия 410"/>
            <p:cNvCxnSpPr/>
            <p:nvPr/>
          </p:nvCxnSpPr>
          <p:spPr>
            <a:xfrm rot="19800000" flipH="1">
              <a:off x="897423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Прямая соединительная линия 411"/>
            <p:cNvCxnSpPr/>
            <p:nvPr/>
          </p:nvCxnSpPr>
          <p:spPr>
            <a:xfrm rot="1800000">
              <a:off x="745441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Прямая соединительная линия 412"/>
            <p:cNvCxnSpPr/>
            <p:nvPr/>
          </p:nvCxnSpPr>
          <p:spPr>
            <a:xfrm rot="19800000" flipH="1">
              <a:off x="59345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Прямая соединительная линия 413"/>
            <p:cNvCxnSpPr/>
            <p:nvPr/>
          </p:nvCxnSpPr>
          <p:spPr>
            <a:xfrm rot="1800000">
              <a:off x="1657332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Прямая соединительная линия 414"/>
            <p:cNvCxnSpPr/>
            <p:nvPr/>
          </p:nvCxnSpPr>
          <p:spPr>
            <a:xfrm rot="19800000" flipH="1">
              <a:off x="1505350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Прямая соединительная линия 415"/>
            <p:cNvCxnSpPr/>
            <p:nvPr/>
          </p:nvCxnSpPr>
          <p:spPr>
            <a:xfrm rot="1800000">
              <a:off x="1353368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Прямая соединительная линия 416"/>
            <p:cNvCxnSpPr/>
            <p:nvPr/>
          </p:nvCxnSpPr>
          <p:spPr>
            <a:xfrm rot="19800000" flipH="1">
              <a:off x="1201386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Прямая соединительная линия 417"/>
            <p:cNvCxnSpPr/>
            <p:nvPr/>
          </p:nvCxnSpPr>
          <p:spPr>
            <a:xfrm rot="1800000">
              <a:off x="2265260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Прямая соединительная линия 418"/>
            <p:cNvCxnSpPr/>
            <p:nvPr/>
          </p:nvCxnSpPr>
          <p:spPr>
            <a:xfrm rot="19800000" flipH="1">
              <a:off x="2113278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Прямая соединительная линия 419"/>
            <p:cNvCxnSpPr/>
            <p:nvPr/>
          </p:nvCxnSpPr>
          <p:spPr>
            <a:xfrm rot="1800000">
              <a:off x="1961296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Прямая соединительная линия 420"/>
            <p:cNvCxnSpPr/>
            <p:nvPr/>
          </p:nvCxnSpPr>
          <p:spPr>
            <a:xfrm rot="19800000" flipH="1">
              <a:off x="1809314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Прямая соединительная линия 421"/>
            <p:cNvCxnSpPr/>
            <p:nvPr/>
          </p:nvCxnSpPr>
          <p:spPr>
            <a:xfrm rot="1800000">
              <a:off x="2873186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Прямая соединительная линия 422"/>
            <p:cNvCxnSpPr/>
            <p:nvPr/>
          </p:nvCxnSpPr>
          <p:spPr>
            <a:xfrm rot="19800000" flipH="1">
              <a:off x="2721204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Прямая соединительная линия 423"/>
            <p:cNvCxnSpPr/>
            <p:nvPr/>
          </p:nvCxnSpPr>
          <p:spPr>
            <a:xfrm rot="1800000">
              <a:off x="2569222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Прямая соединительная линия 424"/>
            <p:cNvCxnSpPr/>
            <p:nvPr/>
          </p:nvCxnSpPr>
          <p:spPr>
            <a:xfrm rot="19800000" flipH="1">
              <a:off x="2417240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Прямая соединительная линия 425"/>
            <p:cNvCxnSpPr/>
            <p:nvPr/>
          </p:nvCxnSpPr>
          <p:spPr>
            <a:xfrm rot="1800000">
              <a:off x="3481114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Прямая соединительная линия 426"/>
            <p:cNvCxnSpPr/>
            <p:nvPr/>
          </p:nvCxnSpPr>
          <p:spPr>
            <a:xfrm rot="19800000" flipH="1">
              <a:off x="3329132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Прямая соединительная линия 427"/>
            <p:cNvCxnSpPr/>
            <p:nvPr/>
          </p:nvCxnSpPr>
          <p:spPr>
            <a:xfrm rot="1800000">
              <a:off x="3177150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Прямая соединительная линия 428"/>
            <p:cNvCxnSpPr/>
            <p:nvPr/>
          </p:nvCxnSpPr>
          <p:spPr>
            <a:xfrm rot="19800000" flipH="1">
              <a:off x="3025168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Прямая соединительная линия 429"/>
            <p:cNvCxnSpPr/>
            <p:nvPr/>
          </p:nvCxnSpPr>
          <p:spPr>
            <a:xfrm rot="1800000">
              <a:off x="4089041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Прямая соединительная линия 430"/>
            <p:cNvCxnSpPr/>
            <p:nvPr/>
          </p:nvCxnSpPr>
          <p:spPr>
            <a:xfrm rot="19800000" flipH="1">
              <a:off x="393705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Прямая соединительная линия 431"/>
            <p:cNvCxnSpPr/>
            <p:nvPr/>
          </p:nvCxnSpPr>
          <p:spPr>
            <a:xfrm rot="1800000">
              <a:off x="3785077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Прямая соединительная линия 432"/>
            <p:cNvCxnSpPr/>
            <p:nvPr/>
          </p:nvCxnSpPr>
          <p:spPr>
            <a:xfrm rot="19800000" flipH="1">
              <a:off x="363309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Прямая соединительная линия 433"/>
            <p:cNvCxnSpPr/>
            <p:nvPr/>
          </p:nvCxnSpPr>
          <p:spPr>
            <a:xfrm rot="1800000">
              <a:off x="469696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Прямая соединительная линия 434"/>
            <p:cNvCxnSpPr/>
            <p:nvPr/>
          </p:nvCxnSpPr>
          <p:spPr>
            <a:xfrm rot="19800000" flipH="1">
              <a:off x="4544987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Прямая соединительная линия 435"/>
            <p:cNvCxnSpPr/>
            <p:nvPr/>
          </p:nvCxnSpPr>
          <p:spPr>
            <a:xfrm rot="1800000">
              <a:off x="439300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Прямая соединительная линия 436"/>
            <p:cNvCxnSpPr/>
            <p:nvPr/>
          </p:nvCxnSpPr>
          <p:spPr>
            <a:xfrm rot="19800000" flipH="1">
              <a:off x="4241023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8" name="Прямая соединительная линия 437"/>
            <p:cNvCxnSpPr/>
            <p:nvPr/>
          </p:nvCxnSpPr>
          <p:spPr>
            <a:xfrm rot="1800000">
              <a:off x="5304895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9" name="Прямая соединительная линия 438"/>
            <p:cNvCxnSpPr/>
            <p:nvPr/>
          </p:nvCxnSpPr>
          <p:spPr>
            <a:xfrm rot="19800000" flipH="1">
              <a:off x="5152913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Прямая соединительная линия 439"/>
            <p:cNvCxnSpPr/>
            <p:nvPr/>
          </p:nvCxnSpPr>
          <p:spPr>
            <a:xfrm rot="1800000">
              <a:off x="5000931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Прямая соединительная линия 440"/>
            <p:cNvCxnSpPr/>
            <p:nvPr/>
          </p:nvCxnSpPr>
          <p:spPr>
            <a:xfrm rot="19800000" flipH="1">
              <a:off x="4848949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Прямая соединительная линия 441"/>
            <p:cNvCxnSpPr/>
            <p:nvPr/>
          </p:nvCxnSpPr>
          <p:spPr>
            <a:xfrm rot="1800000">
              <a:off x="5912823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Прямая соединительная линия 442"/>
            <p:cNvCxnSpPr/>
            <p:nvPr/>
          </p:nvCxnSpPr>
          <p:spPr>
            <a:xfrm rot="19800000" flipH="1">
              <a:off x="5760841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Прямая соединительная линия 443"/>
            <p:cNvCxnSpPr/>
            <p:nvPr/>
          </p:nvCxnSpPr>
          <p:spPr>
            <a:xfrm rot="1800000">
              <a:off x="5608859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Прямая соединительная линия 444"/>
            <p:cNvCxnSpPr/>
            <p:nvPr/>
          </p:nvCxnSpPr>
          <p:spPr>
            <a:xfrm rot="19800000" flipH="1">
              <a:off x="5456877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Прямая соединительная линия 445"/>
            <p:cNvCxnSpPr/>
            <p:nvPr/>
          </p:nvCxnSpPr>
          <p:spPr>
            <a:xfrm rot="1800000">
              <a:off x="6520750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Прямая соединительная линия 446"/>
            <p:cNvCxnSpPr/>
            <p:nvPr/>
          </p:nvCxnSpPr>
          <p:spPr>
            <a:xfrm rot="19800000" flipH="1">
              <a:off x="6368768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Прямая соединительная линия 447"/>
            <p:cNvCxnSpPr/>
            <p:nvPr/>
          </p:nvCxnSpPr>
          <p:spPr>
            <a:xfrm rot="1800000">
              <a:off x="6216786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Прямая соединительная линия 448"/>
            <p:cNvCxnSpPr/>
            <p:nvPr/>
          </p:nvCxnSpPr>
          <p:spPr>
            <a:xfrm rot="19800000" flipH="1">
              <a:off x="6064804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Прямая соединительная линия 449"/>
            <p:cNvCxnSpPr/>
            <p:nvPr/>
          </p:nvCxnSpPr>
          <p:spPr>
            <a:xfrm rot="1800000">
              <a:off x="7128678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Прямая соединительная линия 450"/>
            <p:cNvCxnSpPr/>
            <p:nvPr/>
          </p:nvCxnSpPr>
          <p:spPr>
            <a:xfrm rot="19800000" flipH="1">
              <a:off x="6976696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Прямая соединительная линия 451"/>
            <p:cNvCxnSpPr/>
            <p:nvPr/>
          </p:nvCxnSpPr>
          <p:spPr>
            <a:xfrm rot="1800000">
              <a:off x="6824714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Прямая соединительная линия 452"/>
            <p:cNvCxnSpPr/>
            <p:nvPr/>
          </p:nvCxnSpPr>
          <p:spPr>
            <a:xfrm rot="19800000" flipH="1">
              <a:off x="6672732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Прямая соединительная линия 453"/>
            <p:cNvCxnSpPr/>
            <p:nvPr/>
          </p:nvCxnSpPr>
          <p:spPr>
            <a:xfrm rot="1800000">
              <a:off x="7736602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Прямая соединительная линия 454"/>
            <p:cNvCxnSpPr/>
            <p:nvPr/>
          </p:nvCxnSpPr>
          <p:spPr>
            <a:xfrm rot="19800000" flipH="1">
              <a:off x="7584620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Прямая соединительная линия 455"/>
            <p:cNvCxnSpPr/>
            <p:nvPr/>
          </p:nvCxnSpPr>
          <p:spPr>
            <a:xfrm rot="1800000">
              <a:off x="7432638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Прямая соединительная линия 456"/>
            <p:cNvCxnSpPr/>
            <p:nvPr/>
          </p:nvCxnSpPr>
          <p:spPr>
            <a:xfrm rot="19800000" flipH="1">
              <a:off x="7280656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Прямая соединительная линия 457"/>
            <p:cNvCxnSpPr/>
            <p:nvPr/>
          </p:nvCxnSpPr>
          <p:spPr>
            <a:xfrm rot="1800000">
              <a:off x="8344530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Прямая соединительная линия 458"/>
            <p:cNvCxnSpPr/>
            <p:nvPr/>
          </p:nvCxnSpPr>
          <p:spPr>
            <a:xfrm rot="19800000" flipH="1">
              <a:off x="8192548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Прямая соединительная линия 459"/>
            <p:cNvCxnSpPr/>
            <p:nvPr/>
          </p:nvCxnSpPr>
          <p:spPr>
            <a:xfrm rot="1800000">
              <a:off x="8040566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Прямая соединительная линия 460"/>
            <p:cNvCxnSpPr/>
            <p:nvPr/>
          </p:nvCxnSpPr>
          <p:spPr>
            <a:xfrm rot="19800000" flipH="1">
              <a:off x="7888584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2" name="Прямая соединительная линия 461"/>
            <p:cNvCxnSpPr/>
            <p:nvPr/>
          </p:nvCxnSpPr>
          <p:spPr>
            <a:xfrm rot="1800000">
              <a:off x="8952457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Прямая соединительная линия 462"/>
            <p:cNvCxnSpPr/>
            <p:nvPr/>
          </p:nvCxnSpPr>
          <p:spPr>
            <a:xfrm rot="19800000" flipH="1">
              <a:off x="8800475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4" name="Прямая соединительная линия 463"/>
            <p:cNvCxnSpPr/>
            <p:nvPr/>
          </p:nvCxnSpPr>
          <p:spPr>
            <a:xfrm rot="1800000">
              <a:off x="8648493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Прямая соединительная линия 464"/>
            <p:cNvCxnSpPr/>
            <p:nvPr/>
          </p:nvCxnSpPr>
          <p:spPr>
            <a:xfrm rot="19800000" flipH="1">
              <a:off x="8496511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Прямая соединительная линия 465"/>
            <p:cNvCxnSpPr/>
            <p:nvPr/>
          </p:nvCxnSpPr>
          <p:spPr>
            <a:xfrm rot="1800000">
              <a:off x="9560385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7" name="Прямая соединительная линия 466"/>
            <p:cNvCxnSpPr/>
            <p:nvPr/>
          </p:nvCxnSpPr>
          <p:spPr>
            <a:xfrm rot="19800000" flipH="1">
              <a:off x="9408403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Прямая соединительная линия 467"/>
            <p:cNvCxnSpPr/>
            <p:nvPr/>
          </p:nvCxnSpPr>
          <p:spPr>
            <a:xfrm rot="1800000">
              <a:off x="9256421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Прямая соединительная линия 468"/>
            <p:cNvCxnSpPr/>
            <p:nvPr/>
          </p:nvCxnSpPr>
          <p:spPr>
            <a:xfrm rot="19800000" flipH="1">
              <a:off x="9104439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Прямая соединительная линия 469"/>
            <p:cNvCxnSpPr/>
            <p:nvPr/>
          </p:nvCxnSpPr>
          <p:spPr>
            <a:xfrm rot="1800000">
              <a:off x="10168309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Прямая соединительная линия 470"/>
            <p:cNvCxnSpPr/>
            <p:nvPr/>
          </p:nvCxnSpPr>
          <p:spPr>
            <a:xfrm rot="19800000" flipH="1">
              <a:off x="10016327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Прямая соединительная линия 471"/>
            <p:cNvCxnSpPr/>
            <p:nvPr/>
          </p:nvCxnSpPr>
          <p:spPr>
            <a:xfrm rot="1800000">
              <a:off x="9864345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Прямая соединительная линия 472"/>
            <p:cNvCxnSpPr/>
            <p:nvPr/>
          </p:nvCxnSpPr>
          <p:spPr>
            <a:xfrm rot="19800000" flipH="1">
              <a:off x="9712363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Прямая соединительная линия 473"/>
            <p:cNvCxnSpPr/>
            <p:nvPr/>
          </p:nvCxnSpPr>
          <p:spPr>
            <a:xfrm rot="1800000">
              <a:off x="10776237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5" name="Прямая соединительная линия 474"/>
            <p:cNvCxnSpPr/>
            <p:nvPr/>
          </p:nvCxnSpPr>
          <p:spPr>
            <a:xfrm rot="19800000" flipH="1">
              <a:off x="10624255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Прямая соединительная линия 475"/>
            <p:cNvCxnSpPr/>
            <p:nvPr/>
          </p:nvCxnSpPr>
          <p:spPr>
            <a:xfrm rot="1800000">
              <a:off x="10472273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Прямая соединительная линия 476"/>
            <p:cNvCxnSpPr/>
            <p:nvPr/>
          </p:nvCxnSpPr>
          <p:spPr>
            <a:xfrm rot="19800000" flipH="1">
              <a:off x="10320291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Прямая соединительная линия 477"/>
            <p:cNvCxnSpPr/>
            <p:nvPr/>
          </p:nvCxnSpPr>
          <p:spPr>
            <a:xfrm rot="1800000">
              <a:off x="11384164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Прямая соединительная линия 478"/>
            <p:cNvCxnSpPr/>
            <p:nvPr/>
          </p:nvCxnSpPr>
          <p:spPr>
            <a:xfrm rot="19800000" flipH="1">
              <a:off x="11232182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Прямая соединительная линия 479"/>
            <p:cNvCxnSpPr/>
            <p:nvPr/>
          </p:nvCxnSpPr>
          <p:spPr>
            <a:xfrm rot="1800000">
              <a:off x="11080200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Прямая соединительная линия 480"/>
            <p:cNvCxnSpPr/>
            <p:nvPr/>
          </p:nvCxnSpPr>
          <p:spPr>
            <a:xfrm rot="19800000" flipH="1">
              <a:off x="10928218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2" name="Прямая соединительная линия 481"/>
            <p:cNvCxnSpPr/>
            <p:nvPr/>
          </p:nvCxnSpPr>
          <p:spPr>
            <a:xfrm rot="19800000" flipH="1">
              <a:off x="11536146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7729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211" y="266029"/>
            <a:ext cx="67753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ctr" hangingPunct="1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009999"/>
                </a:solidFill>
              </a:rPr>
              <a:t>→ </a:t>
            </a:r>
            <a:r>
              <a:rPr lang="ru-RU" sz="3200" dirty="0">
                <a:solidFill>
                  <a:srgbClr val="009999"/>
                </a:solidFill>
                <a:latin typeface="Calibri"/>
                <a:ea typeface="+mj-ea"/>
                <a:cs typeface="+mj-cs"/>
              </a:rPr>
              <a:t>ИННОВАЦИИ И ИНФОРМАЦИЯ </a:t>
            </a:r>
            <a:r>
              <a:rPr lang="ru-RU" sz="3200" dirty="0" smtClean="0">
                <a:solidFill>
                  <a:srgbClr val="009999"/>
                </a:solidFill>
                <a:latin typeface="Calibri"/>
                <a:ea typeface="+mj-ea"/>
                <a:cs typeface="+mj-cs"/>
              </a:rPr>
              <a:t>2020</a:t>
            </a:r>
            <a:endParaRPr lang="ru-RU" sz="3200" dirty="0">
              <a:solidFill>
                <a:srgbClr val="009999"/>
              </a:solidFill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386289"/>
              </p:ext>
            </p:extLst>
          </p:nvPr>
        </p:nvGraphicFramePr>
        <p:xfrm>
          <a:off x="392901" y="1379621"/>
          <a:ext cx="11384014" cy="2635129"/>
        </p:xfrm>
        <a:graphic>
          <a:graphicData uri="http://schemas.openxmlformats.org/drawingml/2006/table">
            <a:tbl>
              <a:tblPr/>
              <a:tblGrid>
                <a:gridCol w="472741"/>
                <a:gridCol w="3963032"/>
                <a:gridCol w="758197"/>
                <a:gridCol w="708628"/>
                <a:gridCol w="860544"/>
                <a:gridCol w="836302"/>
                <a:gridCol w="836302"/>
                <a:gridCol w="787821"/>
                <a:gridCol w="775701"/>
                <a:gridCol w="858603"/>
                <a:gridCol w="526143"/>
              </a:tblGrid>
              <a:tr h="2338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№ п/п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Наименование показателей реализации Стратегии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+mn-lt"/>
                        </a:rPr>
                        <a:t>Единицы измерения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Справочно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75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/>
                      </a:r>
                      <a:br>
                        <a:rPr lang="ru-RU" sz="1400" b="1" i="0" u="none" strike="noStrike" dirty="0">
                          <a:effectLst/>
                          <a:latin typeface="+mn-lt"/>
                        </a:rPr>
                      </a:b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план </a:t>
                      </a:r>
                      <a:br>
                        <a:rPr lang="ru-RU" sz="1400" b="1" i="0" u="none" strike="noStrike" dirty="0">
                          <a:effectLst/>
                          <a:latin typeface="+mn-lt"/>
                        </a:rPr>
                      </a:b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факт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абс</a:t>
                      </a:r>
                      <a:r>
                        <a:rPr lang="ru-RU" sz="1200" b="1" i="1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. отклонение 2020 (+,-)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effectLst/>
                          <a:latin typeface="+mn-lt"/>
                        </a:rPr>
                        <a:t>в % к плану 2020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3617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IV.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СЦ-4: Инновации и информация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1F497D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11320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Доля инновационных товаров, работ, услуг в общем объеме отгруженных товаров, выполненных работ, </a:t>
                      </a:r>
                      <a:br>
                        <a:rPr lang="ru-RU" sz="1400" b="0" i="0" u="none" strike="noStrike" dirty="0">
                          <a:effectLst/>
                          <a:latin typeface="+mn-lt"/>
                        </a:rPr>
                      </a:br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услуг организаций промышленного производства *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х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х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5,9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12,7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6,9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…</a:t>
                      </a:r>
                      <a:b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август, 2021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х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х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41628" y="4228436"/>
            <a:ext cx="104792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i="1" dirty="0" smtClean="0"/>
              <a:t>* Значения </a:t>
            </a:r>
            <a:r>
              <a:rPr lang="ru-RU" sz="1000" i="1" dirty="0"/>
              <a:t>показателя предоставляются </a:t>
            </a:r>
            <a:r>
              <a:rPr lang="ru-RU" sz="1000" i="1" dirty="0" err="1"/>
              <a:t>Тверьстатом</a:t>
            </a:r>
            <a:r>
              <a:rPr lang="ru-RU" sz="1000" i="1" dirty="0" smtClean="0"/>
              <a:t>. </a:t>
            </a:r>
          </a:p>
          <a:p>
            <a:r>
              <a:rPr lang="ru-RU" sz="1000" i="1" dirty="0" smtClean="0"/>
              <a:t> </a:t>
            </a:r>
            <a:r>
              <a:rPr lang="ru-RU" sz="1000" i="1" dirty="0"/>
              <a:t>Данные за 2020 год согласно Федеральному плану статистических работ будут предоставлены в августе 2021 года.</a:t>
            </a:r>
          </a:p>
        </p:txBody>
      </p:sp>
      <p:grpSp>
        <p:nvGrpSpPr>
          <p:cNvPr id="251" name="Группа 250"/>
          <p:cNvGrpSpPr/>
          <p:nvPr/>
        </p:nvGrpSpPr>
        <p:grpSpPr>
          <a:xfrm>
            <a:off x="176750" y="6538584"/>
            <a:ext cx="11766616" cy="242106"/>
            <a:chOff x="-14469" y="6448080"/>
            <a:chExt cx="11766616" cy="242106"/>
          </a:xfrm>
        </p:grpSpPr>
        <p:cxnSp>
          <p:nvCxnSpPr>
            <p:cNvPr id="252" name="Прямая соединительная линия 251"/>
            <p:cNvCxnSpPr/>
            <p:nvPr/>
          </p:nvCxnSpPr>
          <p:spPr>
            <a:xfrm rot="1800000">
              <a:off x="441477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Прямая соединительная линия 252"/>
            <p:cNvCxnSpPr/>
            <p:nvPr/>
          </p:nvCxnSpPr>
          <p:spPr>
            <a:xfrm rot="19800000" flipH="1">
              <a:off x="28949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Прямая соединительная линия 253"/>
            <p:cNvCxnSpPr/>
            <p:nvPr/>
          </p:nvCxnSpPr>
          <p:spPr>
            <a:xfrm rot="1800000">
              <a:off x="137513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Прямая соединительная линия 254"/>
            <p:cNvCxnSpPr/>
            <p:nvPr/>
          </p:nvCxnSpPr>
          <p:spPr>
            <a:xfrm rot="19800000" flipH="1">
              <a:off x="-1446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Прямая соединительная линия 255"/>
            <p:cNvCxnSpPr/>
            <p:nvPr/>
          </p:nvCxnSpPr>
          <p:spPr>
            <a:xfrm rot="1800000">
              <a:off x="104940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Прямая соединительная линия 256"/>
            <p:cNvCxnSpPr/>
            <p:nvPr/>
          </p:nvCxnSpPr>
          <p:spPr>
            <a:xfrm rot="19800000" flipH="1">
              <a:off x="897423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Прямая соединительная линия 257"/>
            <p:cNvCxnSpPr/>
            <p:nvPr/>
          </p:nvCxnSpPr>
          <p:spPr>
            <a:xfrm rot="1800000">
              <a:off x="745441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Прямая соединительная линия 258"/>
            <p:cNvCxnSpPr/>
            <p:nvPr/>
          </p:nvCxnSpPr>
          <p:spPr>
            <a:xfrm rot="19800000" flipH="1">
              <a:off x="59345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Прямая соединительная линия 259"/>
            <p:cNvCxnSpPr/>
            <p:nvPr/>
          </p:nvCxnSpPr>
          <p:spPr>
            <a:xfrm rot="1800000">
              <a:off x="1657332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Прямая соединительная линия 260"/>
            <p:cNvCxnSpPr/>
            <p:nvPr/>
          </p:nvCxnSpPr>
          <p:spPr>
            <a:xfrm rot="19800000" flipH="1">
              <a:off x="1505350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Прямая соединительная линия 261"/>
            <p:cNvCxnSpPr/>
            <p:nvPr/>
          </p:nvCxnSpPr>
          <p:spPr>
            <a:xfrm rot="1800000">
              <a:off x="1353368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Прямая соединительная линия 262"/>
            <p:cNvCxnSpPr/>
            <p:nvPr/>
          </p:nvCxnSpPr>
          <p:spPr>
            <a:xfrm rot="19800000" flipH="1">
              <a:off x="1201386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Прямая соединительная линия 263"/>
            <p:cNvCxnSpPr/>
            <p:nvPr/>
          </p:nvCxnSpPr>
          <p:spPr>
            <a:xfrm rot="1800000">
              <a:off x="2265260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Прямая соединительная линия 264"/>
            <p:cNvCxnSpPr/>
            <p:nvPr/>
          </p:nvCxnSpPr>
          <p:spPr>
            <a:xfrm rot="19800000" flipH="1">
              <a:off x="2113278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Прямая соединительная линия 265"/>
            <p:cNvCxnSpPr/>
            <p:nvPr/>
          </p:nvCxnSpPr>
          <p:spPr>
            <a:xfrm rot="1800000">
              <a:off x="1961296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Прямая соединительная линия 266"/>
            <p:cNvCxnSpPr/>
            <p:nvPr/>
          </p:nvCxnSpPr>
          <p:spPr>
            <a:xfrm rot="19800000" flipH="1">
              <a:off x="1809314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Прямая соединительная линия 267"/>
            <p:cNvCxnSpPr/>
            <p:nvPr/>
          </p:nvCxnSpPr>
          <p:spPr>
            <a:xfrm rot="1800000">
              <a:off x="2873186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Прямая соединительная линия 268"/>
            <p:cNvCxnSpPr/>
            <p:nvPr/>
          </p:nvCxnSpPr>
          <p:spPr>
            <a:xfrm rot="19800000" flipH="1">
              <a:off x="2721204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Прямая соединительная линия 269"/>
            <p:cNvCxnSpPr/>
            <p:nvPr/>
          </p:nvCxnSpPr>
          <p:spPr>
            <a:xfrm rot="1800000">
              <a:off x="2569222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Прямая соединительная линия 270"/>
            <p:cNvCxnSpPr/>
            <p:nvPr/>
          </p:nvCxnSpPr>
          <p:spPr>
            <a:xfrm rot="19800000" flipH="1">
              <a:off x="2417240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Прямая соединительная линия 271"/>
            <p:cNvCxnSpPr/>
            <p:nvPr/>
          </p:nvCxnSpPr>
          <p:spPr>
            <a:xfrm rot="1800000">
              <a:off x="3481114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Прямая соединительная линия 272"/>
            <p:cNvCxnSpPr/>
            <p:nvPr/>
          </p:nvCxnSpPr>
          <p:spPr>
            <a:xfrm rot="19800000" flipH="1">
              <a:off x="3329132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Прямая соединительная линия 273"/>
            <p:cNvCxnSpPr/>
            <p:nvPr/>
          </p:nvCxnSpPr>
          <p:spPr>
            <a:xfrm rot="1800000">
              <a:off x="3177150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Прямая соединительная линия 274"/>
            <p:cNvCxnSpPr/>
            <p:nvPr/>
          </p:nvCxnSpPr>
          <p:spPr>
            <a:xfrm rot="19800000" flipH="1">
              <a:off x="3025168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Прямая соединительная линия 275"/>
            <p:cNvCxnSpPr/>
            <p:nvPr/>
          </p:nvCxnSpPr>
          <p:spPr>
            <a:xfrm rot="1800000">
              <a:off x="4089041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Прямая соединительная линия 276"/>
            <p:cNvCxnSpPr/>
            <p:nvPr/>
          </p:nvCxnSpPr>
          <p:spPr>
            <a:xfrm rot="19800000" flipH="1">
              <a:off x="393705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Прямая соединительная линия 277"/>
            <p:cNvCxnSpPr/>
            <p:nvPr/>
          </p:nvCxnSpPr>
          <p:spPr>
            <a:xfrm rot="1800000">
              <a:off x="3785077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Прямая соединительная линия 278"/>
            <p:cNvCxnSpPr/>
            <p:nvPr/>
          </p:nvCxnSpPr>
          <p:spPr>
            <a:xfrm rot="19800000" flipH="1">
              <a:off x="363309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Прямая соединительная линия 279"/>
            <p:cNvCxnSpPr/>
            <p:nvPr/>
          </p:nvCxnSpPr>
          <p:spPr>
            <a:xfrm rot="1800000">
              <a:off x="469696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Прямая соединительная линия 280"/>
            <p:cNvCxnSpPr/>
            <p:nvPr/>
          </p:nvCxnSpPr>
          <p:spPr>
            <a:xfrm rot="19800000" flipH="1">
              <a:off x="4544987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Прямая соединительная линия 281"/>
            <p:cNvCxnSpPr/>
            <p:nvPr/>
          </p:nvCxnSpPr>
          <p:spPr>
            <a:xfrm rot="1800000">
              <a:off x="439300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Прямая соединительная линия 282"/>
            <p:cNvCxnSpPr/>
            <p:nvPr/>
          </p:nvCxnSpPr>
          <p:spPr>
            <a:xfrm rot="19800000" flipH="1">
              <a:off x="4241023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Прямая соединительная линия 283"/>
            <p:cNvCxnSpPr/>
            <p:nvPr/>
          </p:nvCxnSpPr>
          <p:spPr>
            <a:xfrm rot="1800000">
              <a:off x="5304895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Прямая соединительная линия 284"/>
            <p:cNvCxnSpPr/>
            <p:nvPr/>
          </p:nvCxnSpPr>
          <p:spPr>
            <a:xfrm rot="19800000" flipH="1">
              <a:off x="5152913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Прямая соединительная линия 285"/>
            <p:cNvCxnSpPr/>
            <p:nvPr/>
          </p:nvCxnSpPr>
          <p:spPr>
            <a:xfrm rot="1800000">
              <a:off x="5000931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Прямая соединительная линия 286"/>
            <p:cNvCxnSpPr/>
            <p:nvPr/>
          </p:nvCxnSpPr>
          <p:spPr>
            <a:xfrm rot="19800000" flipH="1">
              <a:off x="4848949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Прямая соединительная линия 287"/>
            <p:cNvCxnSpPr/>
            <p:nvPr/>
          </p:nvCxnSpPr>
          <p:spPr>
            <a:xfrm rot="1800000">
              <a:off x="5912823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Прямая соединительная линия 288"/>
            <p:cNvCxnSpPr/>
            <p:nvPr/>
          </p:nvCxnSpPr>
          <p:spPr>
            <a:xfrm rot="19800000" flipH="1">
              <a:off x="5760841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Прямая соединительная линия 289"/>
            <p:cNvCxnSpPr/>
            <p:nvPr/>
          </p:nvCxnSpPr>
          <p:spPr>
            <a:xfrm rot="1800000">
              <a:off x="5608859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Прямая соединительная линия 290"/>
            <p:cNvCxnSpPr/>
            <p:nvPr/>
          </p:nvCxnSpPr>
          <p:spPr>
            <a:xfrm rot="19800000" flipH="1">
              <a:off x="5456877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Прямая соединительная линия 291"/>
            <p:cNvCxnSpPr/>
            <p:nvPr/>
          </p:nvCxnSpPr>
          <p:spPr>
            <a:xfrm rot="1800000">
              <a:off x="6520750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Прямая соединительная линия 292"/>
            <p:cNvCxnSpPr/>
            <p:nvPr/>
          </p:nvCxnSpPr>
          <p:spPr>
            <a:xfrm rot="19800000" flipH="1">
              <a:off x="6368768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Прямая соединительная линия 293"/>
            <p:cNvCxnSpPr/>
            <p:nvPr/>
          </p:nvCxnSpPr>
          <p:spPr>
            <a:xfrm rot="1800000">
              <a:off x="6216786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Прямая соединительная линия 294"/>
            <p:cNvCxnSpPr/>
            <p:nvPr/>
          </p:nvCxnSpPr>
          <p:spPr>
            <a:xfrm rot="19800000" flipH="1">
              <a:off x="6064804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Прямая соединительная линия 295"/>
            <p:cNvCxnSpPr/>
            <p:nvPr/>
          </p:nvCxnSpPr>
          <p:spPr>
            <a:xfrm rot="1800000">
              <a:off x="7128678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Прямая соединительная линия 296"/>
            <p:cNvCxnSpPr/>
            <p:nvPr/>
          </p:nvCxnSpPr>
          <p:spPr>
            <a:xfrm rot="19800000" flipH="1">
              <a:off x="6976696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Прямая соединительная линия 297"/>
            <p:cNvCxnSpPr/>
            <p:nvPr/>
          </p:nvCxnSpPr>
          <p:spPr>
            <a:xfrm rot="1800000">
              <a:off x="6824714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Прямая соединительная линия 298"/>
            <p:cNvCxnSpPr/>
            <p:nvPr/>
          </p:nvCxnSpPr>
          <p:spPr>
            <a:xfrm rot="19800000" flipH="1">
              <a:off x="6672732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Прямая соединительная линия 299"/>
            <p:cNvCxnSpPr/>
            <p:nvPr/>
          </p:nvCxnSpPr>
          <p:spPr>
            <a:xfrm rot="1800000">
              <a:off x="7736602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Прямая соединительная линия 300"/>
            <p:cNvCxnSpPr/>
            <p:nvPr/>
          </p:nvCxnSpPr>
          <p:spPr>
            <a:xfrm rot="19800000" flipH="1">
              <a:off x="7584620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Прямая соединительная линия 301"/>
            <p:cNvCxnSpPr/>
            <p:nvPr/>
          </p:nvCxnSpPr>
          <p:spPr>
            <a:xfrm rot="1800000">
              <a:off x="7432638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Прямая соединительная линия 302"/>
            <p:cNvCxnSpPr/>
            <p:nvPr/>
          </p:nvCxnSpPr>
          <p:spPr>
            <a:xfrm rot="19800000" flipH="1">
              <a:off x="7280656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Прямая соединительная линия 303"/>
            <p:cNvCxnSpPr/>
            <p:nvPr/>
          </p:nvCxnSpPr>
          <p:spPr>
            <a:xfrm rot="1800000">
              <a:off x="8344530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Прямая соединительная линия 304"/>
            <p:cNvCxnSpPr/>
            <p:nvPr/>
          </p:nvCxnSpPr>
          <p:spPr>
            <a:xfrm rot="19800000" flipH="1">
              <a:off x="8192548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Прямая соединительная линия 305"/>
            <p:cNvCxnSpPr/>
            <p:nvPr/>
          </p:nvCxnSpPr>
          <p:spPr>
            <a:xfrm rot="1800000">
              <a:off x="8040566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Прямая соединительная линия 306"/>
            <p:cNvCxnSpPr/>
            <p:nvPr/>
          </p:nvCxnSpPr>
          <p:spPr>
            <a:xfrm rot="19800000" flipH="1">
              <a:off x="7888584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Прямая соединительная линия 307"/>
            <p:cNvCxnSpPr/>
            <p:nvPr/>
          </p:nvCxnSpPr>
          <p:spPr>
            <a:xfrm rot="1800000">
              <a:off x="8952457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Прямая соединительная линия 308"/>
            <p:cNvCxnSpPr/>
            <p:nvPr/>
          </p:nvCxnSpPr>
          <p:spPr>
            <a:xfrm rot="19800000" flipH="1">
              <a:off x="8800475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Прямая соединительная линия 309"/>
            <p:cNvCxnSpPr/>
            <p:nvPr/>
          </p:nvCxnSpPr>
          <p:spPr>
            <a:xfrm rot="1800000">
              <a:off x="8648493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Прямая соединительная линия 310"/>
            <p:cNvCxnSpPr/>
            <p:nvPr/>
          </p:nvCxnSpPr>
          <p:spPr>
            <a:xfrm rot="19800000" flipH="1">
              <a:off x="8496511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Прямая соединительная линия 311"/>
            <p:cNvCxnSpPr/>
            <p:nvPr/>
          </p:nvCxnSpPr>
          <p:spPr>
            <a:xfrm rot="1800000">
              <a:off x="9560385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Прямая соединительная линия 312"/>
            <p:cNvCxnSpPr/>
            <p:nvPr/>
          </p:nvCxnSpPr>
          <p:spPr>
            <a:xfrm rot="19800000" flipH="1">
              <a:off x="9408403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Прямая соединительная линия 313"/>
            <p:cNvCxnSpPr/>
            <p:nvPr/>
          </p:nvCxnSpPr>
          <p:spPr>
            <a:xfrm rot="1800000">
              <a:off x="9256421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Прямая соединительная линия 314"/>
            <p:cNvCxnSpPr/>
            <p:nvPr/>
          </p:nvCxnSpPr>
          <p:spPr>
            <a:xfrm rot="19800000" flipH="1">
              <a:off x="9104439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Прямая соединительная линия 315"/>
            <p:cNvCxnSpPr/>
            <p:nvPr/>
          </p:nvCxnSpPr>
          <p:spPr>
            <a:xfrm rot="1800000">
              <a:off x="10168309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Прямая соединительная линия 316"/>
            <p:cNvCxnSpPr/>
            <p:nvPr/>
          </p:nvCxnSpPr>
          <p:spPr>
            <a:xfrm rot="19800000" flipH="1">
              <a:off x="10016327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Прямая соединительная линия 317"/>
            <p:cNvCxnSpPr/>
            <p:nvPr/>
          </p:nvCxnSpPr>
          <p:spPr>
            <a:xfrm rot="1800000">
              <a:off x="9864345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Прямая соединительная линия 318"/>
            <p:cNvCxnSpPr/>
            <p:nvPr/>
          </p:nvCxnSpPr>
          <p:spPr>
            <a:xfrm rot="19800000" flipH="1">
              <a:off x="9712363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Прямая соединительная линия 319"/>
            <p:cNvCxnSpPr/>
            <p:nvPr/>
          </p:nvCxnSpPr>
          <p:spPr>
            <a:xfrm rot="1800000">
              <a:off x="10776237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Прямая соединительная линия 320"/>
            <p:cNvCxnSpPr/>
            <p:nvPr/>
          </p:nvCxnSpPr>
          <p:spPr>
            <a:xfrm rot="19800000" flipH="1">
              <a:off x="10624255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Прямая соединительная линия 321"/>
            <p:cNvCxnSpPr/>
            <p:nvPr/>
          </p:nvCxnSpPr>
          <p:spPr>
            <a:xfrm rot="1800000">
              <a:off x="10472273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Прямая соединительная линия 322"/>
            <p:cNvCxnSpPr/>
            <p:nvPr/>
          </p:nvCxnSpPr>
          <p:spPr>
            <a:xfrm rot="19800000" flipH="1">
              <a:off x="10320291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Прямая соединительная линия 323"/>
            <p:cNvCxnSpPr/>
            <p:nvPr/>
          </p:nvCxnSpPr>
          <p:spPr>
            <a:xfrm rot="1800000">
              <a:off x="11384164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Прямая соединительная линия 324"/>
            <p:cNvCxnSpPr/>
            <p:nvPr/>
          </p:nvCxnSpPr>
          <p:spPr>
            <a:xfrm rot="19800000" flipH="1">
              <a:off x="11232182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Прямая соединительная линия 325"/>
            <p:cNvCxnSpPr/>
            <p:nvPr/>
          </p:nvCxnSpPr>
          <p:spPr>
            <a:xfrm rot="1800000">
              <a:off x="11080200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Прямая соединительная линия 326"/>
            <p:cNvCxnSpPr/>
            <p:nvPr/>
          </p:nvCxnSpPr>
          <p:spPr>
            <a:xfrm rot="19800000" flipH="1">
              <a:off x="10928218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Прямая соединительная линия 327"/>
            <p:cNvCxnSpPr/>
            <p:nvPr/>
          </p:nvCxnSpPr>
          <p:spPr>
            <a:xfrm rot="19800000" flipH="1">
              <a:off x="11536146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Прямая соединительная линия 328"/>
            <p:cNvCxnSpPr/>
            <p:nvPr/>
          </p:nvCxnSpPr>
          <p:spPr>
            <a:xfrm rot="1800000">
              <a:off x="44147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Прямая соединительная линия 329"/>
            <p:cNvCxnSpPr/>
            <p:nvPr/>
          </p:nvCxnSpPr>
          <p:spPr>
            <a:xfrm rot="19800000" flipH="1">
              <a:off x="28949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Прямая соединительная линия 330"/>
            <p:cNvCxnSpPr/>
            <p:nvPr/>
          </p:nvCxnSpPr>
          <p:spPr>
            <a:xfrm rot="1800000">
              <a:off x="137514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Прямая соединительная линия 331"/>
            <p:cNvCxnSpPr/>
            <p:nvPr/>
          </p:nvCxnSpPr>
          <p:spPr>
            <a:xfrm rot="19800000" flipH="1">
              <a:off x="-1446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Прямая соединительная линия 332"/>
            <p:cNvCxnSpPr/>
            <p:nvPr/>
          </p:nvCxnSpPr>
          <p:spPr>
            <a:xfrm rot="1800000">
              <a:off x="104940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Прямая соединительная линия 333"/>
            <p:cNvCxnSpPr/>
            <p:nvPr/>
          </p:nvCxnSpPr>
          <p:spPr>
            <a:xfrm rot="19800000" flipH="1">
              <a:off x="897424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Прямая соединительная линия 334"/>
            <p:cNvCxnSpPr/>
            <p:nvPr/>
          </p:nvCxnSpPr>
          <p:spPr>
            <a:xfrm rot="1800000">
              <a:off x="745442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Прямая соединительная линия 335"/>
            <p:cNvCxnSpPr/>
            <p:nvPr/>
          </p:nvCxnSpPr>
          <p:spPr>
            <a:xfrm rot="19800000" flipH="1">
              <a:off x="593460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Прямая соединительная линия 336"/>
            <p:cNvCxnSpPr/>
            <p:nvPr/>
          </p:nvCxnSpPr>
          <p:spPr>
            <a:xfrm rot="1800000">
              <a:off x="1657333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Прямая соединительная линия 337"/>
            <p:cNvCxnSpPr/>
            <p:nvPr/>
          </p:nvCxnSpPr>
          <p:spPr>
            <a:xfrm rot="19800000" flipH="1">
              <a:off x="1505351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Прямая соединительная линия 338"/>
            <p:cNvCxnSpPr/>
            <p:nvPr/>
          </p:nvCxnSpPr>
          <p:spPr>
            <a:xfrm rot="1800000">
              <a:off x="1353369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Прямая соединительная линия 339"/>
            <p:cNvCxnSpPr/>
            <p:nvPr/>
          </p:nvCxnSpPr>
          <p:spPr>
            <a:xfrm rot="19800000" flipH="1">
              <a:off x="1201387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Прямая соединительная линия 340"/>
            <p:cNvCxnSpPr/>
            <p:nvPr/>
          </p:nvCxnSpPr>
          <p:spPr>
            <a:xfrm rot="1800000">
              <a:off x="2265261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Прямая соединительная линия 341"/>
            <p:cNvCxnSpPr/>
            <p:nvPr/>
          </p:nvCxnSpPr>
          <p:spPr>
            <a:xfrm rot="19800000" flipH="1">
              <a:off x="2113279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Прямая соединительная линия 342"/>
            <p:cNvCxnSpPr/>
            <p:nvPr/>
          </p:nvCxnSpPr>
          <p:spPr>
            <a:xfrm rot="1800000">
              <a:off x="1961297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Прямая соединительная линия 343"/>
            <p:cNvCxnSpPr/>
            <p:nvPr/>
          </p:nvCxnSpPr>
          <p:spPr>
            <a:xfrm rot="19800000" flipH="1">
              <a:off x="1809315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Прямая соединительная линия 344"/>
            <p:cNvCxnSpPr/>
            <p:nvPr/>
          </p:nvCxnSpPr>
          <p:spPr>
            <a:xfrm rot="1800000">
              <a:off x="2873187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Прямая соединительная линия 345"/>
            <p:cNvCxnSpPr/>
            <p:nvPr/>
          </p:nvCxnSpPr>
          <p:spPr>
            <a:xfrm rot="19800000" flipH="1">
              <a:off x="2721205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Прямая соединительная линия 346"/>
            <p:cNvCxnSpPr/>
            <p:nvPr/>
          </p:nvCxnSpPr>
          <p:spPr>
            <a:xfrm rot="1800000">
              <a:off x="2569223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Прямая соединительная линия 347"/>
            <p:cNvCxnSpPr/>
            <p:nvPr/>
          </p:nvCxnSpPr>
          <p:spPr>
            <a:xfrm rot="19800000" flipH="1">
              <a:off x="2417241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Прямая соединительная линия 348"/>
            <p:cNvCxnSpPr/>
            <p:nvPr/>
          </p:nvCxnSpPr>
          <p:spPr>
            <a:xfrm rot="1800000">
              <a:off x="3481115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Прямая соединительная линия 349"/>
            <p:cNvCxnSpPr/>
            <p:nvPr/>
          </p:nvCxnSpPr>
          <p:spPr>
            <a:xfrm rot="19800000" flipH="1">
              <a:off x="3329133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Прямая соединительная линия 350"/>
            <p:cNvCxnSpPr/>
            <p:nvPr/>
          </p:nvCxnSpPr>
          <p:spPr>
            <a:xfrm rot="1800000">
              <a:off x="3177151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Прямая соединительная линия 351"/>
            <p:cNvCxnSpPr/>
            <p:nvPr/>
          </p:nvCxnSpPr>
          <p:spPr>
            <a:xfrm rot="19800000" flipH="1">
              <a:off x="3025169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Прямая соединительная линия 352"/>
            <p:cNvCxnSpPr/>
            <p:nvPr/>
          </p:nvCxnSpPr>
          <p:spPr>
            <a:xfrm rot="1800000">
              <a:off x="4089042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Прямая соединительная линия 353"/>
            <p:cNvCxnSpPr/>
            <p:nvPr/>
          </p:nvCxnSpPr>
          <p:spPr>
            <a:xfrm rot="19800000" flipH="1">
              <a:off x="3937060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Прямая соединительная линия 354"/>
            <p:cNvCxnSpPr/>
            <p:nvPr/>
          </p:nvCxnSpPr>
          <p:spPr>
            <a:xfrm rot="1800000">
              <a:off x="378507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Прямая соединительная линия 355"/>
            <p:cNvCxnSpPr/>
            <p:nvPr/>
          </p:nvCxnSpPr>
          <p:spPr>
            <a:xfrm rot="19800000" flipH="1">
              <a:off x="363309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Прямая соединительная линия 356"/>
            <p:cNvCxnSpPr/>
            <p:nvPr/>
          </p:nvCxnSpPr>
          <p:spPr>
            <a:xfrm rot="1800000">
              <a:off x="4696970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Прямая соединительная линия 357"/>
            <p:cNvCxnSpPr/>
            <p:nvPr/>
          </p:nvCxnSpPr>
          <p:spPr>
            <a:xfrm rot="19800000" flipH="1">
              <a:off x="454498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Прямая соединительная линия 358"/>
            <p:cNvCxnSpPr/>
            <p:nvPr/>
          </p:nvCxnSpPr>
          <p:spPr>
            <a:xfrm rot="1800000">
              <a:off x="439300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Прямая соединительная линия 359"/>
            <p:cNvCxnSpPr/>
            <p:nvPr/>
          </p:nvCxnSpPr>
          <p:spPr>
            <a:xfrm rot="19800000" flipH="1">
              <a:off x="4241024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Прямая соединительная линия 360"/>
            <p:cNvCxnSpPr/>
            <p:nvPr/>
          </p:nvCxnSpPr>
          <p:spPr>
            <a:xfrm rot="1800000">
              <a:off x="5304896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Прямая соединительная линия 361"/>
            <p:cNvCxnSpPr/>
            <p:nvPr/>
          </p:nvCxnSpPr>
          <p:spPr>
            <a:xfrm rot="19800000" flipH="1">
              <a:off x="5152914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Прямая соединительная линия 362"/>
            <p:cNvCxnSpPr/>
            <p:nvPr/>
          </p:nvCxnSpPr>
          <p:spPr>
            <a:xfrm rot="1800000">
              <a:off x="5000932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Прямая соединительная линия 363"/>
            <p:cNvCxnSpPr/>
            <p:nvPr/>
          </p:nvCxnSpPr>
          <p:spPr>
            <a:xfrm rot="19800000" flipH="1">
              <a:off x="4848950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Прямая соединительная линия 364"/>
            <p:cNvCxnSpPr/>
            <p:nvPr/>
          </p:nvCxnSpPr>
          <p:spPr>
            <a:xfrm rot="1800000">
              <a:off x="5912824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Прямая соединительная линия 365"/>
            <p:cNvCxnSpPr/>
            <p:nvPr/>
          </p:nvCxnSpPr>
          <p:spPr>
            <a:xfrm rot="19800000" flipH="1">
              <a:off x="5760842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Прямая соединительная линия 366"/>
            <p:cNvCxnSpPr/>
            <p:nvPr/>
          </p:nvCxnSpPr>
          <p:spPr>
            <a:xfrm rot="1800000">
              <a:off x="5608860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Прямая соединительная линия 367"/>
            <p:cNvCxnSpPr/>
            <p:nvPr/>
          </p:nvCxnSpPr>
          <p:spPr>
            <a:xfrm rot="19800000" flipH="1">
              <a:off x="5456878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Прямая соединительная линия 368"/>
            <p:cNvCxnSpPr/>
            <p:nvPr/>
          </p:nvCxnSpPr>
          <p:spPr>
            <a:xfrm rot="1800000">
              <a:off x="6520751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Прямая соединительная линия 369"/>
            <p:cNvCxnSpPr/>
            <p:nvPr/>
          </p:nvCxnSpPr>
          <p:spPr>
            <a:xfrm rot="19800000" flipH="1">
              <a:off x="6368769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Прямая соединительная линия 370"/>
            <p:cNvCxnSpPr/>
            <p:nvPr/>
          </p:nvCxnSpPr>
          <p:spPr>
            <a:xfrm rot="1800000">
              <a:off x="6216787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Прямая соединительная линия 371"/>
            <p:cNvCxnSpPr/>
            <p:nvPr/>
          </p:nvCxnSpPr>
          <p:spPr>
            <a:xfrm rot="19800000" flipH="1">
              <a:off x="6064805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Прямая соединительная линия 372"/>
            <p:cNvCxnSpPr/>
            <p:nvPr/>
          </p:nvCxnSpPr>
          <p:spPr>
            <a:xfrm rot="1800000">
              <a:off x="7128679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Прямая соединительная линия 373"/>
            <p:cNvCxnSpPr/>
            <p:nvPr/>
          </p:nvCxnSpPr>
          <p:spPr>
            <a:xfrm rot="19800000" flipH="1">
              <a:off x="6976697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Прямая соединительная линия 374"/>
            <p:cNvCxnSpPr/>
            <p:nvPr/>
          </p:nvCxnSpPr>
          <p:spPr>
            <a:xfrm rot="1800000">
              <a:off x="6824715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Прямая соединительная линия 375"/>
            <p:cNvCxnSpPr/>
            <p:nvPr/>
          </p:nvCxnSpPr>
          <p:spPr>
            <a:xfrm rot="19800000" flipH="1">
              <a:off x="6672733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Прямая соединительная линия 376"/>
            <p:cNvCxnSpPr/>
            <p:nvPr/>
          </p:nvCxnSpPr>
          <p:spPr>
            <a:xfrm rot="1800000">
              <a:off x="7736603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Прямая соединительная линия 377"/>
            <p:cNvCxnSpPr/>
            <p:nvPr/>
          </p:nvCxnSpPr>
          <p:spPr>
            <a:xfrm rot="19800000" flipH="1">
              <a:off x="7584621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Прямая соединительная линия 378"/>
            <p:cNvCxnSpPr/>
            <p:nvPr/>
          </p:nvCxnSpPr>
          <p:spPr>
            <a:xfrm rot="1800000">
              <a:off x="7432639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Прямая соединительная линия 379"/>
            <p:cNvCxnSpPr/>
            <p:nvPr/>
          </p:nvCxnSpPr>
          <p:spPr>
            <a:xfrm rot="19800000" flipH="1">
              <a:off x="7280657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Прямая соединительная линия 380"/>
            <p:cNvCxnSpPr/>
            <p:nvPr/>
          </p:nvCxnSpPr>
          <p:spPr>
            <a:xfrm rot="1800000">
              <a:off x="8344531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Прямая соединительная линия 381"/>
            <p:cNvCxnSpPr/>
            <p:nvPr/>
          </p:nvCxnSpPr>
          <p:spPr>
            <a:xfrm rot="19800000" flipH="1">
              <a:off x="8192549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Прямая соединительная линия 382"/>
            <p:cNvCxnSpPr/>
            <p:nvPr/>
          </p:nvCxnSpPr>
          <p:spPr>
            <a:xfrm rot="1800000">
              <a:off x="8040567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Прямая соединительная линия 383"/>
            <p:cNvCxnSpPr/>
            <p:nvPr/>
          </p:nvCxnSpPr>
          <p:spPr>
            <a:xfrm rot="19800000" flipH="1">
              <a:off x="7888585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Прямая соединительная линия 384"/>
            <p:cNvCxnSpPr/>
            <p:nvPr/>
          </p:nvCxnSpPr>
          <p:spPr>
            <a:xfrm rot="1800000">
              <a:off x="8952458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Прямая соединительная линия 385"/>
            <p:cNvCxnSpPr/>
            <p:nvPr/>
          </p:nvCxnSpPr>
          <p:spPr>
            <a:xfrm rot="19800000" flipH="1">
              <a:off x="8800476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Прямая соединительная линия 386"/>
            <p:cNvCxnSpPr/>
            <p:nvPr/>
          </p:nvCxnSpPr>
          <p:spPr>
            <a:xfrm rot="1800000">
              <a:off x="8648494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Прямая соединительная линия 387"/>
            <p:cNvCxnSpPr/>
            <p:nvPr/>
          </p:nvCxnSpPr>
          <p:spPr>
            <a:xfrm rot="19800000" flipH="1">
              <a:off x="8496512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Прямая соединительная линия 388"/>
            <p:cNvCxnSpPr/>
            <p:nvPr/>
          </p:nvCxnSpPr>
          <p:spPr>
            <a:xfrm rot="1800000">
              <a:off x="9560386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Прямая соединительная линия 389"/>
            <p:cNvCxnSpPr/>
            <p:nvPr/>
          </p:nvCxnSpPr>
          <p:spPr>
            <a:xfrm rot="19800000" flipH="1">
              <a:off x="9408404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Прямая соединительная линия 390"/>
            <p:cNvCxnSpPr/>
            <p:nvPr/>
          </p:nvCxnSpPr>
          <p:spPr>
            <a:xfrm rot="1800000">
              <a:off x="9256422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Прямая соединительная линия 391"/>
            <p:cNvCxnSpPr/>
            <p:nvPr/>
          </p:nvCxnSpPr>
          <p:spPr>
            <a:xfrm rot="19800000" flipH="1">
              <a:off x="9104440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Прямая соединительная линия 392"/>
            <p:cNvCxnSpPr/>
            <p:nvPr/>
          </p:nvCxnSpPr>
          <p:spPr>
            <a:xfrm rot="1800000">
              <a:off x="10168310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Прямая соединительная линия 393"/>
            <p:cNvCxnSpPr/>
            <p:nvPr/>
          </p:nvCxnSpPr>
          <p:spPr>
            <a:xfrm rot="19800000" flipH="1">
              <a:off x="10016328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Прямая соединительная линия 394"/>
            <p:cNvCxnSpPr/>
            <p:nvPr/>
          </p:nvCxnSpPr>
          <p:spPr>
            <a:xfrm rot="1800000">
              <a:off x="9864346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Прямая соединительная линия 395"/>
            <p:cNvCxnSpPr/>
            <p:nvPr/>
          </p:nvCxnSpPr>
          <p:spPr>
            <a:xfrm rot="19800000" flipH="1">
              <a:off x="9712364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Прямая соединительная линия 396"/>
            <p:cNvCxnSpPr/>
            <p:nvPr/>
          </p:nvCxnSpPr>
          <p:spPr>
            <a:xfrm rot="1800000">
              <a:off x="10776238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Прямая соединительная линия 397"/>
            <p:cNvCxnSpPr/>
            <p:nvPr/>
          </p:nvCxnSpPr>
          <p:spPr>
            <a:xfrm rot="19800000" flipH="1">
              <a:off x="10624256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Прямая соединительная линия 398"/>
            <p:cNvCxnSpPr/>
            <p:nvPr/>
          </p:nvCxnSpPr>
          <p:spPr>
            <a:xfrm rot="1800000">
              <a:off x="10472274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Прямая соединительная линия 399"/>
            <p:cNvCxnSpPr/>
            <p:nvPr/>
          </p:nvCxnSpPr>
          <p:spPr>
            <a:xfrm rot="19800000" flipH="1">
              <a:off x="10320292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Прямая соединительная линия 400"/>
            <p:cNvCxnSpPr/>
            <p:nvPr/>
          </p:nvCxnSpPr>
          <p:spPr>
            <a:xfrm rot="1800000">
              <a:off x="11384165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Прямая соединительная линия 401"/>
            <p:cNvCxnSpPr/>
            <p:nvPr/>
          </p:nvCxnSpPr>
          <p:spPr>
            <a:xfrm rot="19800000" flipH="1">
              <a:off x="11232183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Прямая соединительная линия 402"/>
            <p:cNvCxnSpPr/>
            <p:nvPr/>
          </p:nvCxnSpPr>
          <p:spPr>
            <a:xfrm rot="1800000">
              <a:off x="11080201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Прямая соединительная линия 403"/>
            <p:cNvCxnSpPr/>
            <p:nvPr/>
          </p:nvCxnSpPr>
          <p:spPr>
            <a:xfrm rot="19800000" flipH="1">
              <a:off x="10928219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Прямая соединительная линия 404"/>
            <p:cNvCxnSpPr/>
            <p:nvPr/>
          </p:nvCxnSpPr>
          <p:spPr>
            <a:xfrm rot="19800000" flipH="1">
              <a:off x="11536147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Прямая соединительная линия 405"/>
            <p:cNvCxnSpPr/>
            <p:nvPr/>
          </p:nvCxnSpPr>
          <p:spPr>
            <a:xfrm rot="1800000">
              <a:off x="441477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Прямая соединительная линия 406"/>
            <p:cNvCxnSpPr/>
            <p:nvPr/>
          </p:nvCxnSpPr>
          <p:spPr>
            <a:xfrm rot="19800000" flipH="1">
              <a:off x="28949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Прямая соединительная линия 407"/>
            <p:cNvCxnSpPr/>
            <p:nvPr/>
          </p:nvCxnSpPr>
          <p:spPr>
            <a:xfrm rot="1800000">
              <a:off x="137513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Прямая соединительная линия 408"/>
            <p:cNvCxnSpPr/>
            <p:nvPr/>
          </p:nvCxnSpPr>
          <p:spPr>
            <a:xfrm rot="19800000" flipH="1">
              <a:off x="-1446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Прямая соединительная линия 409"/>
            <p:cNvCxnSpPr/>
            <p:nvPr/>
          </p:nvCxnSpPr>
          <p:spPr>
            <a:xfrm rot="1800000">
              <a:off x="104940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Прямая соединительная линия 410"/>
            <p:cNvCxnSpPr/>
            <p:nvPr/>
          </p:nvCxnSpPr>
          <p:spPr>
            <a:xfrm rot="19800000" flipH="1">
              <a:off x="897423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Прямая соединительная линия 411"/>
            <p:cNvCxnSpPr/>
            <p:nvPr/>
          </p:nvCxnSpPr>
          <p:spPr>
            <a:xfrm rot="1800000">
              <a:off x="745441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Прямая соединительная линия 412"/>
            <p:cNvCxnSpPr/>
            <p:nvPr/>
          </p:nvCxnSpPr>
          <p:spPr>
            <a:xfrm rot="19800000" flipH="1">
              <a:off x="59345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Прямая соединительная линия 413"/>
            <p:cNvCxnSpPr/>
            <p:nvPr/>
          </p:nvCxnSpPr>
          <p:spPr>
            <a:xfrm rot="1800000">
              <a:off x="1657332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Прямая соединительная линия 414"/>
            <p:cNvCxnSpPr/>
            <p:nvPr/>
          </p:nvCxnSpPr>
          <p:spPr>
            <a:xfrm rot="19800000" flipH="1">
              <a:off x="1505350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Прямая соединительная линия 415"/>
            <p:cNvCxnSpPr/>
            <p:nvPr/>
          </p:nvCxnSpPr>
          <p:spPr>
            <a:xfrm rot="1800000">
              <a:off x="1353368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Прямая соединительная линия 416"/>
            <p:cNvCxnSpPr/>
            <p:nvPr/>
          </p:nvCxnSpPr>
          <p:spPr>
            <a:xfrm rot="19800000" flipH="1">
              <a:off x="1201386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Прямая соединительная линия 417"/>
            <p:cNvCxnSpPr/>
            <p:nvPr/>
          </p:nvCxnSpPr>
          <p:spPr>
            <a:xfrm rot="1800000">
              <a:off x="2265260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Прямая соединительная линия 418"/>
            <p:cNvCxnSpPr/>
            <p:nvPr/>
          </p:nvCxnSpPr>
          <p:spPr>
            <a:xfrm rot="19800000" flipH="1">
              <a:off x="2113278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Прямая соединительная линия 419"/>
            <p:cNvCxnSpPr/>
            <p:nvPr/>
          </p:nvCxnSpPr>
          <p:spPr>
            <a:xfrm rot="1800000">
              <a:off x="1961296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Прямая соединительная линия 420"/>
            <p:cNvCxnSpPr/>
            <p:nvPr/>
          </p:nvCxnSpPr>
          <p:spPr>
            <a:xfrm rot="19800000" flipH="1">
              <a:off x="1809314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Прямая соединительная линия 421"/>
            <p:cNvCxnSpPr/>
            <p:nvPr/>
          </p:nvCxnSpPr>
          <p:spPr>
            <a:xfrm rot="1800000">
              <a:off x="2873186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Прямая соединительная линия 422"/>
            <p:cNvCxnSpPr/>
            <p:nvPr/>
          </p:nvCxnSpPr>
          <p:spPr>
            <a:xfrm rot="19800000" flipH="1">
              <a:off x="2721204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Прямая соединительная линия 423"/>
            <p:cNvCxnSpPr/>
            <p:nvPr/>
          </p:nvCxnSpPr>
          <p:spPr>
            <a:xfrm rot="1800000">
              <a:off x="2569222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Прямая соединительная линия 424"/>
            <p:cNvCxnSpPr/>
            <p:nvPr/>
          </p:nvCxnSpPr>
          <p:spPr>
            <a:xfrm rot="19800000" flipH="1">
              <a:off x="2417240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Прямая соединительная линия 425"/>
            <p:cNvCxnSpPr/>
            <p:nvPr/>
          </p:nvCxnSpPr>
          <p:spPr>
            <a:xfrm rot="1800000">
              <a:off x="3481114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Прямая соединительная линия 426"/>
            <p:cNvCxnSpPr/>
            <p:nvPr/>
          </p:nvCxnSpPr>
          <p:spPr>
            <a:xfrm rot="19800000" flipH="1">
              <a:off x="3329132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Прямая соединительная линия 427"/>
            <p:cNvCxnSpPr/>
            <p:nvPr/>
          </p:nvCxnSpPr>
          <p:spPr>
            <a:xfrm rot="1800000">
              <a:off x="3177150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Прямая соединительная линия 428"/>
            <p:cNvCxnSpPr/>
            <p:nvPr/>
          </p:nvCxnSpPr>
          <p:spPr>
            <a:xfrm rot="19800000" flipH="1">
              <a:off x="3025168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Прямая соединительная линия 429"/>
            <p:cNvCxnSpPr/>
            <p:nvPr/>
          </p:nvCxnSpPr>
          <p:spPr>
            <a:xfrm rot="1800000">
              <a:off x="4089041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Прямая соединительная линия 430"/>
            <p:cNvCxnSpPr/>
            <p:nvPr/>
          </p:nvCxnSpPr>
          <p:spPr>
            <a:xfrm rot="19800000" flipH="1">
              <a:off x="393705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Прямая соединительная линия 431"/>
            <p:cNvCxnSpPr/>
            <p:nvPr/>
          </p:nvCxnSpPr>
          <p:spPr>
            <a:xfrm rot="1800000">
              <a:off x="3785077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Прямая соединительная линия 432"/>
            <p:cNvCxnSpPr/>
            <p:nvPr/>
          </p:nvCxnSpPr>
          <p:spPr>
            <a:xfrm rot="19800000" flipH="1">
              <a:off x="363309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Прямая соединительная линия 433"/>
            <p:cNvCxnSpPr/>
            <p:nvPr/>
          </p:nvCxnSpPr>
          <p:spPr>
            <a:xfrm rot="1800000">
              <a:off x="469696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Прямая соединительная линия 434"/>
            <p:cNvCxnSpPr/>
            <p:nvPr/>
          </p:nvCxnSpPr>
          <p:spPr>
            <a:xfrm rot="19800000" flipH="1">
              <a:off x="4544987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Прямая соединительная линия 435"/>
            <p:cNvCxnSpPr/>
            <p:nvPr/>
          </p:nvCxnSpPr>
          <p:spPr>
            <a:xfrm rot="1800000">
              <a:off x="439300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Прямая соединительная линия 436"/>
            <p:cNvCxnSpPr/>
            <p:nvPr/>
          </p:nvCxnSpPr>
          <p:spPr>
            <a:xfrm rot="19800000" flipH="1">
              <a:off x="4241023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8" name="Прямая соединительная линия 437"/>
            <p:cNvCxnSpPr/>
            <p:nvPr/>
          </p:nvCxnSpPr>
          <p:spPr>
            <a:xfrm rot="1800000">
              <a:off x="5304895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9" name="Прямая соединительная линия 438"/>
            <p:cNvCxnSpPr/>
            <p:nvPr/>
          </p:nvCxnSpPr>
          <p:spPr>
            <a:xfrm rot="19800000" flipH="1">
              <a:off x="5152913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Прямая соединительная линия 439"/>
            <p:cNvCxnSpPr/>
            <p:nvPr/>
          </p:nvCxnSpPr>
          <p:spPr>
            <a:xfrm rot="1800000">
              <a:off x="5000931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Прямая соединительная линия 440"/>
            <p:cNvCxnSpPr/>
            <p:nvPr/>
          </p:nvCxnSpPr>
          <p:spPr>
            <a:xfrm rot="19800000" flipH="1">
              <a:off x="4848949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Прямая соединительная линия 441"/>
            <p:cNvCxnSpPr/>
            <p:nvPr/>
          </p:nvCxnSpPr>
          <p:spPr>
            <a:xfrm rot="1800000">
              <a:off x="5912823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Прямая соединительная линия 442"/>
            <p:cNvCxnSpPr/>
            <p:nvPr/>
          </p:nvCxnSpPr>
          <p:spPr>
            <a:xfrm rot="19800000" flipH="1">
              <a:off x="5760841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Прямая соединительная линия 443"/>
            <p:cNvCxnSpPr/>
            <p:nvPr/>
          </p:nvCxnSpPr>
          <p:spPr>
            <a:xfrm rot="1800000">
              <a:off x="5608859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Прямая соединительная линия 444"/>
            <p:cNvCxnSpPr/>
            <p:nvPr/>
          </p:nvCxnSpPr>
          <p:spPr>
            <a:xfrm rot="19800000" flipH="1">
              <a:off x="5456877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Прямая соединительная линия 445"/>
            <p:cNvCxnSpPr/>
            <p:nvPr/>
          </p:nvCxnSpPr>
          <p:spPr>
            <a:xfrm rot="1800000">
              <a:off x="6520750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Прямая соединительная линия 446"/>
            <p:cNvCxnSpPr/>
            <p:nvPr/>
          </p:nvCxnSpPr>
          <p:spPr>
            <a:xfrm rot="19800000" flipH="1">
              <a:off x="6368768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Прямая соединительная линия 447"/>
            <p:cNvCxnSpPr/>
            <p:nvPr/>
          </p:nvCxnSpPr>
          <p:spPr>
            <a:xfrm rot="1800000">
              <a:off x="6216786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Прямая соединительная линия 448"/>
            <p:cNvCxnSpPr/>
            <p:nvPr/>
          </p:nvCxnSpPr>
          <p:spPr>
            <a:xfrm rot="19800000" flipH="1">
              <a:off x="6064804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Прямая соединительная линия 449"/>
            <p:cNvCxnSpPr/>
            <p:nvPr/>
          </p:nvCxnSpPr>
          <p:spPr>
            <a:xfrm rot="1800000">
              <a:off x="7128678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Прямая соединительная линия 450"/>
            <p:cNvCxnSpPr/>
            <p:nvPr/>
          </p:nvCxnSpPr>
          <p:spPr>
            <a:xfrm rot="19800000" flipH="1">
              <a:off x="6976696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Прямая соединительная линия 451"/>
            <p:cNvCxnSpPr/>
            <p:nvPr/>
          </p:nvCxnSpPr>
          <p:spPr>
            <a:xfrm rot="1800000">
              <a:off x="6824714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Прямая соединительная линия 452"/>
            <p:cNvCxnSpPr/>
            <p:nvPr/>
          </p:nvCxnSpPr>
          <p:spPr>
            <a:xfrm rot="19800000" flipH="1">
              <a:off x="6672732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Прямая соединительная линия 453"/>
            <p:cNvCxnSpPr/>
            <p:nvPr/>
          </p:nvCxnSpPr>
          <p:spPr>
            <a:xfrm rot="1800000">
              <a:off x="7736602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Прямая соединительная линия 454"/>
            <p:cNvCxnSpPr/>
            <p:nvPr/>
          </p:nvCxnSpPr>
          <p:spPr>
            <a:xfrm rot="19800000" flipH="1">
              <a:off x="7584620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Прямая соединительная линия 455"/>
            <p:cNvCxnSpPr/>
            <p:nvPr/>
          </p:nvCxnSpPr>
          <p:spPr>
            <a:xfrm rot="1800000">
              <a:off x="7432638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Прямая соединительная линия 456"/>
            <p:cNvCxnSpPr/>
            <p:nvPr/>
          </p:nvCxnSpPr>
          <p:spPr>
            <a:xfrm rot="19800000" flipH="1">
              <a:off x="7280656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Прямая соединительная линия 457"/>
            <p:cNvCxnSpPr/>
            <p:nvPr/>
          </p:nvCxnSpPr>
          <p:spPr>
            <a:xfrm rot="1800000">
              <a:off x="8344530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Прямая соединительная линия 458"/>
            <p:cNvCxnSpPr/>
            <p:nvPr/>
          </p:nvCxnSpPr>
          <p:spPr>
            <a:xfrm rot="19800000" flipH="1">
              <a:off x="8192548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Прямая соединительная линия 459"/>
            <p:cNvCxnSpPr/>
            <p:nvPr/>
          </p:nvCxnSpPr>
          <p:spPr>
            <a:xfrm rot="1800000">
              <a:off x="8040566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Прямая соединительная линия 460"/>
            <p:cNvCxnSpPr/>
            <p:nvPr/>
          </p:nvCxnSpPr>
          <p:spPr>
            <a:xfrm rot="19800000" flipH="1">
              <a:off x="7888584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2" name="Прямая соединительная линия 461"/>
            <p:cNvCxnSpPr/>
            <p:nvPr/>
          </p:nvCxnSpPr>
          <p:spPr>
            <a:xfrm rot="1800000">
              <a:off x="8952457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Прямая соединительная линия 462"/>
            <p:cNvCxnSpPr/>
            <p:nvPr/>
          </p:nvCxnSpPr>
          <p:spPr>
            <a:xfrm rot="19800000" flipH="1">
              <a:off x="8800475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4" name="Прямая соединительная линия 463"/>
            <p:cNvCxnSpPr/>
            <p:nvPr/>
          </p:nvCxnSpPr>
          <p:spPr>
            <a:xfrm rot="1800000">
              <a:off x="8648493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Прямая соединительная линия 464"/>
            <p:cNvCxnSpPr/>
            <p:nvPr/>
          </p:nvCxnSpPr>
          <p:spPr>
            <a:xfrm rot="19800000" flipH="1">
              <a:off x="8496511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Прямая соединительная линия 465"/>
            <p:cNvCxnSpPr/>
            <p:nvPr/>
          </p:nvCxnSpPr>
          <p:spPr>
            <a:xfrm rot="1800000">
              <a:off x="9560385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7" name="Прямая соединительная линия 466"/>
            <p:cNvCxnSpPr/>
            <p:nvPr/>
          </p:nvCxnSpPr>
          <p:spPr>
            <a:xfrm rot="19800000" flipH="1">
              <a:off x="9408403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Прямая соединительная линия 467"/>
            <p:cNvCxnSpPr/>
            <p:nvPr/>
          </p:nvCxnSpPr>
          <p:spPr>
            <a:xfrm rot="1800000">
              <a:off x="9256421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Прямая соединительная линия 468"/>
            <p:cNvCxnSpPr/>
            <p:nvPr/>
          </p:nvCxnSpPr>
          <p:spPr>
            <a:xfrm rot="19800000" flipH="1">
              <a:off x="9104439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Прямая соединительная линия 469"/>
            <p:cNvCxnSpPr/>
            <p:nvPr/>
          </p:nvCxnSpPr>
          <p:spPr>
            <a:xfrm rot="1800000">
              <a:off x="10168309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Прямая соединительная линия 470"/>
            <p:cNvCxnSpPr/>
            <p:nvPr/>
          </p:nvCxnSpPr>
          <p:spPr>
            <a:xfrm rot="19800000" flipH="1">
              <a:off x="10016327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Прямая соединительная линия 471"/>
            <p:cNvCxnSpPr/>
            <p:nvPr/>
          </p:nvCxnSpPr>
          <p:spPr>
            <a:xfrm rot="1800000">
              <a:off x="9864345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Прямая соединительная линия 472"/>
            <p:cNvCxnSpPr/>
            <p:nvPr/>
          </p:nvCxnSpPr>
          <p:spPr>
            <a:xfrm rot="19800000" flipH="1">
              <a:off x="9712363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Прямая соединительная линия 473"/>
            <p:cNvCxnSpPr/>
            <p:nvPr/>
          </p:nvCxnSpPr>
          <p:spPr>
            <a:xfrm rot="1800000">
              <a:off x="10776237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5" name="Прямая соединительная линия 474"/>
            <p:cNvCxnSpPr/>
            <p:nvPr/>
          </p:nvCxnSpPr>
          <p:spPr>
            <a:xfrm rot="19800000" flipH="1">
              <a:off x="10624255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Прямая соединительная линия 475"/>
            <p:cNvCxnSpPr/>
            <p:nvPr/>
          </p:nvCxnSpPr>
          <p:spPr>
            <a:xfrm rot="1800000">
              <a:off x="10472273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Прямая соединительная линия 476"/>
            <p:cNvCxnSpPr/>
            <p:nvPr/>
          </p:nvCxnSpPr>
          <p:spPr>
            <a:xfrm rot="19800000" flipH="1">
              <a:off x="10320291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Прямая соединительная линия 477"/>
            <p:cNvCxnSpPr/>
            <p:nvPr/>
          </p:nvCxnSpPr>
          <p:spPr>
            <a:xfrm rot="1800000">
              <a:off x="11384164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Прямая соединительная линия 478"/>
            <p:cNvCxnSpPr/>
            <p:nvPr/>
          </p:nvCxnSpPr>
          <p:spPr>
            <a:xfrm rot="19800000" flipH="1">
              <a:off x="11232182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Прямая соединительная линия 479"/>
            <p:cNvCxnSpPr/>
            <p:nvPr/>
          </p:nvCxnSpPr>
          <p:spPr>
            <a:xfrm rot="1800000">
              <a:off x="11080200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Прямая соединительная линия 480"/>
            <p:cNvCxnSpPr/>
            <p:nvPr/>
          </p:nvCxnSpPr>
          <p:spPr>
            <a:xfrm rot="19800000" flipH="1">
              <a:off x="10928218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2" name="Прямая соединительная линия 481"/>
            <p:cNvCxnSpPr/>
            <p:nvPr/>
          </p:nvCxnSpPr>
          <p:spPr>
            <a:xfrm rot="19800000" flipH="1">
              <a:off x="11536146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5454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502" y="273383"/>
            <a:ext cx="57248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ctr" hangingPunct="1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009999"/>
                </a:solidFill>
              </a:rPr>
              <a:t>→ </a:t>
            </a:r>
            <a:r>
              <a:rPr lang="ru-RU" sz="3200" dirty="0">
                <a:solidFill>
                  <a:srgbClr val="009999"/>
                </a:solidFill>
                <a:latin typeface="Calibri"/>
                <a:ea typeface="+mj-ea"/>
                <a:cs typeface="+mj-cs"/>
              </a:rPr>
              <a:t>ФИНАНСОВЫЙ КАПИТАЛ </a:t>
            </a:r>
            <a:r>
              <a:rPr lang="ru-RU" sz="3200" dirty="0" smtClean="0">
                <a:solidFill>
                  <a:srgbClr val="009999"/>
                </a:solidFill>
                <a:latin typeface="Calibri"/>
                <a:ea typeface="+mj-ea"/>
                <a:cs typeface="+mj-cs"/>
              </a:rPr>
              <a:t>2020</a:t>
            </a:r>
            <a:endParaRPr lang="ru-RU" sz="3200" dirty="0">
              <a:solidFill>
                <a:srgbClr val="009999"/>
              </a:solidFill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265199"/>
              </p:ext>
            </p:extLst>
          </p:nvPr>
        </p:nvGraphicFramePr>
        <p:xfrm>
          <a:off x="588714" y="1179094"/>
          <a:ext cx="11094667" cy="4554956"/>
        </p:xfrm>
        <a:graphic>
          <a:graphicData uri="http://schemas.openxmlformats.org/drawingml/2006/table">
            <a:tbl>
              <a:tblPr/>
              <a:tblGrid>
                <a:gridCol w="504421"/>
                <a:gridCol w="3688933"/>
                <a:gridCol w="796408"/>
                <a:gridCol w="762811"/>
                <a:gridCol w="838671"/>
                <a:gridCol w="815046"/>
                <a:gridCol w="815046"/>
                <a:gridCol w="767797"/>
                <a:gridCol w="755984"/>
                <a:gridCol w="863461"/>
                <a:gridCol w="486089"/>
              </a:tblGrid>
              <a:tr h="2302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№ п/п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Наименование показателей реализации Стратегии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+mn-lt"/>
                        </a:rPr>
                        <a:t>Единицы измерения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Справочно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35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/>
                      </a:r>
                      <a:br>
                        <a:rPr lang="ru-RU" sz="1400" b="1" i="0" u="none" strike="noStrike" dirty="0">
                          <a:effectLst/>
                          <a:latin typeface="+mn-lt"/>
                        </a:rPr>
                      </a:b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план </a:t>
                      </a:r>
                      <a:br>
                        <a:rPr lang="ru-RU" sz="1400" b="1" i="0" u="none" strike="noStrike" dirty="0">
                          <a:effectLst/>
                          <a:latin typeface="+mn-lt"/>
                        </a:rPr>
                      </a:b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факт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абс</a:t>
                      </a:r>
                      <a:r>
                        <a:rPr lang="ru-RU" sz="1200" b="1" i="1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. отклонение 2020 (+,-)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effectLst/>
                          <a:latin typeface="+mn-lt"/>
                        </a:rPr>
                        <a:t>в % к плану 2020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2302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V.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СЦ-5: Финансовый капитал 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6724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Доля собственных  (налоговых и неналоговых) доходов в общем объеме бюджетных доходов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57,9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48,8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50,4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42,8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43,9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41,4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-2,5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х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5022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Инвестиции в основной капитал  по крупным и средним предприятиям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млрд. руб.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11,6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14,8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18,6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19,7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19,8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23,6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3,8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119,2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4513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Доля частных инвестиций в основной капитал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65,6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66,4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77,9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80,3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74,4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77,2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2,80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х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4513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Расходы бюджета города Твери  на 1 жителя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тыс. руб.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17,5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19,3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19,4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23,7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22,2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23,1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0,90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104,1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4513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Доходы бюджета города Твери  на 1 жителя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тыс. руб.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16,4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18,4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18,5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23,0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21,8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22,3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0,50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+mn-lt"/>
                        </a:rPr>
                        <a:t>102,3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  <a:tr h="6724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Объем отгруженной продукции собственного производства в действующих ценах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млрд. руб.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88,1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110,6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142,7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171,5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191,0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174,0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-17,00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91,1</a:t>
                      </a:r>
                    </a:p>
                  </a:txBody>
                  <a:tcPr marL="8812" marR="8812" marT="8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51" name="Группа 250"/>
          <p:cNvGrpSpPr/>
          <p:nvPr/>
        </p:nvGrpSpPr>
        <p:grpSpPr>
          <a:xfrm>
            <a:off x="176750" y="6538584"/>
            <a:ext cx="11766616" cy="242106"/>
            <a:chOff x="-14469" y="6448080"/>
            <a:chExt cx="11766616" cy="242106"/>
          </a:xfrm>
        </p:grpSpPr>
        <p:cxnSp>
          <p:nvCxnSpPr>
            <p:cNvPr id="252" name="Прямая соединительная линия 251"/>
            <p:cNvCxnSpPr/>
            <p:nvPr/>
          </p:nvCxnSpPr>
          <p:spPr>
            <a:xfrm rot="1800000">
              <a:off x="441477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Прямая соединительная линия 252"/>
            <p:cNvCxnSpPr/>
            <p:nvPr/>
          </p:nvCxnSpPr>
          <p:spPr>
            <a:xfrm rot="19800000" flipH="1">
              <a:off x="28949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Прямая соединительная линия 253"/>
            <p:cNvCxnSpPr/>
            <p:nvPr/>
          </p:nvCxnSpPr>
          <p:spPr>
            <a:xfrm rot="1800000">
              <a:off x="137513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Прямая соединительная линия 254"/>
            <p:cNvCxnSpPr/>
            <p:nvPr/>
          </p:nvCxnSpPr>
          <p:spPr>
            <a:xfrm rot="19800000" flipH="1">
              <a:off x="-1446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Прямая соединительная линия 255"/>
            <p:cNvCxnSpPr/>
            <p:nvPr/>
          </p:nvCxnSpPr>
          <p:spPr>
            <a:xfrm rot="1800000">
              <a:off x="104940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Прямая соединительная линия 256"/>
            <p:cNvCxnSpPr/>
            <p:nvPr/>
          </p:nvCxnSpPr>
          <p:spPr>
            <a:xfrm rot="19800000" flipH="1">
              <a:off x="897423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Прямая соединительная линия 257"/>
            <p:cNvCxnSpPr/>
            <p:nvPr/>
          </p:nvCxnSpPr>
          <p:spPr>
            <a:xfrm rot="1800000">
              <a:off x="745441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Прямая соединительная линия 258"/>
            <p:cNvCxnSpPr/>
            <p:nvPr/>
          </p:nvCxnSpPr>
          <p:spPr>
            <a:xfrm rot="19800000" flipH="1">
              <a:off x="59345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Прямая соединительная линия 259"/>
            <p:cNvCxnSpPr/>
            <p:nvPr/>
          </p:nvCxnSpPr>
          <p:spPr>
            <a:xfrm rot="1800000">
              <a:off x="1657332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Прямая соединительная линия 260"/>
            <p:cNvCxnSpPr/>
            <p:nvPr/>
          </p:nvCxnSpPr>
          <p:spPr>
            <a:xfrm rot="19800000" flipH="1">
              <a:off x="1505350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Прямая соединительная линия 261"/>
            <p:cNvCxnSpPr/>
            <p:nvPr/>
          </p:nvCxnSpPr>
          <p:spPr>
            <a:xfrm rot="1800000">
              <a:off x="1353368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Прямая соединительная линия 262"/>
            <p:cNvCxnSpPr/>
            <p:nvPr/>
          </p:nvCxnSpPr>
          <p:spPr>
            <a:xfrm rot="19800000" flipH="1">
              <a:off x="1201386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Прямая соединительная линия 263"/>
            <p:cNvCxnSpPr/>
            <p:nvPr/>
          </p:nvCxnSpPr>
          <p:spPr>
            <a:xfrm rot="1800000">
              <a:off x="2265260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Прямая соединительная линия 264"/>
            <p:cNvCxnSpPr/>
            <p:nvPr/>
          </p:nvCxnSpPr>
          <p:spPr>
            <a:xfrm rot="19800000" flipH="1">
              <a:off x="2113278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Прямая соединительная линия 265"/>
            <p:cNvCxnSpPr/>
            <p:nvPr/>
          </p:nvCxnSpPr>
          <p:spPr>
            <a:xfrm rot="1800000">
              <a:off x="1961296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Прямая соединительная линия 266"/>
            <p:cNvCxnSpPr/>
            <p:nvPr/>
          </p:nvCxnSpPr>
          <p:spPr>
            <a:xfrm rot="19800000" flipH="1">
              <a:off x="1809314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Прямая соединительная линия 267"/>
            <p:cNvCxnSpPr/>
            <p:nvPr/>
          </p:nvCxnSpPr>
          <p:spPr>
            <a:xfrm rot="1800000">
              <a:off x="2873186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Прямая соединительная линия 268"/>
            <p:cNvCxnSpPr/>
            <p:nvPr/>
          </p:nvCxnSpPr>
          <p:spPr>
            <a:xfrm rot="19800000" flipH="1">
              <a:off x="2721204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Прямая соединительная линия 269"/>
            <p:cNvCxnSpPr/>
            <p:nvPr/>
          </p:nvCxnSpPr>
          <p:spPr>
            <a:xfrm rot="1800000">
              <a:off x="2569222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Прямая соединительная линия 270"/>
            <p:cNvCxnSpPr/>
            <p:nvPr/>
          </p:nvCxnSpPr>
          <p:spPr>
            <a:xfrm rot="19800000" flipH="1">
              <a:off x="2417240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Прямая соединительная линия 271"/>
            <p:cNvCxnSpPr/>
            <p:nvPr/>
          </p:nvCxnSpPr>
          <p:spPr>
            <a:xfrm rot="1800000">
              <a:off x="3481114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Прямая соединительная линия 272"/>
            <p:cNvCxnSpPr/>
            <p:nvPr/>
          </p:nvCxnSpPr>
          <p:spPr>
            <a:xfrm rot="19800000" flipH="1">
              <a:off x="3329132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Прямая соединительная линия 273"/>
            <p:cNvCxnSpPr/>
            <p:nvPr/>
          </p:nvCxnSpPr>
          <p:spPr>
            <a:xfrm rot="1800000">
              <a:off x="3177150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Прямая соединительная линия 274"/>
            <p:cNvCxnSpPr/>
            <p:nvPr/>
          </p:nvCxnSpPr>
          <p:spPr>
            <a:xfrm rot="19800000" flipH="1">
              <a:off x="3025168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Прямая соединительная линия 275"/>
            <p:cNvCxnSpPr/>
            <p:nvPr/>
          </p:nvCxnSpPr>
          <p:spPr>
            <a:xfrm rot="1800000">
              <a:off x="4089041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Прямая соединительная линия 276"/>
            <p:cNvCxnSpPr/>
            <p:nvPr/>
          </p:nvCxnSpPr>
          <p:spPr>
            <a:xfrm rot="19800000" flipH="1">
              <a:off x="393705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Прямая соединительная линия 277"/>
            <p:cNvCxnSpPr/>
            <p:nvPr/>
          </p:nvCxnSpPr>
          <p:spPr>
            <a:xfrm rot="1800000">
              <a:off x="3785077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Прямая соединительная линия 278"/>
            <p:cNvCxnSpPr/>
            <p:nvPr/>
          </p:nvCxnSpPr>
          <p:spPr>
            <a:xfrm rot="19800000" flipH="1">
              <a:off x="363309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Прямая соединительная линия 279"/>
            <p:cNvCxnSpPr/>
            <p:nvPr/>
          </p:nvCxnSpPr>
          <p:spPr>
            <a:xfrm rot="1800000">
              <a:off x="469696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Прямая соединительная линия 280"/>
            <p:cNvCxnSpPr/>
            <p:nvPr/>
          </p:nvCxnSpPr>
          <p:spPr>
            <a:xfrm rot="19800000" flipH="1">
              <a:off x="4544987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Прямая соединительная линия 281"/>
            <p:cNvCxnSpPr/>
            <p:nvPr/>
          </p:nvCxnSpPr>
          <p:spPr>
            <a:xfrm rot="1800000">
              <a:off x="439300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Прямая соединительная линия 282"/>
            <p:cNvCxnSpPr/>
            <p:nvPr/>
          </p:nvCxnSpPr>
          <p:spPr>
            <a:xfrm rot="19800000" flipH="1">
              <a:off x="4241023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Прямая соединительная линия 283"/>
            <p:cNvCxnSpPr/>
            <p:nvPr/>
          </p:nvCxnSpPr>
          <p:spPr>
            <a:xfrm rot="1800000">
              <a:off x="5304895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Прямая соединительная линия 284"/>
            <p:cNvCxnSpPr/>
            <p:nvPr/>
          </p:nvCxnSpPr>
          <p:spPr>
            <a:xfrm rot="19800000" flipH="1">
              <a:off x="5152913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Прямая соединительная линия 285"/>
            <p:cNvCxnSpPr/>
            <p:nvPr/>
          </p:nvCxnSpPr>
          <p:spPr>
            <a:xfrm rot="1800000">
              <a:off x="5000931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Прямая соединительная линия 286"/>
            <p:cNvCxnSpPr/>
            <p:nvPr/>
          </p:nvCxnSpPr>
          <p:spPr>
            <a:xfrm rot="19800000" flipH="1">
              <a:off x="4848949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Прямая соединительная линия 287"/>
            <p:cNvCxnSpPr/>
            <p:nvPr/>
          </p:nvCxnSpPr>
          <p:spPr>
            <a:xfrm rot="1800000">
              <a:off x="5912823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Прямая соединительная линия 288"/>
            <p:cNvCxnSpPr/>
            <p:nvPr/>
          </p:nvCxnSpPr>
          <p:spPr>
            <a:xfrm rot="19800000" flipH="1">
              <a:off x="5760841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Прямая соединительная линия 289"/>
            <p:cNvCxnSpPr/>
            <p:nvPr/>
          </p:nvCxnSpPr>
          <p:spPr>
            <a:xfrm rot="1800000">
              <a:off x="5608859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Прямая соединительная линия 290"/>
            <p:cNvCxnSpPr/>
            <p:nvPr/>
          </p:nvCxnSpPr>
          <p:spPr>
            <a:xfrm rot="19800000" flipH="1">
              <a:off x="5456877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Прямая соединительная линия 291"/>
            <p:cNvCxnSpPr/>
            <p:nvPr/>
          </p:nvCxnSpPr>
          <p:spPr>
            <a:xfrm rot="1800000">
              <a:off x="6520750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Прямая соединительная линия 292"/>
            <p:cNvCxnSpPr/>
            <p:nvPr/>
          </p:nvCxnSpPr>
          <p:spPr>
            <a:xfrm rot="19800000" flipH="1">
              <a:off x="6368768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Прямая соединительная линия 293"/>
            <p:cNvCxnSpPr/>
            <p:nvPr/>
          </p:nvCxnSpPr>
          <p:spPr>
            <a:xfrm rot="1800000">
              <a:off x="6216786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Прямая соединительная линия 294"/>
            <p:cNvCxnSpPr/>
            <p:nvPr/>
          </p:nvCxnSpPr>
          <p:spPr>
            <a:xfrm rot="19800000" flipH="1">
              <a:off x="6064804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Прямая соединительная линия 295"/>
            <p:cNvCxnSpPr/>
            <p:nvPr/>
          </p:nvCxnSpPr>
          <p:spPr>
            <a:xfrm rot="1800000">
              <a:off x="7128678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Прямая соединительная линия 296"/>
            <p:cNvCxnSpPr/>
            <p:nvPr/>
          </p:nvCxnSpPr>
          <p:spPr>
            <a:xfrm rot="19800000" flipH="1">
              <a:off x="6976696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Прямая соединительная линия 297"/>
            <p:cNvCxnSpPr/>
            <p:nvPr/>
          </p:nvCxnSpPr>
          <p:spPr>
            <a:xfrm rot="1800000">
              <a:off x="6824714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Прямая соединительная линия 298"/>
            <p:cNvCxnSpPr/>
            <p:nvPr/>
          </p:nvCxnSpPr>
          <p:spPr>
            <a:xfrm rot="19800000" flipH="1">
              <a:off x="6672732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Прямая соединительная линия 299"/>
            <p:cNvCxnSpPr/>
            <p:nvPr/>
          </p:nvCxnSpPr>
          <p:spPr>
            <a:xfrm rot="1800000">
              <a:off x="7736602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Прямая соединительная линия 300"/>
            <p:cNvCxnSpPr/>
            <p:nvPr/>
          </p:nvCxnSpPr>
          <p:spPr>
            <a:xfrm rot="19800000" flipH="1">
              <a:off x="7584620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Прямая соединительная линия 301"/>
            <p:cNvCxnSpPr/>
            <p:nvPr/>
          </p:nvCxnSpPr>
          <p:spPr>
            <a:xfrm rot="1800000">
              <a:off x="7432638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Прямая соединительная линия 302"/>
            <p:cNvCxnSpPr/>
            <p:nvPr/>
          </p:nvCxnSpPr>
          <p:spPr>
            <a:xfrm rot="19800000" flipH="1">
              <a:off x="7280656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Прямая соединительная линия 303"/>
            <p:cNvCxnSpPr/>
            <p:nvPr/>
          </p:nvCxnSpPr>
          <p:spPr>
            <a:xfrm rot="1800000">
              <a:off x="8344530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Прямая соединительная линия 304"/>
            <p:cNvCxnSpPr/>
            <p:nvPr/>
          </p:nvCxnSpPr>
          <p:spPr>
            <a:xfrm rot="19800000" flipH="1">
              <a:off x="8192548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Прямая соединительная линия 305"/>
            <p:cNvCxnSpPr/>
            <p:nvPr/>
          </p:nvCxnSpPr>
          <p:spPr>
            <a:xfrm rot="1800000">
              <a:off x="8040566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Прямая соединительная линия 306"/>
            <p:cNvCxnSpPr/>
            <p:nvPr/>
          </p:nvCxnSpPr>
          <p:spPr>
            <a:xfrm rot="19800000" flipH="1">
              <a:off x="7888584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Прямая соединительная линия 307"/>
            <p:cNvCxnSpPr/>
            <p:nvPr/>
          </p:nvCxnSpPr>
          <p:spPr>
            <a:xfrm rot="1800000">
              <a:off x="8952457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Прямая соединительная линия 308"/>
            <p:cNvCxnSpPr/>
            <p:nvPr/>
          </p:nvCxnSpPr>
          <p:spPr>
            <a:xfrm rot="19800000" flipH="1">
              <a:off x="8800475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Прямая соединительная линия 309"/>
            <p:cNvCxnSpPr/>
            <p:nvPr/>
          </p:nvCxnSpPr>
          <p:spPr>
            <a:xfrm rot="1800000">
              <a:off x="8648493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Прямая соединительная линия 310"/>
            <p:cNvCxnSpPr/>
            <p:nvPr/>
          </p:nvCxnSpPr>
          <p:spPr>
            <a:xfrm rot="19800000" flipH="1">
              <a:off x="8496511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Прямая соединительная линия 311"/>
            <p:cNvCxnSpPr/>
            <p:nvPr/>
          </p:nvCxnSpPr>
          <p:spPr>
            <a:xfrm rot="1800000">
              <a:off x="9560385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Прямая соединительная линия 312"/>
            <p:cNvCxnSpPr/>
            <p:nvPr/>
          </p:nvCxnSpPr>
          <p:spPr>
            <a:xfrm rot="19800000" flipH="1">
              <a:off x="9408403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Прямая соединительная линия 313"/>
            <p:cNvCxnSpPr/>
            <p:nvPr/>
          </p:nvCxnSpPr>
          <p:spPr>
            <a:xfrm rot="1800000">
              <a:off x="9256421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Прямая соединительная линия 314"/>
            <p:cNvCxnSpPr/>
            <p:nvPr/>
          </p:nvCxnSpPr>
          <p:spPr>
            <a:xfrm rot="19800000" flipH="1">
              <a:off x="9104439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Прямая соединительная линия 315"/>
            <p:cNvCxnSpPr/>
            <p:nvPr/>
          </p:nvCxnSpPr>
          <p:spPr>
            <a:xfrm rot="1800000">
              <a:off x="10168309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Прямая соединительная линия 316"/>
            <p:cNvCxnSpPr/>
            <p:nvPr/>
          </p:nvCxnSpPr>
          <p:spPr>
            <a:xfrm rot="19800000" flipH="1">
              <a:off x="10016327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Прямая соединительная линия 317"/>
            <p:cNvCxnSpPr/>
            <p:nvPr/>
          </p:nvCxnSpPr>
          <p:spPr>
            <a:xfrm rot="1800000">
              <a:off x="9864345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Прямая соединительная линия 318"/>
            <p:cNvCxnSpPr/>
            <p:nvPr/>
          </p:nvCxnSpPr>
          <p:spPr>
            <a:xfrm rot="19800000" flipH="1">
              <a:off x="9712363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Прямая соединительная линия 319"/>
            <p:cNvCxnSpPr/>
            <p:nvPr/>
          </p:nvCxnSpPr>
          <p:spPr>
            <a:xfrm rot="1800000">
              <a:off x="10776237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Прямая соединительная линия 320"/>
            <p:cNvCxnSpPr/>
            <p:nvPr/>
          </p:nvCxnSpPr>
          <p:spPr>
            <a:xfrm rot="19800000" flipH="1">
              <a:off x="10624255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Прямая соединительная линия 321"/>
            <p:cNvCxnSpPr/>
            <p:nvPr/>
          </p:nvCxnSpPr>
          <p:spPr>
            <a:xfrm rot="1800000">
              <a:off x="10472273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Прямая соединительная линия 322"/>
            <p:cNvCxnSpPr/>
            <p:nvPr/>
          </p:nvCxnSpPr>
          <p:spPr>
            <a:xfrm rot="19800000" flipH="1">
              <a:off x="10320291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Прямая соединительная линия 323"/>
            <p:cNvCxnSpPr/>
            <p:nvPr/>
          </p:nvCxnSpPr>
          <p:spPr>
            <a:xfrm rot="1800000">
              <a:off x="11384164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Прямая соединительная линия 324"/>
            <p:cNvCxnSpPr/>
            <p:nvPr/>
          </p:nvCxnSpPr>
          <p:spPr>
            <a:xfrm rot="19800000" flipH="1">
              <a:off x="11232182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Прямая соединительная линия 325"/>
            <p:cNvCxnSpPr/>
            <p:nvPr/>
          </p:nvCxnSpPr>
          <p:spPr>
            <a:xfrm rot="1800000">
              <a:off x="11080200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Прямая соединительная линия 326"/>
            <p:cNvCxnSpPr/>
            <p:nvPr/>
          </p:nvCxnSpPr>
          <p:spPr>
            <a:xfrm rot="19800000" flipH="1">
              <a:off x="10928218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Прямая соединительная линия 327"/>
            <p:cNvCxnSpPr/>
            <p:nvPr/>
          </p:nvCxnSpPr>
          <p:spPr>
            <a:xfrm rot="19800000" flipH="1">
              <a:off x="11536146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Прямая соединительная линия 328"/>
            <p:cNvCxnSpPr/>
            <p:nvPr/>
          </p:nvCxnSpPr>
          <p:spPr>
            <a:xfrm rot="1800000">
              <a:off x="44147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Прямая соединительная линия 329"/>
            <p:cNvCxnSpPr/>
            <p:nvPr/>
          </p:nvCxnSpPr>
          <p:spPr>
            <a:xfrm rot="19800000" flipH="1">
              <a:off x="28949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Прямая соединительная линия 330"/>
            <p:cNvCxnSpPr/>
            <p:nvPr/>
          </p:nvCxnSpPr>
          <p:spPr>
            <a:xfrm rot="1800000">
              <a:off x="137514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Прямая соединительная линия 331"/>
            <p:cNvCxnSpPr/>
            <p:nvPr/>
          </p:nvCxnSpPr>
          <p:spPr>
            <a:xfrm rot="19800000" flipH="1">
              <a:off x="-1446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Прямая соединительная линия 332"/>
            <p:cNvCxnSpPr/>
            <p:nvPr/>
          </p:nvCxnSpPr>
          <p:spPr>
            <a:xfrm rot="1800000">
              <a:off x="104940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Прямая соединительная линия 333"/>
            <p:cNvCxnSpPr/>
            <p:nvPr/>
          </p:nvCxnSpPr>
          <p:spPr>
            <a:xfrm rot="19800000" flipH="1">
              <a:off x="897424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Прямая соединительная линия 334"/>
            <p:cNvCxnSpPr/>
            <p:nvPr/>
          </p:nvCxnSpPr>
          <p:spPr>
            <a:xfrm rot="1800000">
              <a:off x="745442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Прямая соединительная линия 335"/>
            <p:cNvCxnSpPr/>
            <p:nvPr/>
          </p:nvCxnSpPr>
          <p:spPr>
            <a:xfrm rot="19800000" flipH="1">
              <a:off x="593460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Прямая соединительная линия 336"/>
            <p:cNvCxnSpPr/>
            <p:nvPr/>
          </p:nvCxnSpPr>
          <p:spPr>
            <a:xfrm rot="1800000">
              <a:off x="1657333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Прямая соединительная линия 337"/>
            <p:cNvCxnSpPr/>
            <p:nvPr/>
          </p:nvCxnSpPr>
          <p:spPr>
            <a:xfrm rot="19800000" flipH="1">
              <a:off x="1505351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Прямая соединительная линия 338"/>
            <p:cNvCxnSpPr/>
            <p:nvPr/>
          </p:nvCxnSpPr>
          <p:spPr>
            <a:xfrm rot="1800000">
              <a:off x="1353369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Прямая соединительная линия 339"/>
            <p:cNvCxnSpPr/>
            <p:nvPr/>
          </p:nvCxnSpPr>
          <p:spPr>
            <a:xfrm rot="19800000" flipH="1">
              <a:off x="1201387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Прямая соединительная линия 340"/>
            <p:cNvCxnSpPr/>
            <p:nvPr/>
          </p:nvCxnSpPr>
          <p:spPr>
            <a:xfrm rot="1800000">
              <a:off x="2265261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Прямая соединительная линия 341"/>
            <p:cNvCxnSpPr/>
            <p:nvPr/>
          </p:nvCxnSpPr>
          <p:spPr>
            <a:xfrm rot="19800000" flipH="1">
              <a:off x="2113279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Прямая соединительная линия 342"/>
            <p:cNvCxnSpPr/>
            <p:nvPr/>
          </p:nvCxnSpPr>
          <p:spPr>
            <a:xfrm rot="1800000">
              <a:off x="1961297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Прямая соединительная линия 343"/>
            <p:cNvCxnSpPr/>
            <p:nvPr/>
          </p:nvCxnSpPr>
          <p:spPr>
            <a:xfrm rot="19800000" flipH="1">
              <a:off x="1809315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Прямая соединительная линия 344"/>
            <p:cNvCxnSpPr/>
            <p:nvPr/>
          </p:nvCxnSpPr>
          <p:spPr>
            <a:xfrm rot="1800000">
              <a:off x="2873187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Прямая соединительная линия 345"/>
            <p:cNvCxnSpPr/>
            <p:nvPr/>
          </p:nvCxnSpPr>
          <p:spPr>
            <a:xfrm rot="19800000" flipH="1">
              <a:off x="2721205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Прямая соединительная линия 346"/>
            <p:cNvCxnSpPr/>
            <p:nvPr/>
          </p:nvCxnSpPr>
          <p:spPr>
            <a:xfrm rot="1800000">
              <a:off x="2569223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Прямая соединительная линия 347"/>
            <p:cNvCxnSpPr/>
            <p:nvPr/>
          </p:nvCxnSpPr>
          <p:spPr>
            <a:xfrm rot="19800000" flipH="1">
              <a:off x="2417241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Прямая соединительная линия 348"/>
            <p:cNvCxnSpPr/>
            <p:nvPr/>
          </p:nvCxnSpPr>
          <p:spPr>
            <a:xfrm rot="1800000">
              <a:off x="3481115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Прямая соединительная линия 349"/>
            <p:cNvCxnSpPr/>
            <p:nvPr/>
          </p:nvCxnSpPr>
          <p:spPr>
            <a:xfrm rot="19800000" flipH="1">
              <a:off x="3329133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Прямая соединительная линия 350"/>
            <p:cNvCxnSpPr/>
            <p:nvPr/>
          </p:nvCxnSpPr>
          <p:spPr>
            <a:xfrm rot="1800000">
              <a:off x="3177151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Прямая соединительная линия 351"/>
            <p:cNvCxnSpPr/>
            <p:nvPr/>
          </p:nvCxnSpPr>
          <p:spPr>
            <a:xfrm rot="19800000" flipH="1">
              <a:off x="3025169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Прямая соединительная линия 352"/>
            <p:cNvCxnSpPr/>
            <p:nvPr/>
          </p:nvCxnSpPr>
          <p:spPr>
            <a:xfrm rot="1800000">
              <a:off x="4089042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Прямая соединительная линия 353"/>
            <p:cNvCxnSpPr/>
            <p:nvPr/>
          </p:nvCxnSpPr>
          <p:spPr>
            <a:xfrm rot="19800000" flipH="1">
              <a:off x="3937060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Прямая соединительная линия 354"/>
            <p:cNvCxnSpPr/>
            <p:nvPr/>
          </p:nvCxnSpPr>
          <p:spPr>
            <a:xfrm rot="1800000">
              <a:off x="378507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Прямая соединительная линия 355"/>
            <p:cNvCxnSpPr/>
            <p:nvPr/>
          </p:nvCxnSpPr>
          <p:spPr>
            <a:xfrm rot="19800000" flipH="1">
              <a:off x="363309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Прямая соединительная линия 356"/>
            <p:cNvCxnSpPr/>
            <p:nvPr/>
          </p:nvCxnSpPr>
          <p:spPr>
            <a:xfrm rot="1800000">
              <a:off x="4696970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Прямая соединительная линия 357"/>
            <p:cNvCxnSpPr/>
            <p:nvPr/>
          </p:nvCxnSpPr>
          <p:spPr>
            <a:xfrm rot="19800000" flipH="1">
              <a:off x="454498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Прямая соединительная линия 358"/>
            <p:cNvCxnSpPr/>
            <p:nvPr/>
          </p:nvCxnSpPr>
          <p:spPr>
            <a:xfrm rot="1800000">
              <a:off x="439300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Прямая соединительная линия 359"/>
            <p:cNvCxnSpPr/>
            <p:nvPr/>
          </p:nvCxnSpPr>
          <p:spPr>
            <a:xfrm rot="19800000" flipH="1">
              <a:off x="4241024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Прямая соединительная линия 360"/>
            <p:cNvCxnSpPr/>
            <p:nvPr/>
          </p:nvCxnSpPr>
          <p:spPr>
            <a:xfrm rot="1800000">
              <a:off x="5304896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Прямая соединительная линия 361"/>
            <p:cNvCxnSpPr/>
            <p:nvPr/>
          </p:nvCxnSpPr>
          <p:spPr>
            <a:xfrm rot="19800000" flipH="1">
              <a:off x="5152914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Прямая соединительная линия 362"/>
            <p:cNvCxnSpPr/>
            <p:nvPr/>
          </p:nvCxnSpPr>
          <p:spPr>
            <a:xfrm rot="1800000">
              <a:off x="5000932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Прямая соединительная линия 363"/>
            <p:cNvCxnSpPr/>
            <p:nvPr/>
          </p:nvCxnSpPr>
          <p:spPr>
            <a:xfrm rot="19800000" flipH="1">
              <a:off x="4848950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Прямая соединительная линия 364"/>
            <p:cNvCxnSpPr/>
            <p:nvPr/>
          </p:nvCxnSpPr>
          <p:spPr>
            <a:xfrm rot="1800000">
              <a:off x="5912824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Прямая соединительная линия 365"/>
            <p:cNvCxnSpPr/>
            <p:nvPr/>
          </p:nvCxnSpPr>
          <p:spPr>
            <a:xfrm rot="19800000" flipH="1">
              <a:off x="5760842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Прямая соединительная линия 366"/>
            <p:cNvCxnSpPr/>
            <p:nvPr/>
          </p:nvCxnSpPr>
          <p:spPr>
            <a:xfrm rot="1800000">
              <a:off x="5608860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Прямая соединительная линия 367"/>
            <p:cNvCxnSpPr/>
            <p:nvPr/>
          </p:nvCxnSpPr>
          <p:spPr>
            <a:xfrm rot="19800000" flipH="1">
              <a:off x="5456878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Прямая соединительная линия 368"/>
            <p:cNvCxnSpPr/>
            <p:nvPr/>
          </p:nvCxnSpPr>
          <p:spPr>
            <a:xfrm rot="1800000">
              <a:off x="6520751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Прямая соединительная линия 369"/>
            <p:cNvCxnSpPr/>
            <p:nvPr/>
          </p:nvCxnSpPr>
          <p:spPr>
            <a:xfrm rot="19800000" flipH="1">
              <a:off x="6368769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Прямая соединительная линия 370"/>
            <p:cNvCxnSpPr/>
            <p:nvPr/>
          </p:nvCxnSpPr>
          <p:spPr>
            <a:xfrm rot="1800000">
              <a:off x="6216787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Прямая соединительная линия 371"/>
            <p:cNvCxnSpPr/>
            <p:nvPr/>
          </p:nvCxnSpPr>
          <p:spPr>
            <a:xfrm rot="19800000" flipH="1">
              <a:off x="6064805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Прямая соединительная линия 372"/>
            <p:cNvCxnSpPr/>
            <p:nvPr/>
          </p:nvCxnSpPr>
          <p:spPr>
            <a:xfrm rot="1800000">
              <a:off x="7128679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Прямая соединительная линия 373"/>
            <p:cNvCxnSpPr/>
            <p:nvPr/>
          </p:nvCxnSpPr>
          <p:spPr>
            <a:xfrm rot="19800000" flipH="1">
              <a:off x="6976697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Прямая соединительная линия 374"/>
            <p:cNvCxnSpPr/>
            <p:nvPr/>
          </p:nvCxnSpPr>
          <p:spPr>
            <a:xfrm rot="1800000">
              <a:off x="6824715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Прямая соединительная линия 375"/>
            <p:cNvCxnSpPr/>
            <p:nvPr/>
          </p:nvCxnSpPr>
          <p:spPr>
            <a:xfrm rot="19800000" flipH="1">
              <a:off x="6672733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Прямая соединительная линия 376"/>
            <p:cNvCxnSpPr/>
            <p:nvPr/>
          </p:nvCxnSpPr>
          <p:spPr>
            <a:xfrm rot="1800000">
              <a:off x="7736603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Прямая соединительная линия 377"/>
            <p:cNvCxnSpPr/>
            <p:nvPr/>
          </p:nvCxnSpPr>
          <p:spPr>
            <a:xfrm rot="19800000" flipH="1">
              <a:off x="7584621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Прямая соединительная линия 378"/>
            <p:cNvCxnSpPr/>
            <p:nvPr/>
          </p:nvCxnSpPr>
          <p:spPr>
            <a:xfrm rot="1800000">
              <a:off x="7432639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Прямая соединительная линия 379"/>
            <p:cNvCxnSpPr/>
            <p:nvPr/>
          </p:nvCxnSpPr>
          <p:spPr>
            <a:xfrm rot="19800000" flipH="1">
              <a:off x="7280657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Прямая соединительная линия 380"/>
            <p:cNvCxnSpPr/>
            <p:nvPr/>
          </p:nvCxnSpPr>
          <p:spPr>
            <a:xfrm rot="1800000">
              <a:off x="8344531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Прямая соединительная линия 381"/>
            <p:cNvCxnSpPr/>
            <p:nvPr/>
          </p:nvCxnSpPr>
          <p:spPr>
            <a:xfrm rot="19800000" flipH="1">
              <a:off x="8192549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Прямая соединительная линия 382"/>
            <p:cNvCxnSpPr/>
            <p:nvPr/>
          </p:nvCxnSpPr>
          <p:spPr>
            <a:xfrm rot="1800000">
              <a:off x="8040567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Прямая соединительная линия 383"/>
            <p:cNvCxnSpPr/>
            <p:nvPr/>
          </p:nvCxnSpPr>
          <p:spPr>
            <a:xfrm rot="19800000" flipH="1">
              <a:off x="7888585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Прямая соединительная линия 384"/>
            <p:cNvCxnSpPr/>
            <p:nvPr/>
          </p:nvCxnSpPr>
          <p:spPr>
            <a:xfrm rot="1800000">
              <a:off x="8952458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Прямая соединительная линия 385"/>
            <p:cNvCxnSpPr/>
            <p:nvPr/>
          </p:nvCxnSpPr>
          <p:spPr>
            <a:xfrm rot="19800000" flipH="1">
              <a:off x="8800476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Прямая соединительная линия 386"/>
            <p:cNvCxnSpPr/>
            <p:nvPr/>
          </p:nvCxnSpPr>
          <p:spPr>
            <a:xfrm rot="1800000">
              <a:off x="8648494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Прямая соединительная линия 387"/>
            <p:cNvCxnSpPr/>
            <p:nvPr/>
          </p:nvCxnSpPr>
          <p:spPr>
            <a:xfrm rot="19800000" flipH="1">
              <a:off x="8496512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Прямая соединительная линия 388"/>
            <p:cNvCxnSpPr/>
            <p:nvPr/>
          </p:nvCxnSpPr>
          <p:spPr>
            <a:xfrm rot="1800000">
              <a:off x="9560386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Прямая соединительная линия 389"/>
            <p:cNvCxnSpPr/>
            <p:nvPr/>
          </p:nvCxnSpPr>
          <p:spPr>
            <a:xfrm rot="19800000" flipH="1">
              <a:off x="9408404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Прямая соединительная линия 390"/>
            <p:cNvCxnSpPr/>
            <p:nvPr/>
          </p:nvCxnSpPr>
          <p:spPr>
            <a:xfrm rot="1800000">
              <a:off x="9256422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Прямая соединительная линия 391"/>
            <p:cNvCxnSpPr/>
            <p:nvPr/>
          </p:nvCxnSpPr>
          <p:spPr>
            <a:xfrm rot="19800000" flipH="1">
              <a:off x="9104440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Прямая соединительная линия 392"/>
            <p:cNvCxnSpPr/>
            <p:nvPr/>
          </p:nvCxnSpPr>
          <p:spPr>
            <a:xfrm rot="1800000">
              <a:off x="10168310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Прямая соединительная линия 393"/>
            <p:cNvCxnSpPr/>
            <p:nvPr/>
          </p:nvCxnSpPr>
          <p:spPr>
            <a:xfrm rot="19800000" flipH="1">
              <a:off x="10016328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Прямая соединительная линия 394"/>
            <p:cNvCxnSpPr/>
            <p:nvPr/>
          </p:nvCxnSpPr>
          <p:spPr>
            <a:xfrm rot="1800000">
              <a:off x="9864346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Прямая соединительная линия 395"/>
            <p:cNvCxnSpPr/>
            <p:nvPr/>
          </p:nvCxnSpPr>
          <p:spPr>
            <a:xfrm rot="19800000" flipH="1">
              <a:off x="9712364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Прямая соединительная линия 396"/>
            <p:cNvCxnSpPr/>
            <p:nvPr/>
          </p:nvCxnSpPr>
          <p:spPr>
            <a:xfrm rot="1800000">
              <a:off x="10776238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Прямая соединительная линия 397"/>
            <p:cNvCxnSpPr/>
            <p:nvPr/>
          </p:nvCxnSpPr>
          <p:spPr>
            <a:xfrm rot="19800000" flipH="1">
              <a:off x="10624256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Прямая соединительная линия 398"/>
            <p:cNvCxnSpPr/>
            <p:nvPr/>
          </p:nvCxnSpPr>
          <p:spPr>
            <a:xfrm rot="1800000">
              <a:off x="10472274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Прямая соединительная линия 399"/>
            <p:cNvCxnSpPr/>
            <p:nvPr/>
          </p:nvCxnSpPr>
          <p:spPr>
            <a:xfrm rot="19800000" flipH="1">
              <a:off x="10320292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Прямая соединительная линия 400"/>
            <p:cNvCxnSpPr/>
            <p:nvPr/>
          </p:nvCxnSpPr>
          <p:spPr>
            <a:xfrm rot="1800000">
              <a:off x="11384165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Прямая соединительная линия 401"/>
            <p:cNvCxnSpPr/>
            <p:nvPr/>
          </p:nvCxnSpPr>
          <p:spPr>
            <a:xfrm rot="19800000" flipH="1">
              <a:off x="11232183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Прямая соединительная линия 402"/>
            <p:cNvCxnSpPr/>
            <p:nvPr/>
          </p:nvCxnSpPr>
          <p:spPr>
            <a:xfrm rot="1800000">
              <a:off x="11080201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Прямая соединительная линия 403"/>
            <p:cNvCxnSpPr/>
            <p:nvPr/>
          </p:nvCxnSpPr>
          <p:spPr>
            <a:xfrm rot="19800000" flipH="1">
              <a:off x="10928219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Прямая соединительная линия 404"/>
            <p:cNvCxnSpPr/>
            <p:nvPr/>
          </p:nvCxnSpPr>
          <p:spPr>
            <a:xfrm rot="19800000" flipH="1">
              <a:off x="11536147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Прямая соединительная линия 405"/>
            <p:cNvCxnSpPr/>
            <p:nvPr/>
          </p:nvCxnSpPr>
          <p:spPr>
            <a:xfrm rot="1800000">
              <a:off x="441477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Прямая соединительная линия 406"/>
            <p:cNvCxnSpPr/>
            <p:nvPr/>
          </p:nvCxnSpPr>
          <p:spPr>
            <a:xfrm rot="19800000" flipH="1">
              <a:off x="28949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Прямая соединительная линия 407"/>
            <p:cNvCxnSpPr/>
            <p:nvPr/>
          </p:nvCxnSpPr>
          <p:spPr>
            <a:xfrm rot="1800000">
              <a:off x="137513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Прямая соединительная линия 408"/>
            <p:cNvCxnSpPr/>
            <p:nvPr/>
          </p:nvCxnSpPr>
          <p:spPr>
            <a:xfrm rot="19800000" flipH="1">
              <a:off x="-1446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Прямая соединительная линия 409"/>
            <p:cNvCxnSpPr/>
            <p:nvPr/>
          </p:nvCxnSpPr>
          <p:spPr>
            <a:xfrm rot="1800000">
              <a:off x="104940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Прямая соединительная линия 410"/>
            <p:cNvCxnSpPr/>
            <p:nvPr/>
          </p:nvCxnSpPr>
          <p:spPr>
            <a:xfrm rot="19800000" flipH="1">
              <a:off x="897423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Прямая соединительная линия 411"/>
            <p:cNvCxnSpPr/>
            <p:nvPr/>
          </p:nvCxnSpPr>
          <p:spPr>
            <a:xfrm rot="1800000">
              <a:off x="745441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Прямая соединительная линия 412"/>
            <p:cNvCxnSpPr/>
            <p:nvPr/>
          </p:nvCxnSpPr>
          <p:spPr>
            <a:xfrm rot="19800000" flipH="1">
              <a:off x="59345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Прямая соединительная линия 413"/>
            <p:cNvCxnSpPr/>
            <p:nvPr/>
          </p:nvCxnSpPr>
          <p:spPr>
            <a:xfrm rot="1800000">
              <a:off x="1657332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Прямая соединительная линия 414"/>
            <p:cNvCxnSpPr/>
            <p:nvPr/>
          </p:nvCxnSpPr>
          <p:spPr>
            <a:xfrm rot="19800000" flipH="1">
              <a:off x="1505350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Прямая соединительная линия 415"/>
            <p:cNvCxnSpPr/>
            <p:nvPr/>
          </p:nvCxnSpPr>
          <p:spPr>
            <a:xfrm rot="1800000">
              <a:off x="1353368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Прямая соединительная линия 416"/>
            <p:cNvCxnSpPr/>
            <p:nvPr/>
          </p:nvCxnSpPr>
          <p:spPr>
            <a:xfrm rot="19800000" flipH="1">
              <a:off x="1201386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Прямая соединительная линия 417"/>
            <p:cNvCxnSpPr/>
            <p:nvPr/>
          </p:nvCxnSpPr>
          <p:spPr>
            <a:xfrm rot="1800000">
              <a:off x="2265260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Прямая соединительная линия 418"/>
            <p:cNvCxnSpPr/>
            <p:nvPr/>
          </p:nvCxnSpPr>
          <p:spPr>
            <a:xfrm rot="19800000" flipH="1">
              <a:off x="2113278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Прямая соединительная линия 419"/>
            <p:cNvCxnSpPr/>
            <p:nvPr/>
          </p:nvCxnSpPr>
          <p:spPr>
            <a:xfrm rot="1800000">
              <a:off x="1961296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Прямая соединительная линия 420"/>
            <p:cNvCxnSpPr/>
            <p:nvPr/>
          </p:nvCxnSpPr>
          <p:spPr>
            <a:xfrm rot="19800000" flipH="1">
              <a:off x="1809314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Прямая соединительная линия 421"/>
            <p:cNvCxnSpPr/>
            <p:nvPr/>
          </p:nvCxnSpPr>
          <p:spPr>
            <a:xfrm rot="1800000">
              <a:off x="2873186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Прямая соединительная линия 422"/>
            <p:cNvCxnSpPr/>
            <p:nvPr/>
          </p:nvCxnSpPr>
          <p:spPr>
            <a:xfrm rot="19800000" flipH="1">
              <a:off x="2721204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Прямая соединительная линия 423"/>
            <p:cNvCxnSpPr/>
            <p:nvPr/>
          </p:nvCxnSpPr>
          <p:spPr>
            <a:xfrm rot="1800000">
              <a:off x="2569222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Прямая соединительная линия 424"/>
            <p:cNvCxnSpPr/>
            <p:nvPr/>
          </p:nvCxnSpPr>
          <p:spPr>
            <a:xfrm rot="19800000" flipH="1">
              <a:off x="2417240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Прямая соединительная линия 425"/>
            <p:cNvCxnSpPr/>
            <p:nvPr/>
          </p:nvCxnSpPr>
          <p:spPr>
            <a:xfrm rot="1800000">
              <a:off x="3481114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Прямая соединительная линия 426"/>
            <p:cNvCxnSpPr/>
            <p:nvPr/>
          </p:nvCxnSpPr>
          <p:spPr>
            <a:xfrm rot="19800000" flipH="1">
              <a:off x="3329132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Прямая соединительная линия 427"/>
            <p:cNvCxnSpPr/>
            <p:nvPr/>
          </p:nvCxnSpPr>
          <p:spPr>
            <a:xfrm rot="1800000">
              <a:off x="3177150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Прямая соединительная линия 428"/>
            <p:cNvCxnSpPr/>
            <p:nvPr/>
          </p:nvCxnSpPr>
          <p:spPr>
            <a:xfrm rot="19800000" flipH="1">
              <a:off x="3025168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Прямая соединительная линия 429"/>
            <p:cNvCxnSpPr/>
            <p:nvPr/>
          </p:nvCxnSpPr>
          <p:spPr>
            <a:xfrm rot="1800000">
              <a:off x="4089041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Прямая соединительная линия 430"/>
            <p:cNvCxnSpPr/>
            <p:nvPr/>
          </p:nvCxnSpPr>
          <p:spPr>
            <a:xfrm rot="19800000" flipH="1">
              <a:off x="393705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Прямая соединительная линия 431"/>
            <p:cNvCxnSpPr/>
            <p:nvPr/>
          </p:nvCxnSpPr>
          <p:spPr>
            <a:xfrm rot="1800000">
              <a:off x="3785077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Прямая соединительная линия 432"/>
            <p:cNvCxnSpPr/>
            <p:nvPr/>
          </p:nvCxnSpPr>
          <p:spPr>
            <a:xfrm rot="19800000" flipH="1">
              <a:off x="363309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Прямая соединительная линия 433"/>
            <p:cNvCxnSpPr/>
            <p:nvPr/>
          </p:nvCxnSpPr>
          <p:spPr>
            <a:xfrm rot="1800000">
              <a:off x="469696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Прямая соединительная линия 434"/>
            <p:cNvCxnSpPr/>
            <p:nvPr/>
          </p:nvCxnSpPr>
          <p:spPr>
            <a:xfrm rot="19800000" flipH="1">
              <a:off x="4544987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Прямая соединительная линия 435"/>
            <p:cNvCxnSpPr/>
            <p:nvPr/>
          </p:nvCxnSpPr>
          <p:spPr>
            <a:xfrm rot="1800000">
              <a:off x="439300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Прямая соединительная линия 436"/>
            <p:cNvCxnSpPr/>
            <p:nvPr/>
          </p:nvCxnSpPr>
          <p:spPr>
            <a:xfrm rot="19800000" flipH="1">
              <a:off x="4241023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8" name="Прямая соединительная линия 437"/>
            <p:cNvCxnSpPr/>
            <p:nvPr/>
          </p:nvCxnSpPr>
          <p:spPr>
            <a:xfrm rot="1800000">
              <a:off x="5304895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9" name="Прямая соединительная линия 438"/>
            <p:cNvCxnSpPr/>
            <p:nvPr/>
          </p:nvCxnSpPr>
          <p:spPr>
            <a:xfrm rot="19800000" flipH="1">
              <a:off x="5152913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Прямая соединительная линия 439"/>
            <p:cNvCxnSpPr/>
            <p:nvPr/>
          </p:nvCxnSpPr>
          <p:spPr>
            <a:xfrm rot="1800000">
              <a:off x="5000931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Прямая соединительная линия 440"/>
            <p:cNvCxnSpPr/>
            <p:nvPr/>
          </p:nvCxnSpPr>
          <p:spPr>
            <a:xfrm rot="19800000" flipH="1">
              <a:off x="4848949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Прямая соединительная линия 441"/>
            <p:cNvCxnSpPr/>
            <p:nvPr/>
          </p:nvCxnSpPr>
          <p:spPr>
            <a:xfrm rot="1800000">
              <a:off x="5912823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Прямая соединительная линия 442"/>
            <p:cNvCxnSpPr/>
            <p:nvPr/>
          </p:nvCxnSpPr>
          <p:spPr>
            <a:xfrm rot="19800000" flipH="1">
              <a:off x="5760841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Прямая соединительная линия 443"/>
            <p:cNvCxnSpPr/>
            <p:nvPr/>
          </p:nvCxnSpPr>
          <p:spPr>
            <a:xfrm rot="1800000">
              <a:off x="5608859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Прямая соединительная линия 444"/>
            <p:cNvCxnSpPr/>
            <p:nvPr/>
          </p:nvCxnSpPr>
          <p:spPr>
            <a:xfrm rot="19800000" flipH="1">
              <a:off x="5456877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Прямая соединительная линия 445"/>
            <p:cNvCxnSpPr/>
            <p:nvPr/>
          </p:nvCxnSpPr>
          <p:spPr>
            <a:xfrm rot="1800000">
              <a:off x="6520750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Прямая соединительная линия 446"/>
            <p:cNvCxnSpPr/>
            <p:nvPr/>
          </p:nvCxnSpPr>
          <p:spPr>
            <a:xfrm rot="19800000" flipH="1">
              <a:off x="6368768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Прямая соединительная линия 447"/>
            <p:cNvCxnSpPr/>
            <p:nvPr/>
          </p:nvCxnSpPr>
          <p:spPr>
            <a:xfrm rot="1800000">
              <a:off x="6216786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Прямая соединительная линия 448"/>
            <p:cNvCxnSpPr/>
            <p:nvPr/>
          </p:nvCxnSpPr>
          <p:spPr>
            <a:xfrm rot="19800000" flipH="1">
              <a:off x="6064804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Прямая соединительная линия 449"/>
            <p:cNvCxnSpPr/>
            <p:nvPr/>
          </p:nvCxnSpPr>
          <p:spPr>
            <a:xfrm rot="1800000">
              <a:off x="7128678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Прямая соединительная линия 450"/>
            <p:cNvCxnSpPr/>
            <p:nvPr/>
          </p:nvCxnSpPr>
          <p:spPr>
            <a:xfrm rot="19800000" flipH="1">
              <a:off x="6976696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Прямая соединительная линия 451"/>
            <p:cNvCxnSpPr/>
            <p:nvPr/>
          </p:nvCxnSpPr>
          <p:spPr>
            <a:xfrm rot="1800000">
              <a:off x="6824714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Прямая соединительная линия 452"/>
            <p:cNvCxnSpPr/>
            <p:nvPr/>
          </p:nvCxnSpPr>
          <p:spPr>
            <a:xfrm rot="19800000" flipH="1">
              <a:off x="6672732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Прямая соединительная линия 453"/>
            <p:cNvCxnSpPr/>
            <p:nvPr/>
          </p:nvCxnSpPr>
          <p:spPr>
            <a:xfrm rot="1800000">
              <a:off x="7736602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Прямая соединительная линия 454"/>
            <p:cNvCxnSpPr/>
            <p:nvPr/>
          </p:nvCxnSpPr>
          <p:spPr>
            <a:xfrm rot="19800000" flipH="1">
              <a:off x="7584620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Прямая соединительная линия 455"/>
            <p:cNvCxnSpPr/>
            <p:nvPr/>
          </p:nvCxnSpPr>
          <p:spPr>
            <a:xfrm rot="1800000">
              <a:off x="7432638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Прямая соединительная линия 456"/>
            <p:cNvCxnSpPr/>
            <p:nvPr/>
          </p:nvCxnSpPr>
          <p:spPr>
            <a:xfrm rot="19800000" flipH="1">
              <a:off x="7280656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Прямая соединительная линия 457"/>
            <p:cNvCxnSpPr/>
            <p:nvPr/>
          </p:nvCxnSpPr>
          <p:spPr>
            <a:xfrm rot="1800000">
              <a:off x="8344530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Прямая соединительная линия 458"/>
            <p:cNvCxnSpPr/>
            <p:nvPr/>
          </p:nvCxnSpPr>
          <p:spPr>
            <a:xfrm rot="19800000" flipH="1">
              <a:off x="8192548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Прямая соединительная линия 459"/>
            <p:cNvCxnSpPr/>
            <p:nvPr/>
          </p:nvCxnSpPr>
          <p:spPr>
            <a:xfrm rot="1800000">
              <a:off x="8040566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Прямая соединительная линия 460"/>
            <p:cNvCxnSpPr/>
            <p:nvPr/>
          </p:nvCxnSpPr>
          <p:spPr>
            <a:xfrm rot="19800000" flipH="1">
              <a:off x="7888584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2" name="Прямая соединительная линия 461"/>
            <p:cNvCxnSpPr/>
            <p:nvPr/>
          </p:nvCxnSpPr>
          <p:spPr>
            <a:xfrm rot="1800000">
              <a:off x="8952457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Прямая соединительная линия 462"/>
            <p:cNvCxnSpPr/>
            <p:nvPr/>
          </p:nvCxnSpPr>
          <p:spPr>
            <a:xfrm rot="19800000" flipH="1">
              <a:off x="8800475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4" name="Прямая соединительная линия 463"/>
            <p:cNvCxnSpPr/>
            <p:nvPr/>
          </p:nvCxnSpPr>
          <p:spPr>
            <a:xfrm rot="1800000">
              <a:off x="8648493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Прямая соединительная линия 464"/>
            <p:cNvCxnSpPr/>
            <p:nvPr/>
          </p:nvCxnSpPr>
          <p:spPr>
            <a:xfrm rot="19800000" flipH="1">
              <a:off x="8496511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Прямая соединительная линия 465"/>
            <p:cNvCxnSpPr/>
            <p:nvPr/>
          </p:nvCxnSpPr>
          <p:spPr>
            <a:xfrm rot="1800000">
              <a:off x="9560385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7" name="Прямая соединительная линия 466"/>
            <p:cNvCxnSpPr/>
            <p:nvPr/>
          </p:nvCxnSpPr>
          <p:spPr>
            <a:xfrm rot="19800000" flipH="1">
              <a:off x="9408403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Прямая соединительная линия 467"/>
            <p:cNvCxnSpPr/>
            <p:nvPr/>
          </p:nvCxnSpPr>
          <p:spPr>
            <a:xfrm rot="1800000">
              <a:off x="9256421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Прямая соединительная линия 468"/>
            <p:cNvCxnSpPr/>
            <p:nvPr/>
          </p:nvCxnSpPr>
          <p:spPr>
            <a:xfrm rot="19800000" flipH="1">
              <a:off x="9104439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Прямая соединительная линия 469"/>
            <p:cNvCxnSpPr/>
            <p:nvPr/>
          </p:nvCxnSpPr>
          <p:spPr>
            <a:xfrm rot="1800000">
              <a:off x="10168309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Прямая соединительная линия 470"/>
            <p:cNvCxnSpPr/>
            <p:nvPr/>
          </p:nvCxnSpPr>
          <p:spPr>
            <a:xfrm rot="19800000" flipH="1">
              <a:off x="10016327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Прямая соединительная линия 471"/>
            <p:cNvCxnSpPr/>
            <p:nvPr/>
          </p:nvCxnSpPr>
          <p:spPr>
            <a:xfrm rot="1800000">
              <a:off x="9864345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Прямая соединительная линия 472"/>
            <p:cNvCxnSpPr/>
            <p:nvPr/>
          </p:nvCxnSpPr>
          <p:spPr>
            <a:xfrm rot="19800000" flipH="1">
              <a:off x="9712363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Прямая соединительная линия 473"/>
            <p:cNvCxnSpPr/>
            <p:nvPr/>
          </p:nvCxnSpPr>
          <p:spPr>
            <a:xfrm rot="1800000">
              <a:off x="10776237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5" name="Прямая соединительная линия 474"/>
            <p:cNvCxnSpPr/>
            <p:nvPr/>
          </p:nvCxnSpPr>
          <p:spPr>
            <a:xfrm rot="19800000" flipH="1">
              <a:off x="10624255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Прямая соединительная линия 475"/>
            <p:cNvCxnSpPr/>
            <p:nvPr/>
          </p:nvCxnSpPr>
          <p:spPr>
            <a:xfrm rot="1800000">
              <a:off x="10472273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Прямая соединительная линия 476"/>
            <p:cNvCxnSpPr/>
            <p:nvPr/>
          </p:nvCxnSpPr>
          <p:spPr>
            <a:xfrm rot="19800000" flipH="1">
              <a:off x="10320291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Прямая соединительная линия 477"/>
            <p:cNvCxnSpPr/>
            <p:nvPr/>
          </p:nvCxnSpPr>
          <p:spPr>
            <a:xfrm rot="1800000">
              <a:off x="11384164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Прямая соединительная линия 478"/>
            <p:cNvCxnSpPr/>
            <p:nvPr/>
          </p:nvCxnSpPr>
          <p:spPr>
            <a:xfrm rot="19800000" flipH="1">
              <a:off x="11232182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Прямая соединительная линия 479"/>
            <p:cNvCxnSpPr/>
            <p:nvPr/>
          </p:nvCxnSpPr>
          <p:spPr>
            <a:xfrm rot="1800000">
              <a:off x="11080200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Прямая соединительная линия 480"/>
            <p:cNvCxnSpPr/>
            <p:nvPr/>
          </p:nvCxnSpPr>
          <p:spPr>
            <a:xfrm rot="19800000" flipH="1">
              <a:off x="10928218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2" name="Прямая соединительная линия 481"/>
            <p:cNvCxnSpPr/>
            <p:nvPr/>
          </p:nvCxnSpPr>
          <p:spPr>
            <a:xfrm rot="19800000" flipH="1">
              <a:off x="11536146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1935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документ 2"/>
          <p:cNvSpPr/>
          <p:nvPr/>
        </p:nvSpPr>
        <p:spPr>
          <a:xfrm>
            <a:off x="123839" y="798379"/>
            <a:ext cx="11872444" cy="6106154"/>
          </a:xfrm>
          <a:prstGeom prst="flowChartDocument">
            <a:avLst/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60363"/>
            <a:endParaRPr lang="ru-RU" sz="1400" dirty="0" smtClean="0">
              <a:solidFill>
                <a:schemeClr val="tx1"/>
              </a:solidFill>
            </a:endParaRPr>
          </a:p>
          <a:p>
            <a:pPr indent="360363"/>
            <a:endParaRPr lang="ru-RU" sz="1400" dirty="0">
              <a:solidFill>
                <a:schemeClr val="tx1"/>
              </a:solidFill>
            </a:endParaRPr>
          </a:p>
          <a:p>
            <a:pPr indent="360363"/>
            <a:endParaRPr lang="ru-RU" sz="1400" dirty="0" smtClean="0">
              <a:solidFill>
                <a:schemeClr val="tx1"/>
              </a:solidFill>
            </a:endParaRPr>
          </a:p>
          <a:p>
            <a:pPr indent="360363"/>
            <a:endParaRPr lang="ru-RU" sz="1400" dirty="0">
              <a:solidFill>
                <a:schemeClr val="tx1"/>
              </a:solidFill>
            </a:endParaRPr>
          </a:p>
          <a:p>
            <a:pPr indent="360363"/>
            <a:r>
              <a:rPr lang="ru-RU" sz="2000" b="1" dirty="0" smtClean="0">
                <a:solidFill>
                  <a:srgbClr val="003366"/>
                </a:solidFill>
                <a:latin typeface="Calibri" pitchFamily="34" charset="0"/>
              </a:rPr>
              <a:t>В </a:t>
            </a:r>
            <a:r>
              <a:rPr lang="ru-RU" sz="2000" b="1" dirty="0">
                <a:solidFill>
                  <a:srgbClr val="003366"/>
                </a:solidFill>
                <a:latin typeface="Calibri" pitchFamily="34" charset="0"/>
              </a:rPr>
              <a:t>2020 году План по достижению установленных показателей выполнен по </a:t>
            </a:r>
            <a:r>
              <a:rPr lang="ru-RU" sz="2400" b="1" dirty="0" smtClean="0">
                <a:solidFill>
                  <a:srgbClr val="003366"/>
                </a:solidFill>
                <a:latin typeface="Calibri" pitchFamily="34" charset="0"/>
              </a:rPr>
              <a:t>14 </a:t>
            </a:r>
            <a:r>
              <a:rPr lang="ru-RU" sz="2400" b="1" dirty="0">
                <a:solidFill>
                  <a:srgbClr val="003366"/>
                </a:solidFill>
                <a:latin typeface="Calibri" pitchFamily="34" charset="0"/>
              </a:rPr>
              <a:t>из 23 показателей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По </a:t>
            </a:r>
            <a:r>
              <a:rPr lang="ru-RU" sz="1400" dirty="0">
                <a:solidFill>
                  <a:schemeClr val="tx1"/>
                </a:solidFill>
              </a:rPr>
              <a:t>показателю «Доля инновационных товаров, </a:t>
            </a:r>
            <a:r>
              <a:rPr lang="ru-RU" sz="1400" dirty="0" smtClean="0">
                <a:solidFill>
                  <a:schemeClr val="tx1"/>
                </a:solidFill>
              </a:rPr>
              <a:t>работ в </a:t>
            </a:r>
            <a:r>
              <a:rPr lang="ru-RU" sz="1400" dirty="0">
                <a:solidFill>
                  <a:schemeClr val="tx1"/>
                </a:solidFill>
              </a:rPr>
              <a:t>общем объеме отгруженных </a:t>
            </a:r>
            <a:r>
              <a:rPr lang="ru-RU" sz="1400" dirty="0" smtClean="0">
                <a:solidFill>
                  <a:schemeClr val="tx1"/>
                </a:solidFill>
              </a:rPr>
              <a:t>товаров организаций </a:t>
            </a:r>
            <a:r>
              <a:rPr lang="ru-RU" sz="1400" dirty="0">
                <a:solidFill>
                  <a:schemeClr val="tx1"/>
                </a:solidFill>
              </a:rPr>
              <a:t>промышленного производства» данные будут предоставлены </a:t>
            </a:r>
            <a:r>
              <a:rPr lang="ru-RU" sz="1400" dirty="0" err="1">
                <a:solidFill>
                  <a:schemeClr val="tx1"/>
                </a:solidFill>
              </a:rPr>
              <a:t>Тверьстатом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в </a:t>
            </a:r>
            <a:r>
              <a:rPr lang="en-US" sz="1400" dirty="0" smtClean="0">
                <a:solidFill>
                  <a:schemeClr val="tx1"/>
                </a:solidFill>
              </a:rPr>
              <a:t>III</a:t>
            </a:r>
            <a:r>
              <a:rPr lang="ru-RU" sz="1400" dirty="0" smtClean="0">
                <a:solidFill>
                  <a:schemeClr val="tx1"/>
                </a:solidFill>
              </a:rPr>
              <a:t> квартале 2021 года. </a:t>
            </a:r>
            <a:endParaRPr lang="ru-RU" sz="1400" dirty="0">
              <a:solidFill>
                <a:schemeClr val="tx1"/>
              </a:solidFill>
            </a:endParaRPr>
          </a:p>
          <a:p>
            <a:pPr indent="360363"/>
            <a:r>
              <a:rPr lang="ru-RU" sz="1600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Не достигнут </a:t>
            </a:r>
            <a:r>
              <a:rPr lang="ru-RU" sz="1400" dirty="0">
                <a:solidFill>
                  <a:schemeClr val="tx1"/>
                </a:solidFill>
              </a:rPr>
              <a:t>уровень планируемых значений  показателей 2020 года </a:t>
            </a:r>
            <a:r>
              <a:rPr lang="ru-RU" sz="1600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из-за пандемии </a:t>
            </a:r>
            <a:r>
              <a:rPr lang="ru-RU" sz="1600" i="1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коронавируса</a:t>
            </a:r>
            <a:r>
              <a:rPr lang="ru-RU" sz="1400" dirty="0">
                <a:solidFill>
                  <a:schemeClr val="tx1"/>
                </a:solidFill>
              </a:rPr>
              <a:t>, повлекшей масштабные ограничения и запреты в экономической деятельности хозяйствующих субъектов, самоизоляцию граждан. </a:t>
            </a:r>
            <a:r>
              <a:rPr lang="ru-RU" sz="1400" dirty="0" smtClean="0">
                <a:solidFill>
                  <a:schemeClr val="tx1"/>
                </a:solidFill>
              </a:rPr>
              <a:t>Наиболее </a:t>
            </a:r>
            <a:r>
              <a:rPr lang="ru-RU" sz="1400" dirty="0">
                <a:solidFill>
                  <a:schemeClr val="tx1"/>
                </a:solidFill>
              </a:rPr>
              <a:t>глубокие изменения произошли в сфере сбыта (поставок) товаров и услуг, снижения уровня занятости отдельных категорий граждан и доходов населения. </a:t>
            </a:r>
            <a:r>
              <a:rPr lang="ru-RU" sz="1400" dirty="0" smtClean="0">
                <a:solidFill>
                  <a:schemeClr val="tx1"/>
                </a:solidFill>
              </a:rPr>
              <a:t>Данные </a:t>
            </a:r>
            <a:r>
              <a:rPr lang="ru-RU" sz="1400" dirty="0">
                <a:solidFill>
                  <a:schemeClr val="tx1"/>
                </a:solidFill>
              </a:rPr>
              <a:t>изменения оказали негативное влияние на:                      </a:t>
            </a:r>
          </a:p>
          <a:p>
            <a:pPr marL="714375" indent="-354013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уровень </a:t>
            </a:r>
            <a:r>
              <a:rPr lang="ru-RU" sz="1400" dirty="0">
                <a:solidFill>
                  <a:schemeClr val="tx1"/>
                </a:solidFill>
              </a:rPr>
              <a:t>безработицы;</a:t>
            </a:r>
          </a:p>
          <a:p>
            <a:pPr marL="714375" indent="-354013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число </a:t>
            </a:r>
            <a:r>
              <a:rPr lang="ru-RU" sz="1400" dirty="0">
                <a:solidFill>
                  <a:schemeClr val="tx1"/>
                </a:solidFill>
              </a:rPr>
              <a:t>субъектов МСП  в расчете на 10 тыс. человек населения;</a:t>
            </a:r>
          </a:p>
          <a:p>
            <a:pPr marL="714375" indent="-354013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оборот </a:t>
            </a:r>
            <a:r>
              <a:rPr lang="ru-RU" sz="1400" dirty="0">
                <a:solidFill>
                  <a:schemeClr val="tx1"/>
                </a:solidFill>
              </a:rPr>
              <a:t>общественного питания в сопоставимых ценах; </a:t>
            </a:r>
          </a:p>
          <a:p>
            <a:pPr marL="714375" indent="-354013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объем </a:t>
            </a:r>
            <a:r>
              <a:rPr lang="ru-RU" sz="1400" dirty="0">
                <a:solidFill>
                  <a:schemeClr val="tx1"/>
                </a:solidFill>
              </a:rPr>
              <a:t>отгруженной продукции собственного производства в действующих ценах);</a:t>
            </a:r>
          </a:p>
          <a:p>
            <a:pPr marL="714375" indent="-354013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долю </a:t>
            </a:r>
            <a:r>
              <a:rPr lang="ru-RU" sz="1400" dirty="0">
                <a:solidFill>
                  <a:schemeClr val="tx1"/>
                </a:solidFill>
              </a:rPr>
              <a:t>собственных  (налоговых и неналоговых) доходов в общем объеме бюджетных </a:t>
            </a:r>
            <a:r>
              <a:rPr lang="ru-RU" sz="1400" dirty="0" smtClean="0">
                <a:solidFill>
                  <a:schemeClr val="tx1"/>
                </a:solidFill>
              </a:rPr>
              <a:t>доходов (</a:t>
            </a:r>
            <a:r>
              <a:rPr lang="ru-RU" sz="1400" i="1" dirty="0" smtClean="0">
                <a:solidFill>
                  <a:schemeClr val="tx1"/>
                </a:solidFill>
              </a:rPr>
              <a:t>близко к фактическому выполнению плана (факт - 41,4%, при плане - 43,9%);</a:t>
            </a:r>
            <a:endParaRPr lang="ru-RU" sz="1400" dirty="0">
              <a:solidFill>
                <a:schemeClr val="tx1"/>
              </a:solidFill>
            </a:endParaRPr>
          </a:p>
          <a:p>
            <a:pPr marL="714375" indent="-354013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загрузку </a:t>
            </a:r>
            <a:r>
              <a:rPr lang="ru-RU" sz="1400" dirty="0">
                <a:solidFill>
                  <a:schemeClr val="tx1"/>
                </a:solidFill>
              </a:rPr>
              <a:t>номерного фонда коллективных средств </a:t>
            </a:r>
            <a:r>
              <a:rPr lang="ru-RU" sz="1400" dirty="0" smtClean="0">
                <a:solidFill>
                  <a:schemeClr val="tx1"/>
                </a:solidFill>
              </a:rPr>
              <a:t>размещения;</a:t>
            </a:r>
            <a:endParaRPr lang="ru-RU" sz="1400" dirty="0">
              <a:solidFill>
                <a:schemeClr val="tx1"/>
              </a:solidFill>
            </a:endParaRPr>
          </a:p>
          <a:p>
            <a:pPr marL="714375" indent="-354013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степень </a:t>
            </a:r>
            <a:r>
              <a:rPr lang="ru-RU" sz="1400" dirty="0">
                <a:solidFill>
                  <a:schemeClr val="tx1"/>
                </a:solidFill>
              </a:rPr>
              <a:t>износа инженерных сетей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</a:p>
          <a:p>
            <a:pPr indent="450215">
              <a:lnSpc>
                <a:spcPct val="130000"/>
              </a:lnSpc>
            </a:pPr>
            <a:r>
              <a:rPr lang="ru-RU" sz="1400" dirty="0">
                <a:solidFill>
                  <a:schemeClr val="tx1"/>
                </a:solidFill>
              </a:rPr>
              <a:t>Вместе с тем, корректировка показателей </a:t>
            </a:r>
            <a:r>
              <a:rPr lang="ru-RU" sz="1400" dirty="0" smtClean="0">
                <a:solidFill>
                  <a:schemeClr val="tx1"/>
                </a:solidFill>
              </a:rPr>
              <a:t>на </a:t>
            </a:r>
            <a:r>
              <a:rPr lang="ru-RU" sz="1400" dirty="0">
                <a:solidFill>
                  <a:schemeClr val="tx1"/>
                </a:solidFill>
              </a:rPr>
              <a:t>долгосрочный период в связи с развитием эпидемиологической ситуации </a:t>
            </a:r>
            <a:r>
              <a:rPr lang="ru-RU" sz="1400" dirty="0" smtClean="0">
                <a:solidFill>
                  <a:schemeClr val="tx1"/>
                </a:solidFill>
              </a:rPr>
              <a:t>в </a:t>
            </a:r>
            <a:r>
              <a:rPr lang="ru-RU" sz="1400" dirty="0">
                <a:solidFill>
                  <a:schemeClr val="tx1"/>
                </a:solidFill>
              </a:rPr>
              <a:t>настоящее время не </a:t>
            </a:r>
            <a:r>
              <a:rPr lang="ru-RU" sz="1400" dirty="0" smtClean="0">
                <a:solidFill>
                  <a:schemeClr val="tx1"/>
                </a:solidFill>
              </a:rPr>
              <a:t>требуется, т.к. не </a:t>
            </a:r>
            <a:r>
              <a:rPr lang="ru-RU" sz="1400" dirty="0">
                <a:solidFill>
                  <a:schemeClr val="tx1"/>
                </a:solidFill>
              </a:rPr>
              <a:t>разработаны сценарные условия функционирования экономики РФ </a:t>
            </a:r>
            <a:r>
              <a:rPr lang="ru-RU" sz="1400" dirty="0" smtClean="0">
                <a:solidFill>
                  <a:schemeClr val="tx1"/>
                </a:solidFill>
              </a:rPr>
              <a:t>(</a:t>
            </a:r>
            <a:r>
              <a:rPr lang="ru-RU" sz="1400" dirty="0">
                <a:solidFill>
                  <a:schemeClr val="tx1"/>
                </a:solidFill>
              </a:rPr>
              <a:t>прогноз дефляторов, показатели инфляции и системы цен, индексация регулируемых цен и тарифов на продукцию и услуги). Пересчет показателей в длительной динамике, оценка которых будет основана на  низких базовых значениях отчетного года, будет некорректным. </a:t>
            </a:r>
          </a:p>
          <a:p>
            <a:pPr indent="450215"/>
            <a:r>
              <a:rPr lang="ru-RU" sz="1400" dirty="0" smtClean="0">
                <a:solidFill>
                  <a:schemeClr val="tx1"/>
                </a:solidFill>
              </a:rPr>
              <a:t>С </a:t>
            </a:r>
            <a:r>
              <a:rPr lang="ru-RU" sz="1400" dirty="0">
                <a:solidFill>
                  <a:schemeClr val="tx1"/>
                </a:solidFill>
              </a:rPr>
              <a:t>учетом результатов мониторинга показателей Стратегии по итогам 2020 года основной задачей в 2021 году является достижение баланса между антикризисными мерами и долгосрочными стратегическими задачами </a:t>
            </a:r>
            <a:r>
              <a:rPr lang="ru-RU" sz="1400" dirty="0" smtClean="0">
                <a:solidFill>
                  <a:schemeClr val="tx1"/>
                </a:solidFill>
              </a:rPr>
              <a:t>развития. </a:t>
            </a:r>
          </a:p>
          <a:p>
            <a:pPr indent="450215"/>
            <a:r>
              <a:rPr lang="ru-RU" sz="1400" dirty="0" smtClean="0">
                <a:solidFill>
                  <a:schemeClr val="tx1"/>
                </a:solidFill>
              </a:rPr>
              <a:t>Ключевым </a:t>
            </a:r>
            <a:r>
              <a:rPr lang="ru-RU" sz="1400" dirty="0">
                <a:solidFill>
                  <a:schemeClr val="tx1"/>
                </a:solidFill>
              </a:rPr>
              <a:t>приоритетом работы выступает реализация комплекса </a:t>
            </a:r>
            <a:r>
              <a:rPr lang="ru-RU" sz="1400" dirty="0" smtClean="0">
                <a:solidFill>
                  <a:schemeClr val="tx1"/>
                </a:solidFill>
              </a:rPr>
              <a:t>мероприятий</a:t>
            </a:r>
          </a:p>
          <a:p>
            <a:pPr indent="450215"/>
            <a:r>
              <a:rPr lang="ru-RU" sz="1400" dirty="0" smtClean="0">
                <a:solidFill>
                  <a:schemeClr val="tx1"/>
                </a:solidFill>
              </a:rPr>
              <a:t>Плана </a:t>
            </a:r>
            <a:r>
              <a:rPr lang="ru-RU" sz="1400" dirty="0">
                <a:solidFill>
                  <a:schemeClr val="tx1"/>
                </a:solidFill>
              </a:rPr>
              <a:t>по реализации Стратегии социально-экономического развития города </a:t>
            </a:r>
            <a:r>
              <a:rPr lang="ru-RU" sz="1400" dirty="0" smtClean="0">
                <a:solidFill>
                  <a:schemeClr val="tx1"/>
                </a:solidFill>
              </a:rPr>
              <a:t>Твери</a:t>
            </a:r>
          </a:p>
          <a:p>
            <a:pPr indent="450215"/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до 2035 </a:t>
            </a:r>
            <a:r>
              <a:rPr lang="ru-RU" sz="1400" dirty="0" smtClean="0">
                <a:solidFill>
                  <a:schemeClr val="tx1"/>
                </a:solidFill>
              </a:rPr>
              <a:t>года.</a:t>
            </a:r>
            <a:endParaRPr lang="ru-RU" sz="14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ru-RU" sz="1600" dirty="0">
              <a:solidFill>
                <a:schemeClr val="tx1"/>
              </a:solidFill>
            </a:endParaRPr>
          </a:p>
        </p:txBody>
      </p:sp>
      <p:grpSp>
        <p:nvGrpSpPr>
          <p:cNvPr id="251" name="Группа 250"/>
          <p:cNvGrpSpPr/>
          <p:nvPr/>
        </p:nvGrpSpPr>
        <p:grpSpPr>
          <a:xfrm>
            <a:off x="176750" y="6538584"/>
            <a:ext cx="11766616" cy="242106"/>
            <a:chOff x="-14469" y="6448080"/>
            <a:chExt cx="11766616" cy="242106"/>
          </a:xfrm>
        </p:grpSpPr>
        <p:cxnSp>
          <p:nvCxnSpPr>
            <p:cNvPr id="252" name="Прямая соединительная линия 251"/>
            <p:cNvCxnSpPr/>
            <p:nvPr/>
          </p:nvCxnSpPr>
          <p:spPr>
            <a:xfrm rot="1800000">
              <a:off x="441477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Прямая соединительная линия 252"/>
            <p:cNvCxnSpPr/>
            <p:nvPr/>
          </p:nvCxnSpPr>
          <p:spPr>
            <a:xfrm rot="19800000" flipH="1">
              <a:off x="28949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Прямая соединительная линия 253"/>
            <p:cNvCxnSpPr/>
            <p:nvPr/>
          </p:nvCxnSpPr>
          <p:spPr>
            <a:xfrm rot="1800000">
              <a:off x="137513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Прямая соединительная линия 254"/>
            <p:cNvCxnSpPr/>
            <p:nvPr/>
          </p:nvCxnSpPr>
          <p:spPr>
            <a:xfrm rot="19800000" flipH="1">
              <a:off x="-1446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Прямая соединительная линия 255"/>
            <p:cNvCxnSpPr/>
            <p:nvPr/>
          </p:nvCxnSpPr>
          <p:spPr>
            <a:xfrm rot="1800000">
              <a:off x="104940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Прямая соединительная линия 256"/>
            <p:cNvCxnSpPr/>
            <p:nvPr/>
          </p:nvCxnSpPr>
          <p:spPr>
            <a:xfrm rot="19800000" flipH="1">
              <a:off x="897423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Прямая соединительная линия 257"/>
            <p:cNvCxnSpPr/>
            <p:nvPr/>
          </p:nvCxnSpPr>
          <p:spPr>
            <a:xfrm rot="1800000">
              <a:off x="745441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Прямая соединительная линия 258"/>
            <p:cNvCxnSpPr/>
            <p:nvPr/>
          </p:nvCxnSpPr>
          <p:spPr>
            <a:xfrm rot="19800000" flipH="1">
              <a:off x="59345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Прямая соединительная линия 259"/>
            <p:cNvCxnSpPr/>
            <p:nvPr/>
          </p:nvCxnSpPr>
          <p:spPr>
            <a:xfrm rot="1800000">
              <a:off x="1657332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Прямая соединительная линия 260"/>
            <p:cNvCxnSpPr/>
            <p:nvPr/>
          </p:nvCxnSpPr>
          <p:spPr>
            <a:xfrm rot="19800000" flipH="1">
              <a:off x="1505350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Прямая соединительная линия 261"/>
            <p:cNvCxnSpPr/>
            <p:nvPr/>
          </p:nvCxnSpPr>
          <p:spPr>
            <a:xfrm rot="1800000">
              <a:off x="1353368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Прямая соединительная линия 262"/>
            <p:cNvCxnSpPr/>
            <p:nvPr/>
          </p:nvCxnSpPr>
          <p:spPr>
            <a:xfrm rot="19800000" flipH="1">
              <a:off x="1201386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Прямая соединительная линия 263"/>
            <p:cNvCxnSpPr/>
            <p:nvPr/>
          </p:nvCxnSpPr>
          <p:spPr>
            <a:xfrm rot="1800000">
              <a:off x="2265260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Прямая соединительная линия 264"/>
            <p:cNvCxnSpPr/>
            <p:nvPr/>
          </p:nvCxnSpPr>
          <p:spPr>
            <a:xfrm rot="19800000" flipH="1">
              <a:off x="2113278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Прямая соединительная линия 265"/>
            <p:cNvCxnSpPr/>
            <p:nvPr/>
          </p:nvCxnSpPr>
          <p:spPr>
            <a:xfrm rot="1800000">
              <a:off x="1961296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Прямая соединительная линия 266"/>
            <p:cNvCxnSpPr/>
            <p:nvPr/>
          </p:nvCxnSpPr>
          <p:spPr>
            <a:xfrm rot="19800000" flipH="1">
              <a:off x="1809314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Прямая соединительная линия 267"/>
            <p:cNvCxnSpPr/>
            <p:nvPr/>
          </p:nvCxnSpPr>
          <p:spPr>
            <a:xfrm rot="1800000">
              <a:off x="2873186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Прямая соединительная линия 268"/>
            <p:cNvCxnSpPr/>
            <p:nvPr/>
          </p:nvCxnSpPr>
          <p:spPr>
            <a:xfrm rot="19800000" flipH="1">
              <a:off x="2721204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Прямая соединительная линия 269"/>
            <p:cNvCxnSpPr/>
            <p:nvPr/>
          </p:nvCxnSpPr>
          <p:spPr>
            <a:xfrm rot="1800000">
              <a:off x="2569222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Прямая соединительная линия 270"/>
            <p:cNvCxnSpPr/>
            <p:nvPr/>
          </p:nvCxnSpPr>
          <p:spPr>
            <a:xfrm rot="19800000" flipH="1">
              <a:off x="2417240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Прямая соединительная линия 271"/>
            <p:cNvCxnSpPr/>
            <p:nvPr/>
          </p:nvCxnSpPr>
          <p:spPr>
            <a:xfrm rot="1800000">
              <a:off x="3481114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Прямая соединительная линия 272"/>
            <p:cNvCxnSpPr/>
            <p:nvPr/>
          </p:nvCxnSpPr>
          <p:spPr>
            <a:xfrm rot="19800000" flipH="1">
              <a:off x="3329132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Прямая соединительная линия 273"/>
            <p:cNvCxnSpPr/>
            <p:nvPr/>
          </p:nvCxnSpPr>
          <p:spPr>
            <a:xfrm rot="1800000">
              <a:off x="3177150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Прямая соединительная линия 274"/>
            <p:cNvCxnSpPr/>
            <p:nvPr/>
          </p:nvCxnSpPr>
          <p:spPr>
            <a:xfrm rot="19800000" flipH="1">
              <a:off x="3025168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Прямая соединительная линия 275"/>
            <p:cNvCxnSpPr/>
            <p:nvPr/>
          </p:nvCxnSpPr>
          <p:spPr>
            <a:xfrm rot="1800000">
              <a:off x="4089041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Прямая соединительная линия 276"/>
            <p:cNvCxnSpPr/>
            <p:nvPr/>
          </p:nvCxnSpPr>
          <p:spPr>
            <a:xfrm rot="19800000" flipH="1">
              <a:off x="393705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Прямая соединительная линия 277"/>
            <p:cNvCxnSpPr/>
            <p:nvPr/>
          </p:nvCxnSpPr>
          <p:spPr>
            <a:xfrm rot="1800000">
              <a:off x="3785077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Прямая соединительная линия 278"/>
            <p:cNvCxnSpPr/>
            <p:nvPr/>
          </p:nvCxnSpPr>
          <p:spPr>
            <a:xfrm rot="19800000" flipH="1">
              <a:off x="363309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Прямая соединительная линия 279"/>
            <p:cNvCxnSpPr/>
            <p:nvPr/>
          </p:nvCxnSpPr>
          <p:spPr>
            <a:xfrm rot="1800000">
              <a:off x="469696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Прямая соединительная линия 280"/>
            <p:cNvCxnSpPr/>
            <p:nvPr/>
          </p:nvCxnSpPr>
          <p:spPr>
            <a:xfrm rot="19800000" flipH="1">
              <a:off x="4544987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Прямая соединительная линия 281"/>
            <p:cNvCxnSpPr/>
            <p:nvPr/>
          </p:nvCxnSpPr>
          <p:spPr>
            <a:xfrm rot="1800000">
              <a:off x="439300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Прямая соединительная линия 282"/>
            <p:cNvCxnSpPr/>
            <p:nvPr/>
          </p:nvCxnSpPr>
          <p:spPr>
            <a:xfrm rot="19800000" flipH="1">
              <a:off x="4241023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Прямая соединительная линия 283"/>
            <p:cNvCxnSpPr/>
            <p:nvPr/>
          </p:nvCxnSpPr>
          <p:spPr>
            <a:xfrm rot="1800000">
              <a:off x="5304895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Прямая соединительная линия 284"/>
            <p:cNvCxnSpPr/>
            <p:nvPr/>
          </p:nvCxnSpPr>
          <p:spPr>
            <a:xfrm rot="19800000" flipH="1">
              <a:off x="5152913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Прямая соединительная линия 285"/>
            <p:cNvCxnSpPr/>
            <p:nvPr/>
          </p:nvCxnSpPr>
          <p:spPr>
            <a:xfrm rot="1800000">
              <a:off x="5000931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Прямая соединительная линия 286"/>
            <p:cNvCxnSpPr/>
            <p:nvPr/>
          </p:nvCxnSpPr>
          <p:spPr>
            <a:xfrm rot="19800000" flipH="1">
              <a:off x="4848949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Прямая соединительная линия 287"/>
            <p:cNvCxnSpPr/>
            <p:nvPr/>
          </p:nvCxnSpPr>
          <p:spPr>
            <a:xfrm rot="1800000">
              <a:off x="5912823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Прямая соединительная линия 288"/>
            <p:cNvCxnSpPr/>
            <p:nvPr/>
          </p:nvCxnSpPr>
          <p:spPr>
            <a:xfrm rot="19800000" flipH="1">
              <a:off x="5760841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Прямая соединительная линия 289"/>
            <p:cNvCxnSpPr/>
            <p:nvPr/>
          </p:nvCxnSpPr>
          <p:spPr>
            <a:xfrm rot="1800000">
              <a:off x="5608859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Прямая соединительная линия 290"/>
            <p:cNvCxnSpPr/>
            <p:nvPr/>
          </p:nvCxnSpPr>
          <p:spPr>
            <a:xfrm rot="19800000" flipH="1">
              <a:off x="5456877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Прямая соединительная линия 291"/>
            <p:cNvCxnSpPr/>
            <p:nvPr/>
          </p:nvCxnSpPr>
          <p:spPr>
            <a:xfrm rot="1800000">
              <a:off x="6520750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Прямая соединительная линия 292"/>
            <p:cNvCxnSpPr/>
            <p:nvPr/>
          </p:nvCxnSpPr>
          <p:spPr>
            <a:xfrm rot="19800000" flipH="1">
              <a:off x="6368768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Прямая соединительная линия 293"/>
            <p:cNvCxnSpPr/>
            <p:nvPr/>
          </p:nvCxnSpPr>
          <p:spPr>
            <a:xfrm rot="1800000">
              <a:off x="6216786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Прямая соединительная линия 294"/>
            <p:cNvCxnSpPr/>
            <p:nvPr/>
          </p:nvCxnSpPr>
          <p:spPr>
            <a:xfrm rot="19800000" flipH="1">
              <a:off x="6064804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Прямая соединительная линия 295"/>
            <p:cNvCxnSpPr/>
            <p:nvPr/>
          </p:nvCxnSpPr>
          <p:spPr>
            <a:xfrm rot="1800000">
              <a:off x="7128678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Прямая соединительная линия 296"/>
            <p:cNvCxnSpPr/>
            <p:nvPr/>
          </p:nvCxnSpPr>
          <p:spPr>
            <a:xfrm rot="19800000" flipH="1">
              <a:off x="6976696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Прямая соединительная линия 297"/>
            <p:cNvCxnSpPr/>
            <p:nvPr/>
          </p:nvCxnSpPr>
          <p:spPr>
            <a:xfrm rot="1800000">
              <a:off x="6824714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Прямая соединительная линия 298"/>
            <p:cNvCxnSpPr/>
            <p:nvPr/>
          </p:nvCxnSpPr>
          <p:spPr>
            <a:xfrm rot="19800000" flipH="1">
              <a:off x="6672732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Прямая соединительная линия 299"/>
            <p:cNvCxnSpPr/>
            <p:nvPr/>
          </p:nvCxnSpPr>
          <p:spPr>
            <a:xfrm rot="1800000">
              <a:off x="7736602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Прямая соединительная линия 300"/>
            <p:cNvCxnSpPr/>
            <p:nvPr/>
          </p:nvCxnSpPr>
          <p:spPr>
            <a:xfrm rot="19800000" flipH="1">
              <a:off x="7584620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Прямая соединительная линия 301"/>
            <p:cNvCxnSpPr/>
            <p:nvPr/>
          </p:nvCxnSpPr>
          <p:spPr>
            <a:xfrm rot="1800000">
              <a:off x="7432638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Прямая соединительная линия 302"/>
            <p:cNvCxnSpPr/>
            <p:nvPr/>
          </p:nvCxnSpPr>
          <p:spPr>
            <a:xfrm rot="19800000" flipH="1">
              <a:off x="7280656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Прямая соединительная линия 303"/>
            <p:cNvCxnSpPr/>
            <p:nvPr/>
          </p:nvCxnSpPr>
          <p:spPr>
            <a:xfrm rot="1800000">
              <a:off x="8344530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Прямая соединительная линия 304"/>
            <p:cNvCxnSpPr/>
            <p:nvPr/>
          </p:nvCxnSpPr>
          <p:spPr>
            <a:xfrm rot="19800000" flipH="1">
              <a:off x="8192548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Прямая соединительная линия 305"/>
            <p:cNvCxnSpPr/>
            <p:nvPr/>
          </p:nvCxnSpPr>
          <p:spPr>
            <a:xfrm rot="1800000">
              <a:off x="8040566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Прямая соединительная линия 306"/>
            <p:cNvCxnSpPr/>
            <p:nvPr/>
          </p:nvCxnSpPr>
          <p:spPr>
            <a:xfrm rot="19800000" flipH="1">
              <a:off x="7888584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Прямая соединительная линия 307"/>
            <p:cNvCxnSpPr/>
            <p:nvPr/>
          </p:nvCxnSpPr>
          <p:spPr>
            <a:xfrm rot="1800000">
              <a:off x="8952457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Прямая соединительная линия 308"/>
            <p:cNvCxnSpPr/>
            <p:nvPr/>
          </p:nvCxnSpPr>
          <p:spPr>
            <a:xfrm rot="19800000" flipH="1">
              <a:off x="8800475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Прямая соединительная линия 309"/>
            <p:cNvCxnSpPr/>
            <p:nvPr/>
          </p:nvCxnSpPr>
          <p:spPr>
            <a:xfrm rot="1800000">
              <a:off x="8648493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Прямая соединительная линия 310"/>
            <p:cNvCxnSpPr/>
            <p:nvPr/>
          </p:nvCxnSpPr>
          <p:spPr>
            <a:xfrm rot="19800000" flipH="1">
              <a:off x="8496511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Прямая соединительная линия 311"/>
            <p:cNvCxnSpPr/>
            <p:nvPr/>
          </p:nvCxnSpPr>
          <p:spPr>
            <a:xfrm rot="1800000">
              <a:off x="9560385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Прямая соединительная линия 312"/>
            <p:cNvCxnSpPr/>
            <p:nvPr/>
          </p:nvCxnSpPr>
          <p:spPr>
            <a:xfrm rot="19800000" flipH="1">
              <a:off x="9408403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Прямая соединительная линия 313"/>
            <p:cNvCxnSpPr/>
            <p:nvPr/>
          </p:nvCxnSpPr>
          <p:spPr>
            <a:xfrm rot="1800000">
              <a:off x="9256421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Прямая соединительная линия 314"/>
            <p:cNvCxnSpPr/>
            <p:nvPr/>
          </p:nvCxnSpPr>
          <p:spPr>
            <a:xfrm rot="19800000" flipH="1">
              <a:off x="9104439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Прямая соединительная линия 315"/>
            <p:cNvCxnSpPr/>
            <p:nvPr/>
          </p:nvCxnSpPr>
          <p:spPr>
            <a:xfrm rot="1800000">
              <a:off x="10168309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Прямая соединительная линия 316"/>
            <p:cNvCxnSpPr/>
            <p:nvPr/>
          </p:nvCxnSpPr>
          <p:spPr>
            <a:xfrm rot="19800000" flipH="1">
              <a:off x="10016327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Прямая соединительная линия 317"/>
            <p:cNvCxnSpPr/>
            <p:nvPr/>
          </p:nvCxnSpPr>
          <p:spPr>
            <a:xfrm rot="1800000">
              <a:off x="9864345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Прямая соединительная линия 318"/>
            <p:cNvCxnSpPr/>
            <p:nvPr/>
          </p:nvCxnSpPr>
          <p:spPr>
            <a:xfrm rot="19800000" flipH="1">
              <a:off x="9712363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Прямая соединительная линия 319"/>
            <p:cNvCxnSpPr/>
            <p:nvPr/>
          </p:nvCxnSpPr>
          <p:spPr>
            <a:xfrm rot="1800000">
              <a:off x="10776237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Прямая соединительная линия 320"/>
            <p:cNvCxnSpPr/>
            <p:nvPr/>
          </p:nvCxnSpPr>
          <p:spPr>
            <a:xfrm rot="19800000" flipH="1">
              <a:off x="10624255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Прямая соединительная линия 321"/>
            <p:cNvCxnSpPr/>
            <p:nvPr/>
          </p:nvCxnSpPr>
          <p:spPr>
            <a:xfrm rot="1800000">
              <a:off x="10472273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Прямая соединительная линия 322"/>
            <p:cNvCxnSpPr/>
            <p:nvPr/>
          </p:nvCxnSpPr>
          <p:spPr>
            <a:xfrm rot="19800000" flipH="1">
              <a:off x="10320291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Прямая соединительная линия 323"/>
            <p:cNvCxnSpPr/>
            <p:nvPr/>
          </p:nvCxnSpPr>
          <p:spPr>
            <a:xfrm rot="1800000">
              <a:off x="11384164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Прямая соединительная линия 324"/>
            <p:cNvCxnSpPr/>
            <p:nvPr/>
          </p:nvCxnSpPr>
          <p:spPr>
            <a:xfrm rot="19800000" flipH="1">
              <a:off x="11232182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Прямая соединительная линия 325"/>
            <p:cNvCxnSpPr/>
            <p:nvPr/>
          </p:nvCxnSpPr>
          <p:spPr>
            <a:xfrm rot="1800000">
              <a:off x="11080200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Прямая соединительная линия 326"/>
            <p:cNvCxnSpPr/>
            <p:nvPr/>
          </p:nvCxnSpPr>
          <p:spPr>
            <a:xfrm rot="19800000" flipH="1">
              <a:off x="10928218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Прямая соединительная линия 327"/>
            <p:cNvCxnSpPr/>
            <p:nvPr/>
          </p:nvCxnSpPr>
          <p:spPr>
            <a:xfrm rot="19800000" flipH="1">
              <a:off x="11536146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Прямая соединительная линия 328"/>
            <p:cNvCxnSpPr/>
            <p:nvPr/>
          </p:nvCxnSpPr>
          <p:spPr>
            <a:xfrm rot="1800000">
              <a:off x="44147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Прямая соединительная линия 329"/>
            <p:cNvCxnSpPr/>
            <p:nvPr/>
          </p:nvCxnSpPr>
          <p:spPr>
            <a:xfrm rot="19800000" flipH="1">
              <a:off x="28949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Прямая соединительная линия 330"/>
            <p:cNvCxnSpPr/>
            <p:nvPr/>
          </p:nvCxnSpPr>
          <p:spPr>
            <a:xfrm rot="1800000">
              <a:off x="137514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Прямая соединительная линия 331"/>
            <p:cNvCxnSpPr/>
            <p:nvPr/>
          </p:nvCxnSpPr>
          <p:spPr>
            <a:xfrm rot="19800000" flipH="1">
              <a:off x="-1446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Прямая соединительная линия 332"/>
            <p:cNvCxnSpPr/>
            <p:nvPr/>
          </p:nvCxnSpPr>
          <p:spPr>
            <a:xfrm rot="1800000">
              <a:off x="104940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Прямая соединительная линия 333"/>
            <p:cNvCxnSpPr/>
            <p:nvPr/>
          </p:nvCxnSpPr>
          <p:spPr>
            <a:xfrm rot="19800000" flipH="1">
              <a:off x="897424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Прямая соединительная линия 334"/>
            <p:cNvCxnSpPr/>
            <p:nvPr/>
          </p:nvCxnSpPr>
          <p:spPr>
            <a:xfrm rot="1800000">
              <a:off x="745442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Прямая соединительная линия 335"/>
            <p:cNvCxnSpPr/>
            <p:nvPr/>
          </p:nvCxnSpPr>
          <p:spPr>
            <a:xfrm rot="19800000" flipH="1">
              <a:off x="593460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Прямая соединительная линия 336"/>
            <p:cNvCxnSpPr/>
            <p:nvPr/>
          </p:nvCxnSpPr>
          <p:spPr>
            <a:xfrm rot="1800000">
              <a:off x="1657333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Прямая соединительная линия 337"/>
            <p:cNvCxnSpPr/>
            <p:nvPr/>
          </p:nvCxnSpPr>
          <p:spPr>
            <a:xfrm rot="19800000" flipH="1">
              <a:off x="1505351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Прямая соединительная линия 338"/>
            <p:cNvCxnSpPr/>
            <p:nvPr/>
          </p:nvCxnSpPr>
          <p:spPr>
            <a:xfrm rot="1800000">
              <a:off x="1353369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Прямая соединительная линия 339"/>
            <p:cNvCxnSpPr/>
            <p:nvPr/>
          </p:nvCxnSpPr>
          <p:spPr>
            <a:xfrm rot="19800000" flipH="1">
              <a:off x="1201387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Прямая соединительная линия 340"/>
            <p:cNvCxnSpPr/>
            <p:nvPr/>
          </p:nvCxnSpPr>
          <p:spPr>
            <a:xfrm rot="1800000">
              <a:off x="2265261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Прямая соединительная линия 341"/>
            <p:cNvCxnSpPr/>
            <p:nvPr/>
          </p:nvCxnSpPr>
          <p:spPr>
            <a:xfrm rot="19800000" flipH="1">
              <a:off x="2113279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Прямая соединительная линия 342"/>
            <p:cNvCxnSpPr/>
            <p:nvPr/>
          </p:nvCxnSpPr>
          <p:spPr>
            <a:xfrm rot="1800000">
              <a:off x="1961297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Прямая соединительная линия 343"/>
            <p:cNvCxnSpPr/>
            <p:nvPr/>
          </p:nvCxnSpPr>
          <p:spPr>
            <a:xfrm rot="19800000" flipH="1">
              <a:off x="1809315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Прямая соединительная линия 344"/>
            <p:cNvCxnSpPr/>
            <p:nvPr/>
          </p:nvCxnSpPr>
          <p:spPr>
            <a:xfrm rot="1800000">
              <a:off x="2873187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Прямая соединительная линия 345"/>
            <p:cNvCxnSpPr/>
            <p:nvPr/>
          </p:nvCxnSpPr>
          <p:spPr>
            <a:xfrm rot="19800000" flipH="1">
              <a:off x="2721205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Прямая соединительная линия 346"/>
            <p:cNvCxnSpPr/>
            <p:nvPr/>
          </p:nvCxnSpPr>
          <p:spPr>
            <a:xfrm rot="1800000">
              <a:off x="2569223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Прямая соединительная линия 347"/>
            <p:cNvCxnSpPr/>
            <p:nvPr/>
          </p:nvCxnSpPr>
          <p:spPr>
            <a:xfrm rot="19800000" flipH="1">
              <a:off x="2417241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Прямая соединительная линия 348"/>
            <p:cNvCxnSpPr/>
            <p:nvPr/>
          </p:nvCxnSpPr>
          <p:spPr>
            <a:xfrm rot="1800000">
              <a:off x="3481115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Прямая соединительная линия 349"/>
            <p:cNvCxnSpPr/>
            <p:nvPr/>
          </p:nvCxnSpPr>
          <p:spPr>
            <a:xfrm rot="19800000" flipH="1">
              <a:off x="3329133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Прямая соединительная линия 350"/>
            <p:cNvCxnSpPr/>
            <p:nvPr/>
          </p:nvCxnSpPr>
          <p:spPr>
            <a:xfrm rot="1800000">
              <a:off x="3177151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Прямая соединительная линия 351"/>
            <p:cNvCxnSpPr/>
            <p:nvPr/>
          </p:nvCxnSpPr>
          <p:spPr>
            <a:xfrm rot="19800000" flipH="1">
              <a:off x="3025169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Прямая соединительная линия 352"/>
            <p:cNvCxnSpPr/>
            <p:nvPr/>
          </p:nvCxnSpPr>
          <p:spPr>
            <a:xfrm rot="1800000">
              <a:off x="4089042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Прямая соединительная линия 353"/>
            <p:cNvCxnSpPr/>
            <p:nvPr/>
          </p:nvCxnSpPr>
          <p:spPr>
            <a:xfrm rot="19800000" flipH="1">
              <a:off x="3937060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Прямая соединительная линия 354"/>
            <p:cNvCxnSpPr/>
            <p:nvPr/>
          </p:nvCxnSpPr>
          <p:spPr>
            <a:xfrm rot="1800000">
              <a:off x="378507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Прямая соединительная линия 355"/>
            <p:cNvCxnSpPr/>
            <p:nvPr/>
          </p:nvCxnSpPr>
          <p:spPr>
            <a:xfrm rot="19800000" flipH="1">
              <a:off x="363309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Прямая соединительная линия 356"/>
            <p:cNvCxnSpPr/>
            <p:nvPr/>
          </p:nvCxnSpPr>
          <p:spPr>
            <a:xfrm rot="1800000">
              <a:off x="4696970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Прямая соединительная линия 357"/>
            <p:cNvCxnSpPr/>
            <p:nvPr/>
          </p:nvCxnSpPr>
          <p:spPr>
            <a:xfrm rot="19800000" flipH="1">
              <a:off x="454498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Прямая соединительная линия 358"/>
            <p:cNvCxnSpPr/>
            <p:nvPr/>
          </p:nvCxnSpPr>
          <p:spPr>
            <a:xfrm rot="1800000">
              <a:off x="439300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Прямая соединительная линия 359"/>
            <p:cNvCxnSpPr/>
            <p:nvPr/>
          </p:nvCxnSpPr>
          <p:spPr>
            <a:xfrm rot="19800000" flipH="1">
              <a:off x="4241024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Прямая соединительная линия 360"/>
            <p:cNvCxnSpPr/>
            <p:nvPr/>
          </p:nvCxnSpPr>
          <p:spPr>
            <a:xfrm rot="1800000">
              <a:off x="5304896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Прямая соединительная линия 361"/>
            <p:cNvCxnSpPr/>
            <p:nvPr/>
          </p:nvCxnSpPr>
          <p:spPr>
            <a:xfrm rot="19800000" flipH="1">
              <a:off x="5152914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Прямая соединительная линия 362"/>
            <p:cNvCxnSpPr/>
            <p:nvPr/>
          </p:nvCxnSpPr>
          <p:spPr>
            <a:xfrm rot="1800000">
              <a:off x="5000932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Прямая соединительная линия 363"/>
            <p:cNvCxnSpPr/>
            <p:nvPr/>
          </p:nvCxnSpPr>
          <p:spPr>
            <a:xfrm rot="19800000" flipH="1">
              <a:off x="4848950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Прямая соединительная линия 364"/>
            <p:cNvCxnSpPr/>
            <p:nvPr/>
          </p:nvCxnSpPr>
          <p:spPr>
            <a:xfrm rot="1800000">
              <a:off x="5912824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Прямая соединительная линия 365"/>
            <p:cNvCxnSpPr/>
            <p:nvPr/>
          </p:nvCxnSpPr>
          <p:spPr>
            <a:xfrm rot="19800000" flipH="1">
              <a:off x="5760842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Прямая соединительная линия 366"/>
            <p:cNvCxnSpPr/>
            <p:nvPr/>
          </p:nvCxnSpPr>
          <p:spPr>
            <a:xfrm rot="1800000">
              <a:off x="5608860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Прямая соединительная линия 367"/>
            <p:cNvCxnSpPr/>
            <p:nvPr/>
          </p:nvCxnSpPr>
          <p:spPr>
            <a:xfrm rot="19800000" flipH="1">
              <a:off x="5456878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Прямая соединительная линия 368"/>
            <p:cNvCxnSpPr/>
            <p:nvPr/>
          </p:nvCxnSpPr>
          <p:spPr>
            <a:xfrm rot="1800000">
              <a:off x="6520751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Прямая соединительная линия 369"/>
            <p:cNvCxnSpPr/>
            <p:nvPr/>
          </p:nvCxnSpPr>
          <p:spPr>
            <a:xfrm rot="19800000" flipH="1">
              <a:off x="6368769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Прямая соединительная линия 370"/>
            <p:cNvCxnSpPr/>
            <p:nvPr/>
          </p:nvCxnSpPr>
          <p:spPr>
            <a:xfrm rot="1800000">
              <a:off x="6216787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Прямая соединительная линия 371"/>
            <p:cNvCxnSpPr/>
            <p:nvPr/>
          </p:nvCxnSpPr>
          <p:spPr>
            <a:xfrm rot="19800000" flipH="1">
              <a:off x="6064805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Прямая соединительная линия 372"/>
            <p:cNvCxnSpPr/>
            <p:nvPr/>
          </p:nvCxnSpPr>
          <p:spPr>
            <a:xfrm rot="1800000">
              <a:off x="7128679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Прямая соединительная линия 373"/>
            <p:cNvCxnSpPr/>
            <p:nvPr/>
          </p:nvCxnSpPr>
          <p:spPr>
            <a:xfrm rot="19800000" flipH="1">
              <a:off x="6976697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Прямая соединительная линия 374"/>
            <p:cNvCxnSpPr/>
            <p:nvPr/>
          </p:nvCxnSpPr>
          <p:spPr>
            <a:xfrm rot="1800000">
              <a:off x="6824715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Прямая соединительная линия 375"/>
            <p:cNvCxnSpPr/>
            <p:nvPr/>
          </p:nvCxnSpPr>
          <p:spPr>
            <a:xfrm rot="19800000" flipH="1">
              <a:off x="6672733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Прямая соединительная линия 376"/>
            <p:cNvCxnSpPr/>
            <p:nvPr/>
          </p:nvCxnSpPr>
          <p:spPr>
            <a:xfrm rot="1800000">
              <a:off x="7736603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Прямая соединительная линия 377"/>
            <p:cNvCxnSpPr/>
            <p:nvPr/>
          </p:nvCxnSpPr>
          <p:spPr>
            <a:xfrm rot="19800000" flipH="1">
              <a:off x="7584621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Прямая соединительная линия 378"/>
            <p:cNvCxnSpPr/>
            <p:nvPr/>
          </p:nvCxnSpPr>
          <p:spPr>
            <a:xfrm rot="1800000">
              <a:off x="7432639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Прямая соединительная линия 379"/>
            <p:cNvCxnSpPr/>
            <p:nvPr/>
          </p:nvCxnSpPr>
          <p:spPr>
            <a:xfrm rot="19800000" flipH="1">
              <a:off x="7280657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Прямая соединительная линия 380"/>
            <p:cNvCxnSpPr/>
            <p:nvPr/>
          </p:nvCxnSpPr>
          <p:spPr>
            <a:xfrm rot="1800000">
              <a:off x="8344531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Прямая соединительная линия 381"/>
            <p:cNvCxnSpPr/>
            <p:nvPr/>
          </p:nvCxnSpPr>
          <p:spPr>
            <a:xfrm rot="19800000" flipH="1">
              <a:off x="8192549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Прямая соединительная линия 382"/>
            <p:cNvCxnSpPr/>
            <p:nvPr/>
          </p:nvCxnSpPr>
          <p:spPr>
            <a:xfrm rot="1800000">
              <a:off x="8040567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Прямая соединительная линия 383"/>
            <p:cNvCxnSpPr/>
            <p:nvPr/>
          </p:nvCxnSpPr>
          <p:spPr>
            <a:xfrm rot="19800000" flipH="1">
              <a:off x="7888585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Прямая соединительная линия 384"/>
            <p:cNvCxnSpPr/>
            <p:nvPr/>
          </p:nvCxnSpPr>
          <p:spPr>
            <a:xfrm rot="1800000">
              <a:off x="8952458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Прямая соединительная линия 385"/>
            <p:cNvCxnSpPr/>
            <p:nvPr/>
          </p:nvCxnSpPr>
          <p:spPr>
            <a:xfrm rot="19800000" flipH="1">
              <a:off x="8800476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Прямая соединительная линия 386"/>
            <p:cNvCxnSpPr/>
            <p:nvPr/>
          </p:nvCxnSpPr>
          <p:spPr>
            <a:xfrm rot="1800000">
              <a:off x="8648494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Прямая соединительная линия 387"/>
            <p:cNvCxnSpPr/>
            <p:nvPr/>
          </p:nvCxnSpPr>
          <p:spPr>
            <a:xfrm rot="19800000" flipH="1">
              <a:off x="8496512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Прямая соединительная линия 388"/>
            <p:cNvCxnSpPr/>
            <p:nvPr/>
          </p:nvCxnSpPr>
          <p:spPr>
            <a:xfrm rot="1800000">
              <a:off x="9560386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Прямая соединительная линия 389"/>
            <p:cNvCxnSpPr/>
            <p:nvPr/>
          </p:nvCxnSpPr>
          <p:spPr>
            <a:xfrm rot="19800000" flipH="1">
              <a:off x="9408404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Прямая соединительная линия 390"/>
            <p:cNvCxnSpPr/>
            <p:nvPr/>
          </p:nvCxnSpPr>
          <p:spPr>
            <a:xfrm rot="1800000">
              <a:off x="9256422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Прямая соединительная линия 391"/>
            <p:cNvCxnSpPr/>
            <p:nvPr/>
          </p:nvCxnSpPr>
          <p:spPr>
            <a:xfrm rot="19800000" flipH="1">
              <a:off x="9104440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Прямая соединительная линия 392"/>
            <p:cNvCxnSpPr/>
            <p:nvPr/>
          </p:nvCxnSpPr>
          <p:spPr>
            <a:xfrm rot="1800000">
              <a:off x="10168310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Прямая соединительная линия 393"/>
            <p:cNvCxnSpPr/>
            <p:nvPr/>
          </p:nvCxnSpPr>
          <p:spPr>
            <a:xfrm rot="19800000" flipH="1">
              <a:off x="10016328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Прямая соединительная линия 394"/>
            <p:cNvCxnSpPr/>
            <p:nvPr/>
          </p:nvCxnSpPr>
          <p:spPr>
            <a:xfrm rot="1800000">
              <a:off x="9864346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Прямая соединительная линия 395"/>
            <p:cNvCxnSpPr/>
            <p:nvPr/>
          </p:nvCxnSpPr>
          <p:spPr>
            <a:xfrm rot="19800000" flipH="1">
              <a:off x="9712364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Прямая соединительная линия 396"/>
            <p:cNvCxnSpPr/>
            <p:nvPr/>
          </p:nvCxnSpPr>
          <p:spPr>
            <a:xfrm rot="1800000">
              <a:off x="10776238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Прямая соединительная линия 397"/>
            <p:cNvCxnSpPr/>
            <p:nvPr/>
          </p:nvCxnSpPr>
          <p:spPr>
            <a:xfrm rot="19800000" flipH="1">
              <a:off x="10624256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Прямая соединительная линия 398"/>
            <p:cNvCxnSpPr/>
            <p:nvPr/>
          </p:nvCxnSpPr>
          <p:spPr>
            <a:xfrm rot="1800000">
              <a:off x="10472274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Прямая соединительная линия 399"/>
            <p:cNvCxnSpPr/>
            <p:nvPr/>
          </p:nvCxnSpPr>
          <p:spPr>
            <a:xfrm rot="19800000" flipH="1">
              <a:off x="10320292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Прямая соединительная линия 400"/>
            <p:cNvCxnSpPr/>
            <p:nvPr/>
          </p:nvCxnSpPr>
          <p:spPr>
            <a:xfrm rot="1800000">
              <a:off x="11384165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Прямая соединительная линия 401"/>
            <p:cNvCxnSpPr/>
            <p:nvPr/>
          </p:nvCxnSpPr>
          <p:spPr>
            <a:xfrm rot="19800000" flipH="1">
              <a:off x="11232183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Прямая соединительная линия 402"/>
            <p:cNvCxnSpPr/>
            <p:nvPr/>
          </p:nvCxnSpPr>
          <p:spPr>
            <a:xfrm rot="1800000">
              <a:off x="11080201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Прямая соединительная линия 403"/>
            <p:cNvCxnSpPr/>
            <p:nvPr/>
          </p:nvCxnSpPr>
          <p:spPr>
            <a:xfrm rot="19800000" flipH="1">
              <a:off x="10928219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Прямая соединительная линия 404"/>
            <p:cNvCxnSpPr/>
            <p:nvPr/>
          </p:nvCxnSpPr>
          <p:spPr>
            <a:xfrm rot="19800000" flipH="1">
              <a:off x="11536147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Прямая соединительная линия 405"/>
            <p:cNvCxnSpPr/>
            <p:nvPr/>
          </p:nvCxnSpPr>
          <p:spPr>
            <a:xfrm rot="1800000">
              <a:off x="441477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Прямая соединительная линия 406"/>
            <p:cNvCxnSpPr/>
            <p:nvPr/>
          </p:nvCxnSpPr>
          <p:spPr>
            <a:xfrm rot="19800000" flipH="1">
              <a:off x="28949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Прямая соединительная линия 407"/>
            <p:cNvCxnSpPr/>
            <p:nvPr/>
          </p:nvCxnSpPr>
          <p:spPr>
            <a:xfrm rot="1800000">
              <a:off x="137513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Прямая соединительная линия 408"/>
            <p:cNvCxnSpPr/>
            <p:nvPr/>
          </p:nvCxnSpPr>
          <p:spPr>
            <a:xfrm rot="19800000" flipH="1">
              <a:off x="-1446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Прямая соединительная линия 409"/>
            <p:cNvCxnSpPr/>
            <p:nvPr/>
          </p:nvCxnSpPr>
          <p:spPr>
            <a:xfrm rot="1800000">
              <a:off x="104940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Прямая соединительная линия 410"/>
            <p:cNvCxnSpPr/>
            <p:nvPr/>
          </p:nvCxnSpPr>
          <p:spPr>
            <a:xfrm rot="19800000" flipH="1">
              <a:off x="897423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Прямая соединительная линия 411"/>
            <p:cNvCxnSpPr/>
            <p:nvPr/>
          </p:nvCxnSpPr>
          <p:spPr>
            <a:xfrm rot="1800000">
              <a:off x="745441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Прямая соединительная линия 412"/>
            <p:cNvCxnSpPr/>
            <p:nvPr/>
          </p:nvCxnSpPr>
          <p:spPr>
            <a:xfrm rot="19800000" flipH="1">
              <a:off x="59345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Прямая соединительная линия 413"/>
            <p:cNvCxnSpPr/>
            <p:nvPr/>
          </p:nvCxnSpPr>
          <p:spPr>
            <a:xfrm rot="1800000">
              <a:off x="1657332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Прямая соединительная линия 414"/>
            <p:cNvCxnSpPr/>
            <p:nvPr/>
          </p:nvCxnSpPr>
          <p:spPr>
            <a:xfrm rot="19800000" flipH="1">
              <a:off x="1505350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Прямая соединительная линия 415"/>
            <p:cNvCxnSpPr/>
            <p:nvPr/>
          </p:nvCxnSpPr>
          <p:spPr>
            <a:xfrm rot="1800000">
              <a:off x="1353368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Прямая соединительная линия 416"/>
            <p:cNvCxnSpPr/>
            <p:nvPr/>
          </p:nvCxnSpPr>
          <p:spPr>
            <a:xfrm rot="19800000" flipH="1">
              <a:off x="1201386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Прямая соединительная линия 417"/>
            <p:cNvCxnSpPr/>
            <p:nvPr/>
          </p:nvCxnSpPr>
          <p:spPr>
            <a:xfrm rot="1800000">
              <a:off x="2265260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Прямая соединительная линия 418"/>
            <p:cNvCxnSpPr/>
            <p:nvPr/>
          </p:nvCxnSpPr>
          <p:spPr>
            <a:xfrm rot="19800000" flipH="1">
              <a:off x="2113278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Прямая соединительная линия 419"/>
            <p:cNvCxnSpPr/>
            <p:nvPr/>
          </p:nvCxnSpPr>
          <p:spPr>
            <a:xfrm rot="1800000">
              <a:off x="1961296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Прямая соединительная линия 420"/>
            <p:cNvCxnSpPr/>
            <p:nvPr/>
          </p:nvCxnSpPr>
          <p:spPr>
            <a:xfrm rot="19800000" flipH="1">
              <a:off x="1809314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Прямая соединительная линия 421"/>
            <p:cNvCxnSpPr/>
            <p:nvPr/>
          </p:nvCxnSpPr>
          <p:spPr>
            <a:xfrm rot="1800000">
              <a:off x="2873186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Прямая соединительная линия 422"/>
            <p:cNvCxnSpPr/>
            <p:nvPr/>
          </p:nvCxnSpPr>
          <p:spPr>
            <a:xfrm rot="19800000" flipH="1">
              <a:off x="2721204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Прямая соединительная линия 423"/>
            <p:cNvCxnSpPr/>
            <p:nvPr/>
          </p:nvCxnSpPr>
          <p:spPr>
            <a:xfrm rot="1800000">
              <a:off x="2569222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Прямая соединительная линия 424"/>
            <p:cNvCxnSpPr/>
            <p:nvPr/>
          </p:nvCxnSpPr>
          <p:spPr>
            <a:xfrm rot="19800000" flipH="1">
              <a:off x="2417240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Прямая соединительная линия 425"/>
            <p:cNvCxnSpPr/>
            <p:nvPr/>
          </p:nvCxnSpPr>
          <p:spPr>
            <a:xfrm rot="1800000">
              <a:off x="3481114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Прямая соединительная линия 426"/>
            <p:cNvCxnSpPr/>
            <p:nvPr/>
          </p:nvCxnSpPr>
          <p:spPr>
            <a:xfrm rot="19800000" flipH="1">
              <a:off x="3329132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Прямая соединительная линия 427"/>
            <p:cNvCxnSpPr/>
            <p:nvPr/>
          </p:nvCxnSpPr>
          <p:spPr>
            <a:xfrm rot="1800000">
              <a:off x="3177150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Прямая соединительная линия 428"/>
            <p:cNvCxnSpPr/>
            <p:nvPr/>
          </p:nvCxnSpPr>
          <p:spPr>
            <a:xfrm rot="19800000" flipH="1">
              <a:off x="3025168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Прямая соединительная линия 429"/>
            <p:cNvCxnSpPr/>
            <p:nvPr/>
          </p:nvCxnSpPr>
          <p:spPr>
            <a:xfrm rot="1800000">
              <a:off x="4089041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Прямая соединительная линия 430"/>
            <p:cNvCxnSpPr/>
            <p:nvPr/>
          </p:nvCxnSpPr>
          <p:spPr>
            <a:xfrm rot="19800000" flipH="1">
              <a:off x="393705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Прямая соединительная линия 431"/>
            <p:cNvCxnSpPr/>
            <p:nvPr/>
          </p:nvCxnSpPr>
          <p:spPr>
            <a:xfrm rot="1800000">
              <a:off x="3785077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Прямая соединительная линия 432"/>
            <p:cNvCxnSpPr/>
            <p:nvPr/>
          </p:nvCxnSpPr>
          <p:spPr>
            <a:xfrm rot="19800000" flipH="1">
              <a:off x="363309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Прямая соединительная линия 433"/>
            <p:cNvCxnSpPr/>
            <p:nvPr/>
          </p:nvCxnSpPr>
          <p:spPr>
            <a:xfrm rot="1800000">
              <a:off x="469696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Прямая соединительная линия 434"/>
            <p:cNvCxnSpPr/>
            <p:nvPr/>
          </p:nvCxnSpPr>
          <p:spPr>
            <a:xfrm rot="19800000" flipH="1">
              <a:off x="4544987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Прямая соединительная линия 435"/>
            <p:cNvCxnSpPr/>
            <p:nvPr/>
          </p:nvCxnSpPr>
          <p:spPr>
            <a:xfrm rot="1800000">
              <a:off x="439300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Прямая соединительная линия 436"/>
            <p:cNvCxnSpPr/>
            <p:nvPr/>
          </p:nvCxnSpPr>
          <p:spPr>
            <a:xfrm rot="19800000" flipH="1">
              <a:off x="4241023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8" name="Прямая соединительная линия 437"/>
            <p:cNvCxnSpPr/>
            <p:nvPr/>
          </p:nvCxnSpPr>
          <p:spPr>
            <a:xfrm rot="1800000">
              <a:off x="5304895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9" name="Прямая соединительная линия 438"/>
            <p:cNvCxnSpPr/>
            <p:nvPr/>
          </p:nvCxnSpPr>
          <p:spPr>
            <a:xfrm rot="19800000" flipH="1">
              <a:off x="5152913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Прямая соединительная линия 439"/>
            <p:cNvCxnSpPr/>
            <p:nvPr/>
          </p:nvCxnSpPr>
          <p:spPr>
            <a:xfrm rot="1800000">
              <a:off x="5000931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Прямая соединительная линия 440"/>
            <p:cNvCxnSpPr/>
            <p:nvPr/>
          </p:nvCxnSpPr>
          <p:spPr>
            <a:xfrm rot="19800000" flipH="1">
              <a:off x="4848949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Прямая соединительная линия 441"/>
            <p:cNvCxnSpPr/>
            <p:nvPr/>
          </p:nvCxnSpPr>
          <p:spPr>
            <a:xfrm rot="1800000">
              <a:off x="5912823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Прямая соединительная линия 442"/>
            <p:cNvCxnSpPr/>
            <p:nvPr/>
          </p:nvCxnSpPr>
          <p:spPr>
            <a:xfrm rot="19800000" flipH="1">
              <a:off x="5760841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Прямая соединительная линия 443"/>
            <p:cNvCxnSpPr/>
            <p:nvPr/>
          </p:nvCxnSpPr>
          <p:spPr>
            <a:xfrm rot="1800000">
              <a:off x="5608859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Прямая соединительная линия 444"/>
            <p:cNvCxnSpPr/>
            <p:nvPr/>
          </p:nvCxnSpPr>
          <p:spPr>
            <a:xfrm rot="19800000" flipH="1">
              <a:off x="5456877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Прямая соединительная линия 445"/>
            <p:cNvCxnSpPr/>
            <p:nvPr/>
          </p:nvCxnSpPr>
          <p:spPr>
            <a:xfrm rot="1800000">
              <a:off x="6520750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Прямая соединительная линия 446"/>
            <p:cNvCxnSpPr/>
            <p:nvPr/>
          </p:nvCxnSpPr>
          <p:spPr>
            <a:xfrm rot="19800000" flipH="1">
              <a:off x="6368768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Прямая соединительная линия 447"/>
            <p:cNvCxnSpPr/>
            <p:nvPr/>
          </p:nvCxnSpPr>
          <p:spPr>
            <a:xfrm rot="1800000">
              <a:off x="6216786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Прямая соединительная линия 448"/>
            <p:cNvCxnSpPr/>
            <p:nvPr/>
          </p:nvCxnSpPr>
          <p:spPr>
            <a:xfrm rot="19800000" flipH="1">
              <a:off x="6064804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Прямая соединительная линия 449"/>
            <p:cNvCxnSpPr/>
            <p:nvPr/>
          </p:nvCxnSpPr>
          <p:spPr>
            <a:xfrm rot="1800000">
              <a:off x="7128678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Прямая соединительная линия 450"/>
            <p:cNvCxnSpPr/>
            <p:nvPr/>
          </p:nvCxnSpPr>
          <p:spPr>
            <a:xfrm rot="19800000" flipH="1">
              <a:off x="6976696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Прямая соединительная линия 451"/>
            <p:cNvCxnSpPr/>
            <p:nvPr/>
          </p:nvCxnSpPr>
          <p:spPr>
            <a:xfrm rot="1800000">
              <a:off x="6824714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Прямая соединительная линия 452"/>
            <p:cNvCxnSpPr/>
            <p:nvPr/>
          </p:nvCxnSpPr>
          <p:spPr>
            <a:xfrm rot="19800000" flipH="1">
              <a:off x="6672732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Прямая соединительная линия 453"/>
            <p:cNvCxnSpPr/>
            <p:nvPr/>
          </p:nvCxnSpPr>
          <p:spPr>
            <a:xfrm rot="1800000">
              <a:off x="7736602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Прямая соединительная линия 454"/>
            <p:cNvCxnSpPr/>
            <p:nvPr/>
          </p:nvCxnSpPr>
          <p:spPr>
            <a:xfrm rot="19800000" flipH="1">
              <a:off x="7584620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Прямая соединительная линия 455"/>
            <p:cNvCxnSpPr/>
            <p:nvPr/>
          </p:nvCxnSpPr>
          <p:spPr>
            <a:xfrm rot="1800000">
              <a:off x="7432638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Прямая соединительная линия 456"/>
            <p:cNvCxnSpPr/>
            <p:nvPr/>
          </p:nvCxnSpPr>
          <p:spPr>
            <a:xfrm rot="19800000" flipH="1">
              <a:off x="7280656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Прямая соединительная линия 457"/>
            <p:cNvCxnSpPr/>
            <p:nvPr/>
          </p:nvCxnSpPr>
          <p:spPr>
            <a:xfrm rot="1800000">
              <a:off x="8344530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Прямая соединительная линия 458"/>
            <p:cNvCxnSpPr/>
            <p:nvPr/>
          </p:nvCxnSpPr>
          <p:spPr>
            <a:xfrm rot="19800000" flipH="1">
              <a:off x="8192548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Прямая соединительная линия 459"/>
            <p:cNvCxnSpPr/>
            <p:nvPr/>
          </p:nvCxnSpPr>
          <p:spPr>
            <a:xfrm rot="1800000">
              <a:off x="8040566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Прямая соединительная линия 460"/>
            <p:cNvCxnSpPr/>
            <p:nvPr/>
          </p:nvCxnSpPr>
          <p:spPr>
            <a:xfrm rot="19800000" flipH="1">
              <a:off x="7888584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2" name="Прямая соединительная линия 461"/>
            <p:cNvCxnSpPr/>
            <p:nvPr/>
          </p:nvCxnSpPr>
          <p:spPr>
            <a:xfrm rot="1800000">
              <a:off x="8952457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Прямая соединительная линия 462"/>
            <p:cNvCxnSpPr/>
            <p:nvPr/>
          </p:nvCxnSpPr>
          <p:spPr>
            <a:xfrm rot="19800000" flipH="1">
              <a:off x="8800475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4" name="Прямая соединительная линия 463"/>
            <p:cNvCxnSpPr/>
            <p:nvPr/>
          </p:nvCxnSpPr>
          <p:spPr>
            <a:xfrm rot="1800000">
              <a:off x="8648493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Прямая соединительная линия 464"/>
            <p:cNvCxnSpPr/>
            <p:nvPr/>
          </p:nvCxnSpPr>
          <p:spPr>
            <a:xfrm rot="19800000" flipH="1">
              <a:off x="8496511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Прямая соединительная линия 465"/>
            <p:cNvCxnSpPr/>
            <p:nvPr/>
          </p:nvCxnSpPr>
          <p:spPr>
            <a:xfrm rot="1800000">
              <a:off x="9560385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7" name="Прямая соединительная линия 466"/>
            <p:cNvCxnSpPr/>
            <p:nvPr/>
          </p:nvCxnSpPr>
          <p:spPr>
            <a:xfrm rot="19800000" flipH="1">
              <a:off x="9408403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Прямая соединительная линия 467"/>
            <p:cNvCxnSpPr/>
            <p:nvPr/>
          </p:nvCxnSpPr>
          <p:spPr>
            <a:xfrm rot="1800000">
              <a:off x="9256421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Прямая соединительная линия 468"/>
            <p:cNvCxnSpPr/>
            <p:nvPr/>
          </p:nvCxnSpPr>
          <p:spPr>
            <a:xfrm rot="19800000" flipH="1">
              <a:off x="9104439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Прямая соединительная линия 469"/>
            <p:cNvCxnSpPr/>
            <p:nvPr/>
          </p:nvCxnSpPr>
          <p:spPr>
            <a:xfrm rot="1800000">
              <a:off x="10168309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Прямая соединительная линия 470"/>
            <p:cNvCxnSpPr/>
            <p:nvPr/>
          </p:nvCxnSpPr>
          <p:spPr>
            <a:xfrm rot="19800000" flipH="1">
              <a:off x="10016327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Прямая соединительная линия 471"/>
            <p:cNvCxnSpPr/>
            <p:nvPr/>
          </p:nvCxnSpPr>
          <p:spPr>
            <a:xfrm rot="1800000">
              <a:off x="9864345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Прямая соединительная линия 472"/>
            <p:cNvCxnSpPr/>
            <p:nvPr/>
          </p:nvCxnSpPr>
          <p:spPr>
            <a:xfrm rot="19800000" flipH="1">
              <a:off x="9712363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Прямая соединительная линия 473"/>
            <p:cNvCxnSpPr/>
            <p:nvPr/>
          </p:nvCxnSpPr>
          <p:spPr>
            <a:xfrm rot="1800000">
              <a:off x="10776237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5" name="Прямая соединительная линия 474"/>
            <p:cNvCxnSpPr/>
            <p:nvPr/>
          </p:nvCxnSpPr>
          <p:spPr>
            <a:xfrm rot="19800000" flipH="1">
              <a:off x="10624255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Прямая соединительная линия 475"/>
            <p:cNvCxnSpPr/>
            <p:nvPr/>
          </p:nvCxnSpPr>
          <p:spPr>
            <a:xfrm rot="1800000">
              <a:off x="10472273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Прямая соединительная линия 476"/>
            <p:cNvCxnSpPr/>
            <p:nvPr/>
          </p:nvCxnSpPr>
          <p:spPr>
            <a:xfrm rot="19800000" flipH="1">
              <a:off x="10320291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Прямая соединительная линия 477"/>
            <p:cNvCxnSpPr/>
            <p:nvPr/>
          </p:nvCxnSpPr>
          <p:spPr>
            <a:xfrm rot="1800000">
              <a:off x="11384164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Прямая соединительная линия 478"/>
            <p:cNvCxnSpPr/>
            <p:nvPr/>
          </p:nvCxnSpPr>
          <p:spPr>
            <a:xfrm rot="19800000" flipH="1">
              <a:off x="11232182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Прямая соединительная линия 479"/>
            <p:cNvCxnSpPr/>
            <p:nvPr/>
          </p:nvCxnSpPr>
          <p:spPr>
            <a:xfrm rot="1800000">
              <a:off x="11080200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Прямая соединительная линия 480"/>
            <p:cNvCxnSpPr/>
            <p:nvPr/>
          </p:nvCxnSpPr>
          <p:spPr>
            <a:xfrm rot="19800000" flipH="1">
              <a:off x="10928218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2" name="Прямая соединительная линия 481"/>
            <p:cNvCxnSpPr/>
            <p:nvPr/>
          </p:nvCxnSpPr>
          <p:spPr>
            <a:xfrm rot="19800000" flipH="1">
              <a:off x="11536146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6" name="Прямоугольник 235"/>
          <p:cNvSpPr/>
          <p:nvPr/>
        </p:nvSpPr>
        <p:spPr>
          <a:xfrm>
            <a:off x="389491" y="213604"/>
            <a:ext cx="54489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 fontAlgn="ctr" hangingPunct="1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009999"/>
                </a:solidFill>
              </a:rPr>
              <a:t>→ </a:t>
            </a:r>
            <a:r>
              <a:rPr lang="ru-RU" sz="3200" dirty="0" smtClean="0">
                <a:solidFill>
                  <a:srgbClr val="009999"/>
                </a:solidFill>
                <a:latin typeface="Calibri"/>
                <a:ea typeface="+mj-ea"/>
                <a:cs typeface="+mj-cs"/>
              </a:rPr>
              <a:t>2020 год: ОСНОВНЫЕ ИТОГИ</a:t>
            </a:r>
            <a:endParaRPr lang="ru-RU" sz="3200" dirty="0">
              <a:solidFill>
                <a:srgbClr val="009999"/>
              </a:solidFill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3347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Заголовок 1"/>
          <p:cNvSpPr txBox="1">
            <a:spLocks/>
          </p:cNvSpPr>
          <p:nvPr/>
        </p:nvSpPr>
        <p:spPr bwMode="auto">
          <a:xfrm>
            <a:off x="3930494" y="2705434"/>
            <a:ext cx="4826000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СПАСИБО ЗА ВНИМАНИЕ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pSp>
        <p:nvGrpSpPr>
          <p:cNvPr id="252" name="Группа 251"/>
          <p:cNvGrpSpPr/>
          <p:nvPr/>
        </p:nvGrpSpPr>
        <p:grpSpPr>
          <a:xfrm>
            <a:off x="176750" y="6538584"/>
            <a:ext cx="11766616" cy="242106"/>
            <a:chOff x="-14469" y="6448080"/>
            <a:chExt cx="11766616" cy="242106"/>
          </a:xfrm>
        </p:grpSpPr>
        <p:cxnSp>
          <p:nvCxnSpPr>
            <p:cNvPr id="253" name="Прямая соединительная линия 252"/>
            <p:cNvCxnSpPr/>
            <p:nvPr/>
          </p:nvCxnSpPr>
          <p:spPr>
            <a:xfrm rot="1800000">
              <a:off x="441477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Прямая соединительная линия 253"/>
            <p:cNvCxnSpPr/>
            <p:nvPr/>
          </p:nvCxnSpPr>
          <p:spPr>
            <a:xfrm rot="19800000" flipH="1">
              <a:off x="28949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Прямая соединительная линия 254"/>
            <p:cNvCxnSpPr/>
            <p:nvPr/>
          </p:nvCxnSpPr>
          <p:spPr>
            <a:xfrm rot="1800000">
              <a:off x="137513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Прямая соединительная линия 255"/>
            <p:cNvCxnSpPr/>
            <p:nvPr/>
          </p:nvCxnSpPr>
          <p:spPr>
            <a:xfrm rot="19800000" flipH="1">
              <a:off x="-1446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Прямая соединительная линия 256"/>
            <p:cNvCxnSpPr/>
            <p:nvPr/>
          </p:nvCxnSpPr>
          <p:spPr>
            <a:xfrm rot="1800000">
              <a:off x="104940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Прямая соединительная линия 257"/>
            <p:cNvCxnSpPr/>
            <p:nvPr/>
          </p:nvCxnSpPr>
          <p:spPr>
            <a:xfrm rot="19800000" flipH="1">
              <a:off x="897423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Прямая соединительная линия 258"/>
            <p:cNvCxnSpPr/>
            <p:nvPr/>
          </p:nvCxnSpPr>
          <p:spPr>
            <a:xfrm rot="1800000">
              <a:off x="745441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Прямая соединительная линия 259"/>
            <p:cNvCxnSpPr/>
            <p:nvPr/>
          </p:nvCxnSpPr>
          <p:spPr>
            <a:xfrm rot="19800000" flipH="1">
              <a:off x="59345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Прямая соединительная линия 260"/>
            <p:cNvCxnSpPr/>
            <p:nvPr/>
          </p:nvCxnSpPr>
          <p:spPr>
            <a:xfrm rot="1800000">
              <a:off x="1657332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Прямая соединительная линия 261"/>
            <p:cNvCxnSpPr/>
            <p:nvPr/>
          </p:nvCxnSpPr>
          <p:spPr>
            <a:xfrm rot="19800000" flipH="1">
              <a:off x="1505350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Прямая соединительная линия 262"/>
            <p:cNvCxnSpPr/>
            <p:nvPr/>
          </p:nvCxnSpPr>
          <p:spPr>
            <a:xfrm rot="1800000">
              <a:off x="1353368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Прямая соединительная линия 263"/>
            <p:cNvCxnSpPr/>
            <p:nvPr/>
          </p:nvCxnSpPr>
          <p:spPr>
            <a:xfrm rot="19800000" flipH="1">
              <a:off x="1201386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Прямая соединительная линия 264"/>
            <p:cNvCxnSpPr/>
            <p:nvPr/>
          </p:nvCxnSpPr>
          <p:spPr>
            <a:xfrm rot="1800000">
              <a:off x="2265260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Прямая соединительная линия 265"/>
            <p:cNvCxnSpPr/>
            <p:nvPr/>
          </p:nvCxnSpPr>
          <p:spPr>
            <a:xfrm rot="19800000" flipH="1">
              <a:off x="2113278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Прямая соединительная линия 266"/>
            <p:cNvCxnSpPr/>
            <p:nvPr/>
          </p:nvCxnSpPr>
          <p:spPr>
            <a:xfrm rot="1800000">
              <a:off x="1961296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Прямая соединительная линия 267"/>
            <p:cNvCxnSpPr/>
            <p:nvPr/>
          </p:nvCxnSpPr>
          <p:spPr>
            <a:xfrm rot="19800000" flipH="1">
              <a:off x="1809314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Прямая соединительная линия 268"/>
            <p:cNvCxnSpPr/>
            <p:nvPr/>
          </p:nvCxnSpPr>
          <p:spPr>
            <a:xfrm rot="1800000">
              <a:off x="2873186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Прямая соединительная линия 269"/>
            <p:cNvCxnSpPr/>
            <p:nvPr/>
          </p:nvCxnSpPr>
          <p:spPr>
            <a:xfrm rot="19800000" flipH="1">
              <a:off x="2721204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Прямая соединительная линия 270"/>
            <p:cNvCxnSpPr/>
            <p:nvPr/>
          </p:nvCxnSpPr>
          <p:spPr>
            <a:xfrm rot="1800000">
              <a:off x="2569222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Прямая соединительная линия 271"/>
            <p:cNvCxnSpPr/>
            <p:nvPr/>
          </p:nvCxnSpPr>
          <p:spPr>
            <a:xfrm rot="19800000" flipH="1">
              <a:off x="2417240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Прямая соединительная линия 272"/>
            <p:cNvCxnSpPr/>
            <p:nvPr/>
          </p:nvCxnSpPr>
          <p:spPr>
            <a:xfrm rot="1800000">
              <a:off x="3481114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Прямая соединительная линия 273"/>
            <p:cNvCxnSpPr/>
            <p:nvPr/>
          </p:nvCxnSpPr>
          <p:spPr>
            <a:xfrm rot="19800000" flipH="1">
              <a:off x="3329132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Прямая соединительная линия 274"/>
            <p:cNvCxnSpPr/>
            <p:nvPr/>
          </p:nvCxnSpPr>
          <p:spPr>
            <a:xfrm rot="1800000">
              <a:off x="3177150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Прямая соединительная линия 275"/>
            <p:cNvCxnSpPr/>
            <p:nvPr/>
          </p:nvCxnSpPr>
          <p:spPr>
            <a:xfrm rot="19800000" flipH="1">
              <a:off x="3025168" y="645465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Прямая соединительная линия 276"/>
            <p:cNvCxnSpPr/>
            <p:nvPr/>
          </p:nvCxnSpPr>
          <p:spPr>
            <a:xfrm rot="1800000">
              <a:off x="4089041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Прямая соединительная линия 277"/>
            <p:cNvCxnSpPr/>
            <p:nvPr/>
          </p:nvCxnSpPr>
          <p:spPr>
            <a:xfrm rot="19800000" flipH="1">
              <a:off x="393705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Прямая соединительная линия 278"/>
            <p:cNvCxnSpPr/>
            <p:nvPr/>
          </p:nvCxnSpPr>
          <p:spPr>
            <a:xfrm rot="1800000">
              <a:off x="3785077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Прямая соединительная линия 279"/>
            <p:cNvCxnSpPr/>
            <p:nvPr/>
          </p:nvCxnSpPr>
          <p:spPr>
            <a:xfrm rot="19800000" flipH="1">
              <a:off x="363309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Прямая соединительная линия 280"/>
            <p:cNvCxnSpPr/>
            <p:nvPr/>
          </p:nvCxnSpPr>
          <p:spPr>
            <a:xfrm rot="1800000">
              <a:off x="4696969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Прямая соединительная линия 281"/>
            <p:cNvCxnSpPr/>
            <p:nvPr/>
          </p:nvCxnSpPr>
          <p:spPr>
            <a:xfrm rot="19800000" flipH="1">
              <a:off x="4544987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Прямая соединительная линия 282"/>
            <p:cNvCxnSpPr/>
            <p:nvPr/>
          </p:nvCxnSpPr>
          <p:spPr>
            <a:xfrm rot="1800000">
              <a:off x="4393005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Прямая соединительная линия 283"/>
            <p:cNvCxnSpPr/>
            <p:nvPr/>
          </p:nvCxnSpPr>
          <p:spPr>
            <a:xfrm rot="19800000" flipH="1">
              <a:off x="4241023" y="645465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Прямая соединительная линия 284"/>
            <p:cNvCxnSpPr/>
            <p:nvPr/>
          </p:nvCxnSpPr>
          <p:spPr>
            <a:xfrm rot="1800000">
              <a:off x="5304895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Прямая соединительная линия 285"/>
            <p:cNvCxnSpPr/>
            <p:nvPr/>
          </p:nvCxnSpPr>
          <p:spPr>
            <a:xfrm rot="19800000" flipH="1">
              <a:off x="5152913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Прямая соединительная линия 286"/>
            <p:cNvCxnSpPr/>
            <p:nvPr/>
          </p:nvCxnSpPr>
          <p:spPr>
            <a:xfrm rot="1800000">
              <a:off x="5000931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Прямая соединительная линия 287"/>
            <p:cNvCxnSpPr/>
            <p:nvPr/>
          </p:nvCxnSpPr>
          <p:spPr>
            <a:xfrm rot="19800000" flipH="1">
              <a:off x="4848949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Прямая соединительная линия 288"/>
            <p:cNvCxnSpPr/>
            <p:nvPr/>
          </p:nvCxnSpPr>
          <p:spPr>
            <a:xfrm rot="1800000">
              <a:off x="5912823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Прямая соединительная линия 289"/>
            <p:cNvCxnSpPr/>
            <p:nvPr/>
          </p:nvCxnSpPr>
          <p:spPr>
            <a:xfrm rot="19800000" flipH="1">
              <a:off x="5760841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Прямая соединительная линия 290"/>
            <p:cNvCxnSpPr/>
            <p:nvPr/>
          </p:nvCxnSpPr>
          <p:spPr>
            <a:xfrm rot="1800000">
              <a:off x="5608859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Прямая соединительная линия 291"/>
            <p:cNvCxnSpPr/>
            <p:nvPr/>
          </p:nvCxnSpPr>
          <p:spPr>
            <a:xfrm rot="19800000" flipH="1">
              <a:off x="5456877" y="645465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Прямая соединительная линия 292"/>
            <p:cNvCxnSpPr/>
            <p:nvPr/>
          </p:nvCxnSpPr>
          <p:spPr>
            <a:xfrm rot="1800000">
              <a:off x="6520750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Прямая соединительная линия 293"/>
            <p:cNvCxnSpPr/>
            <p:nvPr/>
          </p:nvCxnSpPr>
          <p:spPr>
            <a:xfrm rot="19800000" flipH="1">
              <a:off x="6368768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Прямая соединительная линия 294"/>
            <p:cNvCxnSpPr/>
            <p:nvPr/>
          </p:nvCxnSpPr>
          <p:spPr>
            <a:xfrm rot="1800000">
              <a:off x="6216786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Прямая соединительная линия 295"/>
            <p:cNvCxnSpPr/>
            <p:nvPr/>
          </p:nvCxnSpPr>
          <p:spPr>
            <a:xfrm rot="19800000" flipH="1">
              <a:off x="6064804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Прямая соединительная линия 296"/>
            <p:cNvCxnSpPr/>
            <p:nvPr/>
          </p:nvCxnSpPr>
          <p:spPr>
            <a:xfrm rot="1800000">
              <a:off x="7128678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Прямая соединительная линия 297"/>
            <p:cNvCxnSpPr/>
            <p:nvPr/>
          </p:nvCxnSpPr>
          <p:spPr>
            <a:xfrm rot="19800000" flipH="1">
              <a:off x="6976696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Прямая соединительная линия 298"/>
            <p:cNvCxnSpPr/>
            <p:nvPr/>
          </p:nvCxnSpPr>
          <p:spPr>
            <a:xfrm rot="1800000">
              <a:off x="6824714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Прямая соединительная линия 299"/>
            <p:cNvCxnSpPr/>
            <p:nvPr/>
          </p:nvCxnSpPr>
          <p:spPr>
            <a:xfrm rot="19800000" flipH="1">
              <a:off x="6672732" y="645465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Прямая соединительная линия 300"/>
            <p:cNvCxnSpPr/>
            <p:nvPr/>
          </p:nvCxnSpPr>
          <p:spPr>
            <a:xfrm rot="1800000">
              <a:off x="7736602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Прямая соединительная линия 301"/>
            <p:cNvCxnSpPr/>
            <p:nvPr/>
          </p:nvCxnSpPr>
          <p:spPr>
            <a:xfrm rot="19800000" flipH="1">
              <a:off x="7584620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Прямая соединительная линия 302"/>
            <p:cNvCxnSpPr/>
            <p:nvPr/>
          </p:nvCxnSpPr>
          <p:spPr>
            <a:xfrm rot="1800000">
              <a:off x="7432638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Прямая соединительная линия 303"/>
            <p:cNvCxnSpPr/>
            <p:nvPr/>
          </p:nvCxnSpPr>
          <p:spPr>
            <a:xfrm rot="19800000" flipH="1">
              <a:off x="7280656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Прямая соединительная линия 304"/>
            <p:cNvCxnSpPr/>
            <p:nvPr/>
          </p:nvCxnSpPr>
          <p:spPr>
            <a:xfrm rot="1800000">
              <a:off x="8344530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Прямая соединительная линия 305"/>
            <p:cNvCxnSpPr/>
            <p:nvPr/>
          </p:nvCxnSpPr>
          <p:spPr>
            <a:xfrm rot="19800000" flipH="1">
              <a:off x="8192548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Прямая соединительная линия 306"/>
            <p:cNvCxnSpPr/>
            <p:nvPr/>
          </p:nvCxnSpPr>
          <p:spPr>
            <a:xfrm rot="1800000">
              <a:off x="8040566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Прямая соединительная линия 307"/>
            <p:cNvCxnSpPr/>
            <p:nvPr/>
          </p:nvCxnSpPr>
          <p:spPr>
            <a:xfrm rot="19800000" flipH="1">
              <a:off x="7888584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Прямая соединительная линия 308"/>
            <p:cNvCxnSpPr/>
            <p:nvPr/>
          </p:nvCxnSpPr>
          <p:spPr>
            <a:xfrm rot="1800000">
              <a:off x="8952457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Прямая соединительная линия 309"/>
            <p:cNvCxnSpPr/>
            <p:nvPr/>
          </p:nvCxnSpPr>
          <p:spPr>
            <a:xfrm rot="19800000" flipH="1">
              <a:off x="8800475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Прямая соединительная линия 310"/>
            <p:cNvCxnSpPr/>
            <p:nvPr/>
          </p:nvCxnSpPr>
          <p:spPr>
            <a:xfrm rot="1800000">
              <a:off x="8648493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Прямая соединительная линия 311"/>
            <p:cNvCxnSpPr/>
            <p:nvPr/>
          </p:nvCxnSpPr>
          <p:spPr>
            <a:xfrm rot="19800000" flipH="1">
              <a:off x="8496511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Прямая соединительная линия 312"/>
            <p:cNvCxnSpPr/>
            <p:nvPr/>
          </p:nvCxnSpPr>
          <p:spPr>
            <a:xfrm rot="1800000">
              <a:off x="9560385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Прямая соединительная линия 313"/>
            <p:cNvCxnSpPr/>
            <p:nvPr/>
          </p:nvCxnSpPr>
          <p:spPr>
            <a:xfrm rot="19800000" flipH="1">
              <a:off x="9408403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Прямая соединительная линия 314"/>
            <p:cNvCxnSpPr/>
            <p:nvPr/>
          </p:nvCxnSpPr>
          <p:spPr>
            <a:xfrm rot="1800000">
              <a:off x="9256421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Прямая соединительная линия 315"/>
            <p:cNvCxnSpPr/>
            <p:nvPr/>
          </p:nvCxnSpPr>
          <p:spPr>
            <a:xfrm rot="19800000" flipH="1">
              <a:off x="9104439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Прямая соединительная линия 316"/>
            <p:cNvCxnSpPr/>
            <p:nvPr/>
          </p:nvCxnSpPr>
          <p:spPr>
            <a:xfrm rot="1800000">
              <a:off x="10168309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Прямая соединительная линия 317"/>
            <p:cNvCxnSpPr/>
            <p:nvPr/>
          </p:nvCxnSpPr>
          <p:spPr>
            <a:xfrm rot="19800000" flipH="1">
              <a:off x="10016327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Прямая соединительная линия 318"/>
            <p:cNvCxnSpPr/>
            <p:nvPr/>
          </p:nvCxnSpPr>
          <p:spPr>
            <a:xfrm rot="1800000">
              <a:off x="9864345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Прямая соединительная линия 319"/>
            <p:cNvCxnSpPr/>
            <p:nvPr/>
          </p:nvCxnSpPr>
          <p:spPr>
            <a:xfrm rot="19800000" flipH="1">
              <a:off x="9712363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Прямая соединительная линия 320"/>
            <p:cNvCxnSpPr/>
            <p:nvPr/>
          </p:nvCxnSpPr>
          <p:spPr>
            <a:xfrm rot="1800000">
              <a:off x="10776237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Прямая соединительная линия 321"/>
            <p:cNvCxnSpPr/>
            <p:nvPr/>
          </p:nvCxnSpPr>
          <p:spPr>
            <a:xfrm rot="19800000" flipH="1">
              <a:off x="10624255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Прямая соединительная линия 322"/>
            <p:cNvCxnSpPr/>
            <p:nvPr/>
          </p:nvCxnSpPr>
          <p:spPr>
            <a:xfrm rot="1800000">
              <a:off x="10472273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Прямая соединительная линия 323"/>
            <p:cNvCxnSpPr/>
            <p:nvPr/>
          </p:nvCxnSpPr>
          <p:spPr>
            <a:xfrm rot="19800000" flipH="1">
              <a:off x="10320291" y="644808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Прямая соединительная линия 324"/>
            <p:cNvCxnSpPr/>
            <p:nvPr/>
          </p:nvCxnSpPr>
          <p:spPr>
            <a:xfrm rot="1800000">
              <a:off x="11384164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Прямая соединительная линия 325"/>
            <p:cNvCxnSpPr/>
            <p:nvPr/>
          </p:nvCxnSpPr>
          <p:spPr>
            <a:xfrm rot="19800000" flipH="1">
              <a:off x="11232182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Прямая соединительная линия 326"/>
            <p:cNvCxnSpPr/>
            <p:nvPr/>
          </p:nvCxnSpPr>
          <p:spPr>
            <a:xfrm rot="1800000">
              <a:off x="11080200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Прямая соединительная линия 327"/>
            <p:cNvCxnSpPr/>
            <p:nvPr/>
          </p:nvCxnSpPr>
          <p:spPr>
            <a:xfrm rot="19800000" flipH="1">
              <a:off x="10928218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Прямая соединительная линия 328"/>
            <p:cNvCxnSpPr/>
            <p:nvPr/>
          </p:nvCxnSpPr>
          <p:spPr>
            <a:xfrm rot="19800000" flipH="1">
              <a:off x="11536146" y="6448080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Прямая соединительная линия 329"/>
            <p:cNvCxnSpPr/>
            <p:nvPr/>
          </p:nvCxnSpPr>
          <p:spPr>
            <a:xfrm rot="1800000">
              <a:off x="44147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Прямая соединительная линия 330"/>
            <p:cNvCxnSpPr/>
            <p:nvPr/>
          </p:nvCxnSpPr>
          <p:spPr>
            <a:xfrm rot="19800000" flipH="1">
              <a:off x="28949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Прямая соединительная линия 331"/>
            <p:cNvCxnSpPr/>
            <p:nvPr/>
          </p:nvCxnSpPr>
          <p:spPr>
            <a:xfrm rot="1800000">
              <a:off x="137514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Прямая соединительная линия 332"/>
            <p:cNvCxnSpPr/>
            <p:nvPr/>
          </p:nvCxnSpPr>
          <p:spPr>
            <a:xfrm rot="19800000" flipH="1">
              <a:off x="-1446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Прямая соединительная линия 333"/>
            <p:cNvCxnSpPr/>
            <p:nvPr/>
          </p:nvCxnSpPr>
          <p:spPr>
            <a:xfrm rot="1800000">
              <a:off x="104940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Прямая соединительная линия 334"/>
            <p:cNvCxnSpPr/>
            <p:nvPr/>
          </p:nvCxnSpPr>
          <p:spPr>
            <a:xfrm rot="19800000" flipH="1">
              <a:off x="897424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Прямая соединительная линия 335"/>
            <p:cNvCxnSpPr/>
            <p:nvPr/>
          </p:nvCxnSpPr>
          <p:spPr>
            <a:xfrm rot="1800000">
              <a:off x="745442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Прямая соединительная линия 336"/>
            <p:cNvCxnSpPr/>
            <p:nvPr/>
          </p:nvCxnSpPr>
          <p:spPr>
            <a:xfrm rot="19800000" flipH="1">
              <a:off x="593460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Прямая соединительная линия 337"/>
            <p:cNvCxnSpPr/>
            <p:nvPr/>
          </p:nvCxnSpPr>
          <p:spPr>
            <a:xfrm rot="1800000">
              <a:off x="1657333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Прямая соединительная линия 338"/>
            <p:cNvCxnSpPr/>
            <p:nvPr/>
          </p:nvCxnSpPr>
          <p:spPr>
            <a:xfrm rot="19800000" flipH="1">
              <a:off x="1505351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Прямая соединительная линия 339"/>
            <p:cNvCxnSpPr/>
            <p:nvPr/>
          </p:nvCxnSpPr>
          <p:spPr>
            <a:xfrm rot="1800000">
              <a:off x="1353369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Прямая соединительная линия 340"/>
            <p:cNvCxnSpPr/>
            <p:nvPr/>
          </p:nvCxnSpPr>
          <p:spPr>
            <a:xfrm rot="19800000" flipH="1">
              <a:off x="1201387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Прямая соединительная линия 341"/>
            <p:cNvCxnSpPr/>
            <p:nvPr/>
          </p:nvCxnSpPr>
          <p:spPr>
            <a:xfrm rot="1800000">
              <a:off x="2265261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Прямая соединительная линия 342"/>
            <p:cNvCxnSpPr/>
            <p:nvPr/>
          </p:nvCxnSpPr>
          <p:spPr>
            <a:xfrm rot="19800000" flipH="1">
              <a:off x="2113279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Прямая соединительная линия 343"/>
            <p:cNvCxnSpPr/>
            <p:nvPr/>
          </p:nvCxnSpPr>
          <p:spPr>
            <a:xfrm rot="1800000">
              <a:off x="1961297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Прямая соединительная линия 344"/>
            <p:cNvCxnSpPr/>
            <p:nvPr/>
          </p:nvCxnSpPr>
          <p:spPr>
            <a:xfrm rot="19800000" flipH="1">
              <a:off x="1809315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Прямая соединительная линия 345"/>
            <p:cNvCxnSpPr/>
            <p:nvPr/>
          </p:nvCxnSpPr>
          <p:spPr>
            <a:xfrm rot="1800000">
              <a:off x="2873187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Прямая соединительная линия 346"/>
            <p:cNvCxnSpPr/>
            <p:nvPr/>
          </p:nvCxnSpPr>
          <p:spPr>
            <a:xfrm rot="19800000" flipH="1">
              <a:off x="2721205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Прямая соединительная линия 347"/>
            <p:cNvCxnSpPr/>
            <p:nvPr/>
          </p:nvCxnSpPr>
          <p:spPr>
            <a:xfrm rot="1800000">
              <a:off x="2569223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Прямая соединительная линия 348"/>
            <p:cNvCxnSpPr/>
            <p:nvPr/>
          </p:nvCxnSpPr>
          <p:spPr>
            <a:xfrm rot="19800000" flipH="1">
              <a:off x="2417241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Прямая соединительная линия 349"/>
            <p:cNvCxnSpPr/>
            <p:nvPr/>
          </p:nvCxnSpPr>
          <p:spPr>
            <a:xfrm rot="1800000">
              <a:off x="3481115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Прямая соединительная линия 350"/>
            <p:cNvCxnSpPr/>
            <p:nvPr/>
          </p:nvCxnSpPr>
          <p:spPr>
            <a:xfrm rot="19800000" flipH="1">
              <a:off x="3329133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Прямая соединительная линия 351"/>
            <p:cNvCxnSpPr/>
            <p:nvPr/>
          </p:nvCxnSpPr>
          <p:spPr>
            <a:xfrm rot="1800000">
              <a:off x="3177151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Прямая соединительная линия 352"/>
            <p:cNvCxnSpPr/>
            <p:nvPr/>
          </p:nvCxnSpPr>
          <p:spPr>
            <a:xfrm rot="19800000" flipH="1">
              <a:off x="3025169" y="657570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Прямая соединительная линия 353"/>
            <p:cNvCxnSpPr/>
            <p:nvPr/>
          </p:nvCxnSpPr>
          <p:spPr>
            <a:xfrm rot="1800000">
              <a:off x="4089042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Прямая соединительная линия 354"/>
            <p:cNvCxnSpPr/>
            <p:nvPr/>
          </p:nvCxnSpPr>
          <p:spPr>
            <a:xfrm rot="19800000" flipH="1">
              <a:off x="3937060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Прямая соединительная линия 355"/>
            <p:cNvCxnSpPr/>
            <p:nvPr/>
          </p:nvCxnSpPr>
          <p:spPr>
            <a:xfrm rot="1800000">
              <a:off x="378507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Прямая соединительная линия 356"/>
            <p:cNvCxnSpPr/>
            <p:nvPr/>
          </p:nvCxnSpPr>
          <p:spPr>
            <a:xfrm rot="19800000" flipH="1">
              <a:off x="363309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Прямая соединительная линия 357"/>
            <p:cNvCxnSpPr/>
            <p:nvPr/>
          </p:nvCxnSpPr>
          <p:spPr>
            <a:xfrm rot="1800000">
              <a:off x="4696970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Прямая соединительная линия 358"/>
            <p:cNvCxnSpPr/>
            <p:nvPr/>
          </p:nvCxnSpPr>
          <p:spPr>
            <a:xfrm rot="19800000" flipH="1">
              <a:off x="4544988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Прямая соединительная линия 359"/>
            <p:cNvCxnSpPr/>
            <p:nvPr/>
          </p:nvCxnSpPr>
          <p:spPr>
            <a:xfrm rot="1800000">
              <a:off x="4393006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Прямая соединительная линия 360"/>
            <p:cNvCxnSpPr/>
            <p:nvPr/>
          </p:nvCxnSpPr>
          <p:spPr>
            <a:xfrm rot="19800000" flipH="1">
              <a:off x="4241024" y="657570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Прямая соединительная линия 361"/>
            <p:cNvCxnSpPr/>
            <p:nvPr/>
          </p:nvCxnSpPr>
          <p:spPr>
            <a:xfrm rot="1800000">
              <a:off x="5304896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Прямая соединительная линия 362"/>
            <p:cNvCxnSpPr/>
            <p:nvPr/>
          </p:nvCxnSpPr>
          <p:spPr>
            <a:xfrm rot="19800000" flipH="1">
              <a:off x="5152914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Прямая соединительная линия 363"/>
            <p:cNvCxnSpPr/>
            <p:nvPr/>
          </p:nvCxnSpPr>
          <p:spPr>
            <a:xfrm rot="1800000">
              <a:off x="5000932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Прямая соединительная линия 364"/>
            <p:cNvCxnSpPr/>
            <p:nvPr/>
          </p:nvCxnSpPr>
          <p:spPr>
            <a:xfrm rot="19800000" flipH="1">
              <a:off x="4848950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Прямая соединительная линия 365"/>
            <p:cNvCxnSpPr/>
            <p:nvPr/>
          </p:nvCxnSpPr>
          <p:spPr>
            <a:xfrm rot="1800000">
              <a:off x="5912824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Прямая соединительная линия 366"/>
            <p:cNvCxnSpPr/>
            <p:nvPr/>
          </p:nvCxnSpPr>
          <p:spPr>
            <a:xfrm rot="19800000" flipH="1">
              <a:off x="5760842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Прямая соединительная линия 367"/>
            <p:cNvCxnSpPr/>
            <p:nvPr/>
          </p:nvCxnSpPr>
          <p:spPr>
            <a:xfrm rot="1800000">
              <a:off x="5608860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Прямая соединительная линия 368"/>
            <p:cNvCxnSpPr/>
            <p:nvPr/>
          </p:nvCxnSpPr>
          <p:spPr>
            <a:xfrm rot="19800000" flipH="1">
              <a:off x="5456878" y="657570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Прямая соединительная линия 369"/>
            <p:cNvCxnSpPr/>
            <p:nvPr/>
          </p:nvCxnSpPr>
          <p:spPr>
            <a:xfrm rot="1800000">
              <a:off x="6520751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Прямая соединительная линия 370"/>
            <p:cNvCxnSpPr/>
            <p:nvPr/>
          </p:nvCxnSpPr>
          <p:spPr>
            <a:xfrm rot="19800000" flipH="1">
              <a:off x="6368769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Прямая соединительная линия 371"/>
            <p:cNvCxnSpPr/>
            <p:nvPr/>
          </p:nvCxnSpPr>
          <p:spPr>
            <a:xfrm rot="1800000">
              <a:off x="6216787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Прямая соединительная линия 372"/>
            <p:cNvCxnSpPr/>
            <p:nvPr/>
          </p:nvCxnSpPr>
          <p:spPr>
            <a:xfrm rot="19800000" flipH="1">
              <a:off x="6064805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Прямая соединительная линия 373"/>
            <p:cNvCxnSpPr/>
            <p:nvPr/>
          </p:nvCxnSpPr>
          <p:spPr>
            <a:xfrm rot="1800000">
              <a:off x="7128679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Прямая соединительная линия 374"/>
            <p:cNvCxnSpPr/>
            <p:nvPr/>
          </p:nvCxnSpPr>
          <p:spPr>
            <a:xfrm rot="19800000" flipH="1">
              <a:off x="6976697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Прямая соединительная линия 375"/>
            <p:cNvCxnSpPr/>
            <p:nvPr/>
          </p:nvCxnSpPr>
          <p:spPr>
            <a:xfrm rot="1800000">
              <a:off x="6824715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Прямая соединительная линия 376"/>
            <p:cNvCxnSpPr/>
            <p:nvPr/>
          </p:nvCxnSpPr>
          <p:spPr>
            <a:xfrm rot="19800000" flipH="1">
              <a:off x="6672733" y="657570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Прямая соединительная линия 377"/>
            <p:cNvCxnSpPr/>
            <p:nvPr/>
          </p:nvCxnSpPr>
          <p:spPr>
            <a:xfrm rot="1800000">
              <a:off x="7736603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Прямая соединительная линия 378"/>
            <p:cNvCxnSpPr/>
            <p:nvPr/>
          </p:nvCxnSpPr>
          <p:spPr>
            <a:xfrm rot="19800000" flipH="1">
              <a:off x="7584621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Прямая соединительная линия 379"/>
            <p:cNvCxnSpPr/>
            <p:nvPr/>
          </p:nvCxnSpPr>
          <p:spPr>
            <a:xfrm rot="1800000">
              <a:off x="7432639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Прямая соединительная линия 380"/>
            <p:cNvCxnSpPr/>
            <p:nvPr/>
          </p:nvCxnSpPr>
          <p:spPr>
            <a:xfrm rot="19800000" flipH="1">
              <a:off x="7280657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Прямая соединительная линия 381"/>
            <p:cNvCxnSpPr/>
            <p:nvPr/>
          </p:nvCxnSpPr>
          <p:spPr>
            <a:xfrm rot="1800000">
              <a:off x="8344531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Прямая соединительная линия 382"/>
            <p:cNvCxnSpPr/>
            <p:nvPr/>
          </p:nvCxnSpPr>
          <p:spPr>
            <a:xfrm rot="19800000" flipH="1">
              <a:off x="8192549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Прямая соединительная линия 383"/>
            <p:cNvCxnSpPr/>
            <p:nvPr/>
          </p:nvCxnSpPr>
          <p:spPr>
            <a:xfrm rot="1800000">
              <a:off x="8040567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Прямая соединительная линия 384"/>
            <p:cNvCxnSpPr/>
            <p:nvPr/>
          </p:nvCxnSpPr>
          <p:spPr>
            <a:xfrm rot="19800000" flipH="1">
              <a:off x="7888585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Прямая соединительная линия 385"/>
            <p:cNvCxnSpPr/>
            <p:nvPr/>
          </p:nvCxnSpPr>
          <p:spPr>
            <a:xfrm rot="1800000">
              <a:off x="8952458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Прямая соединительная линия 386"/>
            <p:cNvCxnSpPr/>
            <p:nvPr/>
          </p:nvCxnSpPr>
          <p:spPr>
            <a:xfrm rot="19800000" flipH="1">
              <a:off x="8800476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Прямая соединительная линия 387"/>
            <p:cNvCxnSpPr/>
            <p:nvPr/>
          </p:nvCxnSpPr>
          <p:spPr>
            <a:xfrm rot="1800000">
              <a:off x="8648494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Прямая соединительная линия 388"/>
            <p:cNvCxnSpPr/>
            <p:nvPr/>
          </p:nvCxnSpPr>
          <p:spPr>
            <a:xfrm rot="19800000" flipH="1">
              <a:off x="8496512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Прямая соединительная линия 389"/>
            <p:cNvCxnSpPr/>
            <p:nvPr/>
          </p:nvCxnSpPr>
          <p:spPr>
            <a:xfrm rot="1800000">
              <a:off x="9560386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Прямая соединительная линия 390"/>
            <p:cNvCxnSpPr/>
            <p:nvPr/>
          </p:nvCxnSpPr>
          <p:spPr>
            <a:xfrm rot="19800000" flipH="1">
              <a:off x="9408404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Прямая соединительная линия 391"/>
            <p:cNvCxnSpPr/>
            <p:nvPr/>
          </p:nvCxnSpPr>
          <p:spPr>
            <a:xfrm rot="1800000">
              <a:off x="9256422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Прямая соединительная линия 392"/>
            <p:cNvCxnSpPr/>
            <p:nvPr/>
          </p:nvCxnSpPr>
          <p:spPr>
            <a:xfrm rot="19800000" flipH="1">
              <a:off x="9104440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Прямая соединительная линия 393"/>
            <p:cNvCxnSpPr/>
            <p:nvPr/>
          </p:nvCxnSpPr>
          <p:spPr>
            <a:xfrm rot="1800000">
              <a:off x="10168310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Прямая соединительная линия 394"/>
            <p:cNvCxnSpPr/>
            <p:nvPr/>
          </p:nvCxnSpPr>
          <p:spPr>
            <a:xfrm rot="19800000" flipH="1">
              <a:off x="10016328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Прямая соединительная линия 395"/>
            <p:cNvCxnSpPr/>
            <p:nvPr/>
          </p:nvCxnSpPr>
          <p:spPr>
            <a:xfrm rot="1800000">
              <a:off x="9864346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Прямая соединительная линия 396"/>
            <p:cNvCxnSpPr/>
            <p:nvPr/>
          </p:nvCxnSpPr>
          <p:spPr>
            <a:xfrm rot="19800000" flipH="1">
              <a:off x="9712364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Прямая соединительная линия 397"/>
            <p:cNvCxnSpPr/>
            <p:nvPr/>
          </p:nvCxnSpPr>
          <p:spPr>
            <a:xfrm rot="1800000">
              <a:off x="10776238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Прямая соединительная линия 398"/>
            <p:cNvCxnSpPr/>
            <p:nvPr/>
          </p:nvCxnSpPr>
          <p:spPr>
            <a:xfrm rot="19800000" flipH="1">
              <a:off x="10624256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Прямая соединительная линия 399"/>
            <p:cNvCxnSpPr/>
            <p:nvPr/>
          </p:nvCxnSpPr>
          <p:spPr>
            <a:xfrm rot="1800000">
              <a:off x="10472274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Прямая соединительная линия 400"/>
            <p:cNvCxnSpPr/>
            <p:nvPr/>
          </p:nvCxnSpPr>
          <p:spPr>
            <a:xfrm rot="19800000" flipH="1">
              <a:off x="10320292" y="656913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Прямая соединительная линия 401"/>
            <p:cNvCxnSpPr/>
            <p:nvPr/>
          </p:nvCxnSpPr>
          <p:spPr>
            <a:xfrm rot="1800000">
              <a:off x="11384165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Прямая соединительная линия 402"/>
            <p:cNvCxnSpPr/>
            <p:nvPr/>
          </p:nvCxnSpPr>
          <p:spPr>
            <a:xfrm rot="19800000" flipH="1">
              <a:off x="11232183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Прямая соединительная линия 403"/>
            <p:cNvCxnSpPr/>
            <p:nvPr/>
          </p:nvCxnSpPr>
          <p:spPr>
            <a:xfrm rot="1800000">
              <a:off x="11080201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Прямая соединительная линия 404"/>
            <p:cNvCxnSpPr/>
            <p:nvPr/>
          </p:nvCxnSpPr>
          <p:spPr>
            <a:xfrm rot="19800000" flipH="1">
              <a:off x="10928219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Прямая соединительная линия 405"/>
            <p:cNvCxnSpPr/>
            <p:nvPr/>
          </p:nvCxnSpPr>
          <p:spPr>
            <a:xfrm rot="19800000" flipH="1">
              <a:off x="11536147" y="6569131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Прямая соединительная линия 406"/>
            <p:cNvCxnSpPr/>
            <p:nvPr/>
          </p:nvCxnSpPr>
          <p:spPr>
            <a:xfrm rot="1800000">
              <a:off x="441477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Прямая соединительная линия 407"/>
            <p:cNvCxnSpPr/>
            <p:nvPr/>
          </p:nvCxnSpPr>
          <p:spPr>
            <a:xfrm rot="19800000" flipH="1">
              <a:off x="28949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Прямая соединительная линия 408"/>
            <p:cNvCxnSpPr/>
            <p:nvPr/>
          </p:nvCxnSpPr>
          <p:spPr>
            <a:xfrm rot="1800000">
              <a:off x="137513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Прямая соединительная линия 409"/>
            <p:cNvCxnSpPr/>
            <p:nvPr/>
          </p:nvCxnSpPr>
          <p:spPr>
            <a:xfrm rot="19800000" flipH="1">
              <a:off x="-1446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Прямая соединительная линия 410"/>
            <p:cNvCxnSpPr/>
            <p:nvPr/>
          </p:nvCxnSpPr>
          <p:spPr>
            <a:xfrm rot="1800000">
              <a:off x="104940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Прямая соединительная линия 411"/>
            <p:cNvCxnSpPr/>
            <p:nvPr/>
          </p:nvCxnSpPr>
          <p:spPr>
            <a:xfrm rot="19800000" flipH="1">
              <a:off x="897423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Прямая соединительная линия 412"/>
            <p:cNvCxnSpPr/>
            <p:nvPr/>
          </p:nvCxnSpPr>
          <p:spPr>
            <a:xfrm rot="1800000">
              <a:off x="745441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Прямая соединительная линия 413"/>
            <p:cNvCxnSpPr/>
            <p:nvPr/>
          </p:nvCxnSpPr>
          <p:spPr>
            <a:xfrm rot="19800000" flipH="1">
              <a:off x="59345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Прямая соединительная линия 414"/>
            <p:cNvCxnSpPr/>
            <p:nvPr/>
          </p:nvCxnSpPr>
          <p:spPr>
            <a:xfrm rot="1800000">
              <a:off x="1657332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Прямая соединительная линия 415"/>
            <p:cNvCxnSpPr/>
            <p:nvPr/>
          </p:nvCxnSpPr>
          <p:spPr>
            <a:xfrm rot="19800000" flipH="1">
              <a:off x="1505350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Прямая соединительная линия 416"/>
            <p:cNvCxnSpPr/>
            <p:nvPr/>
          </p:nvCxnSpPr>
          <p:spPr>
            <a:xfrm rot="1800000">
              <a:off x="1353368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Прямая соединительная линия 417"/>
            <p:cNvCxnSpPr/>
            <p:nvPr/>
          </p:nvCxnSpPr>
          <p:spPr>
            <a:xfrm rot="19800000" flipH="1">
              <a:off x="1201386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Прямая соединительная линия 418"/>
            <p:cNvCxnSpPr/>
            <p:nvPr/>
          </p:nvCxnSpPr>
          <p:spPr>
            <a:xfrm rot="1800000">
              <a:off x="2265260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Прямая соединительная линия 419"/>
            <p:cNvCxnSpPr/>
            <p:nvPr/>
          </p:nvCxnSpPr>
          <p:spPr>
            <a:xfrm rot="19800000" flipH="1">
              <a:off x="2113278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Прямая соединительная линия 420"/>
            <p:cNvCxnSpPr/>
            <p:nvPr/>
          </p:nvCxnSpPr>
          <p:spPr>
            <a:xfrm rot="1800000">
              <a:off x="1961296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Прямая соединительная линия 421"/>
            <p:cNvCxnSpPr/>
            <p:nvPr/>
          </p:nvCxnSpPr>
          <p:spPr>
            <a:xfrm rot="19800000" flipH="1">
              <a:off x="1809314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Прямая соединительная линия 422"/>
            <p:cNvCxnSpPr/>
            <p:nvPr/>
          </p:nvCxnSpPr>
          <p:spPr>
            <a:xfrm rot="1800000">
              <a:off x="2873186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Прямая соединительная линия 423"/>
            <p:cNvCxnSpPr/>
            <p:nvPr/>
          </p:nvCxnSpPr>
          <p:spPr>
            <a:xfrm rot="19800000" flipH="1">
              <a:off x="2721204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Прямая соединительная линия 424"/>
            <p:cNvCxnSpPr/>
            <p:nvPr/>
          </p:nvCxnSpPr>
          <p:spPr>
            <a:xfrm rot="1800000">
              <a:off x="2569222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Прямая соединительная линия 425"/>
            <p:cNvCxnSpPr/>
            <p:nvPr/>
          </p:nvCxnSpPr>
          <p:spPr>
            <a:xfrm rot="19800000" flipH="1">
              <a:off x="2417240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Прямая соединительная линия 426"/>
            <p:cNvCxnSpPr/>
            <p:nvPr/>
          </p:nvCxnSpPr>
          <p:spPr>
            <a:xfrm rot="1800000">
              <a:off x="3481114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Прямая соединительная линия 427"/>
            <p:cNvCxnSpPr/>
            <p:nvPr/>
          </p:nvCxnSpPr>
          <p:spPr>
            <a:xfrm rot="19800000" flipH="1">
              <a:off x="3329132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Прямая соединительная линия 428"/>
            <p:cNvCxnSpPr/>
            <p:nvPr/>
          </p:nvCxnSpPr>
          <p:spPr>
            <a:xfrm rot="1800000">
              <a:off x="3177150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Прямая соединительная линия 429"/>
            <p:cNvCxnSpPr/>
            <p:nvPr/>
          </p:nvCxnSpPr>
          <p:spPr>
            <a:xfrm rot="19800000" flipH="1">
              <a:off x="3025168" y="6690186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Прямая соединительная линия 430"/>
            <p:cNvCxnSpPr/>
            <p:nvPr/>
          </p:nvCxnSpPr>
          <p:spPr>
            <a:xfrm rot="1800000">
              <a:off x="4089041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Прямая соединительная линия 431"/>
            <p:cNvCxnSpPr/>
            <p:nvPr/>
          </p:nvCxnSpPr>
          <p:spPr>
            <a:xfrm rot="19800000" flipH="1">
              <a:off x="393705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Прямая соединительная линия 432"/>
            <p:cNvCxnSpPr/>
            <p:nvPr/>
          </p:nvCxnSpPr>
          <p:spPr>
            <a:xfrm rot="1800000">
              <a:off x="3785077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Прямая соединительная линия 433"/>
            <p:cNvCxnSpPr/>
            <p:nvPr/>
          </p:nvCxnSpPr>
          <p:spPr>
            <a:xfrm rot="19800000" flipH="1">
              <a:off x="363309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Прямая соединительная линия 434"/>
            <p:cNvCxnSpPr/>
            <p:nvPr/>
          </p:nvCxnSpPr>
          <p:spPr>
            <a:xfrm rot="1800000">
              <a:off x="4696969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Прямая соединительная линия 435"/>
            <p:cNvCxnSpPr/>
            <p:nvPr/>
          </p:nvCxnSpPr>
          <p:spPr>
            <a:xfrm rot="19800000" flipH="1">
              <a:off x="4544987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Прямая соединительная линия 436"/>
            <p:cNvCxnSpPr/>
            <p:nvPr/>
          </p:nvCxnSpPr>
          <p:spPr>
            <a:xfrm rot="1800000">
              <a:off x="4393005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8" name="Прямая соединительная линия 437"/>
            <p:cNvCxnSpPr/>
            <p:nvPr/>
          </p:nvCxnSpPr>
          <p:spPr>
            <a:xfrm rot="19800000" flipH="1">
              <a:off x="4241023" y="6690185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9" name="Прямая соединительная линия 438"/>
            <p:cNvCxnSpPr/>
            <p:nvPr/>
          </p:nvCxnSpPr>
          <p:spPr>
            <a:xfrm rot="1800000">
              <a:off x="5304895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Прямая соединительная линия 439"/>
            <p:cNvCxnSpPr/>
            <p:nvPr/>
          </p:nvCxnSpPr>
          <p:spPr>
            <a:xfrm rot="19800000" flipH="1">
              <a:off x="5152913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Прямая соединительная линия 440"/>
            <p:cNvCxnSpPr/>
            <p:nvPr/>
          </p:nvCxnSpPr>
          <p:spPr>
            <a:xfrm rot="1800000">
              <a:off x="5000931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Прямая соединительная линия 441"/>
            <p:cNvCxnSpPr/>
            <p:nvPr/>
          </p:nvCxnSpPr>
          <p:spPr>
            <a:xfrm rot="19800000" flipH="1">
              <a:off x="4848949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Прямая соединительная линия 442"/>
            <p:cNvCxnSpPr/>
            <p:nvPr/>
          </p:nvCxnSpPr>
          <p:spPr>
            <a:xfrm rot="1800000">
              <a:off x="5912823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Прямая соединительная линия 443"/>
            <p:cNvCxnSpPr/>
            <p:nvPr/>
          </p:nvCxnSpPr>
          <p:spPr>
            <a:xfrm rot="19800000" flipH="1">
              <a:off x="5760841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Прямая соединительная линия 444"/>
            <p:cNvCxnSpPr/>
            <p:nvPr/>
          </p:nvCxnSpPr>
          <p:spPr>
            <a:xfrm rot="1800000">
              <a:off x="5608859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Прямая соединительная линия 445"/>
            <p:cNvCxnSpPr/>
            <p:nvPr/>
          </p:nvCxnSpPr>
          <p:spPr>
            <a:xfrm rot="19800000" flipH="1">
              <a:off x="5456877" y="6690184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Прямая соединительная линия 446"/>
            <p:cNvCxnSpPr/>
            <p:nvPr/>
          </p:nvCxnSpPr>
          <p:spPr>
            <a:xfrm rot="1800000">
              <a:off x="6520750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Прямая соединительная линия 447"/>
            <p:cNvCxnSpPr/>
            <p:nvPr/>
          </p:nvCxnSpPr>
          <p:spPr>
            <a:xfrm rot="19800000" flipH="1">
              <a:off x="6368768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Прямая соединительная линия 448"/>
            <p:cNvCxnSpPr/>
            <p:nvPr/>
          </p:nvCxnSpPr>
          <p:spPr>
            <a:xfrm rot="1800000">
              <a:off x="6216786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Прямая соединительная линия 449"/>
            <p:cNvCxnSpPr/>
            <p:nvPr/>
          </p:nvCxnSpPr>
          <p:spPr>
            <a:xfrm rot="19800000" flipH="1">
              <a:off x="6064804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Прямая соединительная линия 450"/>
            <p:cNvCxnSpPr/>
            <p:nvPr/>
          </p:nvCxnSpPr>
          <p:spPr>
            <a:xfrm rot="1800000">
              <a:off x="7128678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Прямая соединительная линия 451"/>
            <p:cNvCxnSpPr/>
            <p:nvPr/>
          </p:nvCxnSpPr>
          <p:spPr>
            <a:xfrm rot="19800000" flipH="1">
              <a:off x="6976696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Прямая соединительная линия 452"/>
            <p:cNvCxnSpPr/>
            <p:nvPr/>
          </p:nvCxnSpPr>
          <p:spPr>
            <a:xfrm rot="1800000">
              <a:off x="6824714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Прямая соединительная линия 453"/>
            <p:cNvCxnSpPr/>
            <p:nvPr/>
          </p:nvCxnSpPr>
          <p:spPr>
            <a:xfrm rot="19800000" flipH="1">
              <a:off x="6672732" y="669018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Прямая соединительная линия 454"/>
            <p:cNvCxnSpPr/>
            <p:nvPr/>
          </p:nvCxnSpPr>
          <p:spPr>
            <a:xfrm rot="1800000">
              <a:off x="7736602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Прямая соединительная линия 455"/>
            <p:cNvCxnSpPr/>
            <p:nvPr/>
          </p:nvCxnSpPr>
          <p:spPr>
            <a:xfrm rot="19800000" flipH="1">
              <a:off x="7584620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Прямая соединительная линия 456"/>
            <p:cNvCxnSpPr/>
            <p:nvPr/>
          </p:nvCxnSpPr>
          <p:spPr>
            <a:xfrm rot="1800000">
              <a:off x="7432638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Прямая соединительная линия 457"/>
            <p:cNvCxnSpPr/>
            <p:nvPr/>
          </p:nvCxnSpPr>
          <p:spPr>
            <a:xfrm rot="19800000" flipH="1">
              <a:off x="7280656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Прямая соединительная линия 458"/>
            <p:cNvCxnSpPr/>
            <p:nvPr/>
          </p:nvCxnSpPr>
          <p:spPr>
            <a:xfrm rot="1800000">
              <a:off x="8344530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Прямая соединительная линия 459"/>
            <p:cNvCxnSpPr/>
            <p:nvPr/>
          </p:nvCxnSpPr>
          <p:spPr>
            <a:xfrm rot="19800000" flipH="1">
              <a:off x="8192548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Прямая соединительная линия 460"/>
            <p:cNvCxnSpPr/>
            <p:nvPr/>
          </p:nvCxnSpPr>
          <p:spPr>
            <a:xfrm rot="1800000">
              <a:off x="8040566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2" name="Прямая соединительная линия 461"/>
            <p:cNvCxnSpPr/>
            <p:nvPr/>
          </p:nvCxnSpPr>
          <p:spPr>
            <a:xfrm rot="19800000" flipH="1">
              <a:off x="7888584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Прямая соединительная линия 462"/>
            <p:cNvCxnSpPr/>
            <p:nvPr/>
          </p:nvCxnSpPr>
          <p:spPr>
            <a:xfrm rot="1800000">
              <a:off x="8952457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4" name="Прямая соединительная линия 463"/>
            <p:cNvCxnSpPr/>
            <p:nvPr/>
          </p:nvCxnSpPr>
          <p:spPr>
            <a:xfrm rot="19800000" flipH="1">
              <a:off x="8800475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Прямая соединительная линия 464"/>
            <p:cNvCxnSpPr/>
            <p:nvPr/>
          </p:nvCxnSpPr>
          <p:spPr>
            <a:xfrm rot="1800000">
              <a:off x="8648493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Прямая соединительная линия 465"/>
            <p:cNvCxnSpPr/>
            <p:nvPr/>
          </p:nvCxnSpPr>
          <p:spPr>
            <a:xfrm rot="19800000" flipH="1">
              <a:off x="8496511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7" name="Прямая соединительная линия 466"/>
            <p:cNvCxnSpPr/>
            <p:nvPr/>
          </p:nvCxnSpPr>
          <p:spPr>
            <a:xfrm rot="1800000">
              <a:off x="9560385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Прямая соединительная линия 467"/>
            <p:cNvCxnSpPr/>
            <p:nvPr/>
          </p:nvCxnSpPr>
          <p:spPr>
            <a:xfrm rot="19800000" flipH="1">
              <a:off x="9408403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Прямая соединительная линия 468"/>
            <p:cNvCxnSpPr/>
            <p:nvPr/>
          </p:nvCxnSpPr>
          <p:spPr>
            <a:xfrm rot="1800000">
              <a:off x="9256421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Прямая соединительная линия 469"/>
            <p:cNvCxnSpPr/>
            <p:nvPr/>
          </p:nvCxnSpPr>
          <p:spPr>
            <a:xfrm rot="19800000" flipH="1">
              <a:off x="9104439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Прямая соединительная линия 470"/>
            <p:cNvCxnSpPr/>
            <p:nvPr/>
          </p:nvCxnSpPr>
          <p:spPr>
            <a:xfrm rot="1800000">
              <a:off x="10168309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Прямая соединительная линия 471"/>
            <p:cNvCxnSpPr/>
            <p:nvPr/>
          </p:nvCxnSpPr>
          <p:spPr>
            <a:xfrm rot="19800000" flipH="1">
              <a:off x="10016327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Прямая соединительная линия 472"/>
            <p:cNvCxnSpPr/>
            <p:nvPr/>
          </p:nvCxnSpPr>
          <p:spPr>
            <a:xfrm rot="1800000">
              <a:off x="9864345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Прямая соединительная линия 473"/>
            <p:cNvCxnSpPr/>
            <p:nvPr/>
          </p:nvCxnSpPr>
          <p:spPr>
            <a:xfrm rot="19800000" flipH="1">
              <a:off x="9712363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5" name="Прямая соединительная линия 474"/>
            <p:cNvCxnSpPr/>
            <p:nvPr/>
          </p:nvCxnSpPr>
          <p:spPr>
            <a:xfrm rot="1800000">
              <a:off x="10776237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Прямая соединительная линия 475"/>
            <p:cNvCxnSpPr/>
            <p:nvPr/>
          </p:nvCxnSpPr>
          <p:spPr>
            <a:xfrm rot="19800000" flipH="1">
              <a:off x="10624255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Прямая соединительная линия 476"/>
            <p:cNvCxnSpPr/>
            <p:nvPr/>
          </p:nvCxnSpPr>
          <p:spPr>
            <a:xfrm rot="1800000">
              <a:off x="10472273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Прямая соединительная линия 477"/>
            <p:cNvCxnSpPr/>
            <p:nvPr/>
          </p:nvCxnSpPr>
          <p:spPr>
            <a:xfrm rot="19800000" flipH="1">
              <a:off x="10320291" y="6683613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Прямая соединительная линия 478"/>
            <p:cNvCxnSpPr/>
            <p:nvPr/>
          </p:nvCxnSpPr>
          <p:spPr>
            <a:xfrm rot="1800000">
              <a:off x="11384164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Прямая соединительная линия 479"/>
            <p:cNvCxnSpPr/>
            <p:nvPr/>
          </p:nvCxnSpPr>
          <p:spPr>
            <a:xfrm rot="19800000" flipH="1">
              <a:off x="11232182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Прямая соединительная линия 480"/>
            <p:cNvCxnSpPr/>
            <p:nvPr/>
          </p:nvCxnSpPr>
          <p:spPr>
            <a:xfrm rot="1800000">
              <a:off x="11080200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2" name="Прямая соединительная линия 481"/>
            <p:cNvCxnSpPr/>
            <p:nvPr/>
          </p:nvCxnSpPr>
          <p:spPr>
            <a:xfrm rot="19800000" flipH="1">
              <a:off x="10928218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3" name="Прямая соединительная линия 482"/>
            <p:cNvCxnSpPr/>
            <p:nvPr/>
          </p:nvCxnSpPr>
          <p:spPr>
            <a:xfrm rot="19800000" flipH="1">
              <a:off x="11536146" y="6683612"/>
              <a:ext cx="216000" cy="0"/>
            </a:xfrm>
            <a:prstGeom prst="line">
              <a:avLst/>
            </a:prstGeom>
            <a:ln w="60325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5844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8266</TotalTime>
  <Words>993</Words>
  <Application>Microsoft Office PowerPoint</Application>
  <PresentationFormat>Произвольный</PresentationFormat>
  <Paragraphs>434</Paragraphs>
  <Slides>8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Еекатерина М. Дроздова</cp:lastModifiedBy>
  <cp:revision>475</cp:revision>
  <cp:lastPrinted>2021-06-09T14:38:27Z</cp:lastPrinted>
  <dcterms:created xsi:type="dcterms:W3CDTF">2020-02-05T15:42:24Z</dcterms:created>
  <dcterms:modified xsi:type="dcterms:W3CDTF">2022-08-30T08:09:08Z</dcterms:modified>
</cp:coreProperties>
</file>