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E3FDE45-AF77-4B5C-9715-49D594BDF05E}" styleName="Светлый стиль 1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13" d="100"/>
          <a:sy n="113" d="100"/>
        </p:scale>
        <p:origin x="1452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94D51-575B-46F5-B348-441BEAB25517}" type="datetimeFigureOut">
              <a:rPr lang="ru-RU" smtClean="0"/>
              <a:t>01.03.2024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76177-629C-4944-959A-CFAE84CA67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74779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94D51-575B-46F5-B348-441BEAB25517}" type="datetimeFigureOut">
              <a:rPr lang="ru-RU" smtClean="0"/>
              <a:t>01.03.2024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76177-629C-4944-959A-CFAE84CA67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0702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94D51-575B-46F5-B348-441BEAB25517}" type="datetimeFigureOut">
              <a:rPr lang="ru-RU" smtClean="0"/>
              <a:t>01.03.2024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76177-629C-4944-959A-CFAE84CA67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97209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94D51-575B-46F5-B348-441BEAB25517}" type="datetimeFigureOut">
              <a:rPr lang="ru-RU" smtClean="0"/>
              <a:t>01.03.2024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76177-629C-4944-959A-CFAE84CA67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46876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94D51-575B-46F5-B348-441BEAB25517}" type="datetimeFigureOut">
              <a:rPr lang="ru-RU" smtClean="0"/>
              <a:t>01.03.2024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76177-629C-4944-959A-CFAE84CA67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56259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94D51-575B-46F5-B348-441BEAB25517}" type="datetimeFigureOut">
              <a:rPr lang="ru-RU" smtClean="0"/>
              <a:t>01.03.2024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76177-629C-4944-959A-CFAE84CA67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9887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94D51-575B-46F5-B348-441BEAB25517}" type="datetimeFigureOut">
              <a:rPr lang="ru-RU" smtClean="0"/>
              <a:t>01.03.2024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76177-629C-4944-959A-CFAE84CA67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08884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94D51-575B-46F5-B348-441BEAB25517}" type="datetimeFigureOut">
              <a:rPr lang="ru-RU" smtClean="0"/>
              <a:t>01.03.2024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76177-629C-4944-959A-CFAE84CA67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82242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94D51-575B-46F5-B348-441BEAB25517}" type="datetimeFigureOut">
              <a:rPr lang="ru-RU" smtClean="0"/>
              <a:t>01.03.2024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76177-629C-4944-959A-CFAE84CA67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9023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94D51-575B-46F5-B348-441BEAB25517}" type="datetimeFigureOut">
              <a:rPr lang="ru-RU" smtClean="0"/>
              <a:t>01.03.2024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76177-629C-4944-959A-CFAE84CA67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64657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94D51-575B-46F5-B348-441BEAB25517}" type="datetimeFigureOut">
              <a:rPr lang="ru-RU" smtClean="0"/>
              <a:t>01.03.2024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76177-629C-4944-959A-CFAE84CA67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98041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294D51-575B-46F5-B348-441BEAB25517}" type="datetimeFigureOut">
              <a:rPr lang="ru-RU" smtClean="0"/>
              <a:t>01.03.2024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F76177-629C-4944-959A-CFAE84CA67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11403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Полилиния 76"/>
          <p:cNvSpPr/>
          <p:nvPr/>
        </p:nvSpPr>
        <p:spPr>
          <a:xfrm>
            <a:off x="0" y="6498000"/>
            <a:ext cx="9144000" cy="360000"/>
          </a:xfrm>
          <a:custGeom>
            <a:avLst/>
            <a:gdLst>
              <a:gd name="connsiteX0" fmla="*/ 0 w 9144000"/>
              <a:gd name="connsiteY0" fmla="*/ 0 h 360000"/>
              <a:gd name="connsiteX1" fmla="*/ 9144000 w 9144000"/>
              <a:gd name="connsiteY1" fmla="*/ 0 h 360000"/>
              <a:gd name="connsiteX2" fmla="*/ 9144000 w 9144000"/>
              <a:gd name="connsiteY2" fmla="*/ 9686 h 360000"/>
              <a:gd name="connsiteX3" fmla="*/ 9140825 w 9144000"/>
              <a:gd name="connsiteY3" fmla="*/ 9525 h 360000"/>
              <a:gd name="connsiteX4" fmla="*/ 8139628 w 9144000"/>
              <a:gd name="connsiteY4" fmla="*/ 315349 h 360000"/>
              <a:gd name="connsiteX5" fmla="*/ 8079916 w 9144000"/>
              <a:gd name="connsiteY5" fmla="*/ 360000 h 360000"/>
              <a:gd name="connsiteX6" fmla="*/ 0 w 9144000"/>
              <a:gd name="connsiteY6" fmla="*/ 360000 h 36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00" h="360000">
                <a:moveTo>
                  <a:pt x="0" y="0"/>
                </a:moveTo>
                <a:lnTo>
                  <a:pt x="9144000" y="0"/>
                </a:lnTo>
                <a:lnTo>
                  <a:pt x="9144000" y="9686"/>
                </a:lnTo>
                <a:lnTo>
                  <a:pt x="9140825" y="9525"/>
                </a:lnTo>
                <a:cubicBezTo>
                  <a:pt x="8769959" y="9525"/>
                  <a:pt x="8425425" y="122268"/>
                  <a:pt x="8139628" y="315349"/>
                </a:cubicBezTo>
                <a:lnTo>
                  <a:pt x="8079916" y="360000"/>
                </a:lnTo>
                <a:lnTo>
                  <a:pt x="0" y="360000"/>
                </a:lnTo>
                <a:close/>
              </a:path>
            </a:pathLst>
          </a:custGeom>
          <a:gradFill flip="none" rotWithShape="1">
            <a:gsLst>
              <a:gs pos="0">
                <a:schemeClr val="tx1"/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8" name="TextBox 77"/>
          <p:cNvSpPr txBox="1"/>
          <p:nvPr/>
        </p:nvSpPr>
        <p:spPr>
          <a:xfrm>
            <a:off x="338937" y="6543961"/>
            <a:ext cx="21847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b="1" dirty="0">
                <a:solidFill>
                  <a:schemeClr val="bg1"/>
                </a:solidFill>
              </a:rPr>
              <a:t>Администрация города Твери</a:t>
            </a:r>
          </a:p>
        </p:txBody>
      </p:sp>
      <p:pic>
        <p:nvPicPr>
          <p:cNvPr id="88" name="Picture 2" descr="Герб города Тверь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5998" y="6552773"/>
            <a:ext cx="232939" cy="2593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Овал 5"/>
          <p:cNvSpPr>
            <a:spLocks noChangeAspect="1"/>
          </p:cNvSpPr>
          <p:nvPr/>
        </p:nvSpPr>
        <p:spPr>
          <a:xfrm>
            <a:off x="841606" y="2378960"/>
            <a:ext cx="1890000" cy="1890000"/>
          </a:xfrm>
          <a:prstGeom prst="ellipse">
            <a:avLst/>
          </a:prstGeom>
          <a:solidFill>
            <a:srgbClr val="7A24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7" name="Пирог 6"/>
          <p:cNvSpPr>
            <a:spLocks noChangeAspect="1"/>
          </p:cNvSpPr>
          <p:nvPr/>
        </p:nvSpPr>
        <p:spPr>
          <a:xfrm>
            <a:off x="841606" y="2378960"/>
            <a:ext cx="1890000" cy="1890000"/>
          </a:xfrm>
          <a:prstGeom prst="pie">
            <a:avLst>
              <a:gd name="adj1" fmla="val 16195250"/>
              <a:gd name="adj2" fmla="val 17924469"/>
            </a:avLst>
          </a:prstGeom>
          <a:solidFill>
            <a:srgbClr val="DF9C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>
              <a:solidFill>
                <a:schemeClr val="tx1"/>
              </a:solidFill>
            </a:endParaRPr>
          </a:p>
        </p:txBody>
      </p:sp>
      <p:sp>
        <p:nvSpPr>
          <p:cNvPr id="8" name="Дуга 7"/>
          <p:cNvSpPr/>
          <p:nvPr/>
        </p:nvSpPr>
        <p:spPr>
          <a:xfrm>
            <a:off x="729331" y="2266685"/>
            <a:ext cx="2114550" cy="2114550"/>
          </a:xfrm>
          <a:prstGeom prst="arc">
            <a:avLst>
              <a:gd name="adj1" fmla="val 17011533"/>
              <a:gd name="adj2" fmla="val 20819499"/>
            </a:avLst>
          </a:prstGeom>
          <a:ln w="1905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9" name="Пирог 8"/>
          <p:cNvSpPr>
            <a:spLocks noChangeAspect="1"/>
          </p:cNvSpPr>
          <p:nvPr/>
        </p:nvSpPr>
        <p:spPr>
          <a:xfrm>
            <a:off x="841606" y="2378960"/>
            <a:ext cx="1890000" cy="1890000"/>
          </a:xfrm>
          <a:prstGeom prst="pie">
            <a:avLst>
              <a:gd name="adj1" fmla="val 17917592"/>
              <a:gd name="adj2" fmla="val 6191746"/>
            </a:avLst>
          </a:prstGeom>
          <a:solidFill>
            <a:srgbClr val="AB47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>
              <a:solidFill>
                <a:schemeClr val="tx1"/>
              </a:solidFill>
            </a:endParaRPr>
          </a:p>
        </p:txBody>
      </p:sp>
      <p:sp>
        <p:nvSpPr>
          <p:cNvPr id="10" name="Пирог 9"/>
          <p:cNvSpPr>
            <a:spLocks noChangeAspect="1"/>
          </p:cNvSpPr>
          <p:nvPr/>
        </p:nvSpPr>
        <p:spPr>
          <a:xfrm>
            <a:off x="841606" y="2378960"/>
            <a:ext cx="1890000" cy="1890000"/>
          </a:xfrm>
          <a:prstGeom prst="pie">
            <a:avLst>
              <a:gd name="adj1" fmla="val 16195250"/>
              <a:gd name="adj2" fmla="val 16340551"/>
            </a:avLst>
          </a:prstGeom>
          <a:solidFill>
            <a:srgbClr val="2E3E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>
              <a:solidFill>
                <a:schemeClr val="tx1"/>
              </a:solidFill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1180816" y="2718170"/>
            <a:ext cx="1211580" cy="121158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100000">
                <a:schemeClr val="bg1">
                  <a:lumMod val="75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accent3">
                    <a:lumMod val="50000"/>
                  </a:schemeClr>
                </a:solidFill>
              </a:rPr>
              <a:t>23 </a:t>
            </a: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</a:rPr>
              <a:t>947</a:t>
            </a:r>
            <a:endParaRPr lang="ru-RU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2" name="Дуга 11"/>
          <p:cNvSpPr/>
          <p:nvPr/>
        </p:nvSpPr>
        <p:spPr>
          <a:xfrm>
            <a:off x="600745" y="2161910"/>
            <a:ext cx="2371725" cy="2324100"/>
          </a:xfrm>
          <a:prstGeom prst="arc">
            <a:avLst>
              <a:gd name="adj1" fmla="val 16258049"/>
              <a:gd name="adj2" fmla="val 19086713"/>
            </a:avLst>
          </a:prstGeom>
          <a:ln w="1905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13" name="Дуга 12"/>
          <p:cNvSpPr/>
          <p:nvPr/>
        </p:nvSpPr>
        <p:spPr>
          <a:xfrm>
            <a:off x="600745" y="2161910"/>
            <a:ext cx="2371725" cy="2324100"/>
          </a:xfrm>
          <a:prstGeom prst="arc">
            <a:avLst>
              <a:gd name="adj1" fmla="val 3123110"/>
              <a:gd name="adj2" fmla="val 11308920"/>
            </a:avLst>
          </a:prstGeom>
          <a:ln w="1905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14" name="Прямоугольник 13"/>
          <p:cNvSpPr/>
          <p:nvPr/>
        </p:nvSpPr>
        <p:spPr>
          <a:xfrm>
            <a:off x="133767" y="1391668"/>
            <a:ext cx="3805623" cy="738662"/>
          </a:xfrm>
          <a:prstGeom prst="rect">
            <a:avLst/>
          </a:prstGeom>
        </p:spPr>
        <p:txBody>
          <a:bodyPr wrap="square" lIns="91438" tIns="45719" rIns="91438" bIns="45719">
            <a:spAutoFit/>
          </a:bodyPr>
          <a:lstStyle/>
          <a:p>
            <a:pPr algn="ctr">
              <a:defRPr/>
            </a:pPr>
            <a:r>
              <a:rPr lang="ru-RU" sz="1400" b="1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Структура субъектов малого и среднего предпринимательства на </a:t>
            </a:r>
            <a:r>
              <a:rPr lang="ru-RU" sz="1400" b="1" dirty="0" smtClean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01.01.2024 </a:t>
            </a:r>
            <a:endParaRPr lang="ru-RU" sz="1400" b="1" dirty="0">
              <a:solidFill>
                <a:schemeClr val="accent3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defRPr/>
            </a:pPr>
            <a:r>
              <a:rPr lang="ru-RU" sz="1400" b="1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(по данным </a:t>
            </a:r>
            <a:r>
              <a:rPr lang="ru-RU" sz="1400" b="1" dirty="0" err="1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Тверьстата</a:t>
            </a:r>
            <a:r>
              <a:rPr lang="ru-RU" sz="1400" b="1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843881" y="2222664"/>
            <a:ext cx="21675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b="1" dirty="0" smtClean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71</a:t>
            </a:r>
            <a:r>
              <a:rPr lang="ru-RU" sz="1400" dirty="0" smtClean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</a:t>
            </a:r>
            <a:r>
              <a:rPr lang="ru-RU" sz="1400" dirty="0" smtClean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средние </a:t>
            </a:r>
            <a:r>
              <a:rPr lang="ru-RU" sz="1400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предприятия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816748" y="2775673"/>
            <a:ext cx="21266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b="1" dirty="0" smtClean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905  </a:t>
            </a:r>
            <a:r>
              <a:rPr lang="ru-RU" sz="1400" dirty="0" smtClean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1400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малые предприятия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764711" y="3973973"/>
            <a:ext cx="22905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12 244  </a:t>
            </a:r>
            <a:r>
              <a:rPr lang="ru-RU" sz="1400" dirty="0" smtClean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1400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индивидуальные </a:t>
            </a:r>
          </a:p>
          <a:p>
            <a:r>
              <a:rPr lang="ru-RU" sz="1400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  </a:t>
            </a:r>
            <a:r>
              <a:rPr lang="ru-RU" sz="1400" dirty="0" smtClean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предприниматели</a:t>
            </a:r>
            <a:endParaRPr lang="ru-RU" sz="1400" dirty="0">
              <a:solidFill>
                <a:schemeClr val="accent3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784130" y="3453543"/>
            <a:ext cx="23318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b="1" dirty="0" smtClean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10 727</a:t>
            </a:r>
            <a:r>
              <a:rPr lang="ru-RU" sz="1400" dirty="0" smtClean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</a:t>
            </a:r>
            <a:r>
              <a:rPr lang="ru-RU" sz="1400" dirty="0" smtClean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микро </a:t>
            </a:r>
            <a:r>
              <a:rPr lang="ru-RU" sz="1400" dirty="0">
                <a:solidFill>
                  <a:schemeClr val="accent3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предприятия</a:t>
            </a:r>
          </a:p>
        </p:txBody>
      </p:sp>
      <p:cxnSp>
        <p:nvCxnSpPr>
          <p:cNvPr id="19" name="Прямая соединительная линия 18"/>
          <p:cNvCxnSpPr>
            <a:stCxn id="12" idx="2"/>
          </p:cNvCxnSpPr>
          <p:nvPr/>
        </p:nvCxnSpPr>
        <p:spPr>
          <a:xfrm>
            <a:off x="2661384" y="2539395"/>
            <a:ext cx="2798966" cy="4985"/>
          </a:xfrm>
          <a:prstGeom prst="line">
            <a:avLst/>
          </a:prstGeom>
          <a:ln w="1905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>
            <a:stCxn id="8" idx="2"/>
          </p:cNvCxnSpPr>
          <p:nvPr/>
        </p:nvCxnSpPr>
        <p:spPr>
          <a:xfrm>
            <a:off x="2816748" y="3085974"/>
            <a:ext cx="2643602" cy="5418"/>
          </a:xfrm>
          <a:prstGeom prst="line">
            <a:avLst/>
          </a:prstGeom>
          <a:ln w="1905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flipH="1">
            <a:off x="2692158" y="3763577"/>
            <a:ext cx="2768192" cy="0"/>
          </a:xfrm>
          <a:prstGeom prst="line">
            <a:avLst/>
          </a:prstGeom>
          <a:ln w="1905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>
            <a:stCxn id="13" idx="0"/>
          </p:cNvCxnSpPr>
          <p:nvPr/>
        </p:nvCxnSpPr>
        <p:spPr>
          <a:xfrm>
            <a:off x="2506642" y="4247282"/>
            <a:ext cx="2953711" cy="0"/>
          </a:xfrm>
          <a:prstGeom prst="line">
            <a:avLst/>
          </a:prstGeom>
          <a:ln w="1905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>
            <a:stCxn id="12" idx="0"/>
          </p:cNvCxnSpPr>
          <p:nvPr/>
        </p:nvCxnSpPr>
        <p:spPr>
          <a:xfrm>
            <a:off x="1806227" y="2162068"/>
            <a:ext cx="0" cy="183302"/>
          </a:xfrm>
          <a:prstGeom prst="line">
            <a:avLst/>
          </a:prstGeom>
          <a:ln w="1905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 flipH="1">
            <a:off x="2009579" y="2296008"/>
            <a:ext cx="27000" cy="82952"/>
          </a:xfrm>
          <a:prstGeom prst="line">
            <a:avLst/>
          </a:prstGeom>
          <a:ln w="1905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>
            <a:stCxn id="13" idx="2"/>
          </p:cNvCxnSpPr>
          <p:nvPr/>
        </p:nvCxnSpPr>
        <p:spPr>
          <a:xfrm>
            <a:off x="614243" y="3149125"/>
            <a:ext cx="217841" cy="38190"/>
          </a:xfrm>
          <a:prstGeom prst="line">
            <a:avLst/>
          </a:prstGeom>
          <a:ln w="1905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Прямоугольник 25"/>
          <p:cNvSpPr/>
          <p:nvPr/>
        </p:nvSpPr>
        <p:spPr>
          <a:xfrm>
            <a:off x="456855" y="502666"/>
            <a:ext cx="8230289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/>
            <a:r>
              <a:rPr lang="ru-RU" sz="1600" b="1" dirty="0">
                <a:solidFill>
                  <a:srgbClr val="7A243D"/>
                </a:solidFill>
              </a:rPr>
              <a:t>Малое </a:t>
            </a:r>
            <a:r>
              <a:rPr lang="ru-RU" sz="1600" b="1" dirty="0" smtClean="0">
                <a:solidFill>
                  <a:srgbClr val="7A243D"/>
                </a:solidFill>
              </a:rPr>
              <a:t>предпринимательство г. Твери.</a:t>
            </a:r>
            <a:r>
              <a:rPr lang="ru-RU" sz="1600" b="1" dirty="0" smtClean="0"/>
              <a:t> </a:t>
            </a:r>
            <a:r>
              <a:rPr lang="ru-RU" sz="1400" dirty="0"/>
              <a:t>В соответствии со сведениями </a:t>
            </a:r>
            <a:r>
              <a:rPr lang="ru-RU" sz="1400" dirty="0" err="1"/>
              <a:t>Статрегистра</a:t>
            </a:r>
            <a:r>
              <a:rPr lang="ru-RU" sz="1400" dirty="0"/>
              <a:t> Тверской области по состоянию на </a:t>
            </a:r>
            <a:r>
              <a:rPr lang="ru-RU" sz="1400" dirty="0" smtClean="0"/>
              <a:t>01.01.2024, </a:t>
            </a:r>
            <a:r>
              <a:rPr lang="ru-RU" sz="1400" dirty="0"/>
              <a:t>число учтенных субъектов малого и среднего предпринимательства (далее также - МСП) в городе Твери составило </a:t>
            </a:r>
            <a:r>
              <a:rPr lang="ru-RU" sz="1400" dirty="0" smtClean="0"/>
              <a:t>23,9 </a:t>
            </a:r>
            <a:r>
              <a:rPr lang="ru-RU" sz="1400" dirty="0"/>
              <a:t>тыс. </a:t>
            </a:r>
            <a:r>
              <a:rPr lang="ru-RU" sz="1400" dirty="0" smtClean="0"/>
              <a:t>единиц.</a:t>
            </a:r>
            <a:endParaRPr lang="ru-RU" sz="1400" dirty="0"/>
          </a:p>
        </p:txBody>
      </p:sp>
      <p:sp>
        <p:nvSpPr>
          <p:cNvPr id="27" name="TextBox 26"/>
          <p:cNvSpPr txBox="1"/>
          <p:nvPr/>
        </p:nvSpPr>
        <p:spPr>
          <a:xfrm>
            <a:off x="5787984" y="2422301"/>
            <a:ext cx="2984288" cy="1846659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 indent="449580" algn="just">
              <a:defRPr sz="1600" b="1">
                <a:solidFill>
                  <a:srgbClr val="23586A"/>
                </a:solidFill>
              </a:defRPr>
            </a:lvl1pPr>
          </a:lstStyle>
          <a:p>
            <a:pPr indent="182563"/>
            <a:r>
              <a:rPr lang="ru-RU" sz="1400" b="0" dirty="0">
                <a:solidFill>
                  <a:schemeClr val="tx1"/>
                </a:solidFill>
              </a:rPr>
              <a:t>В общем количестве субъектов МСП основная доля </a:t>
            </a:r>
            <a:r>
              <a:rPr lang="ru-RU" sz="1400" b="0" dirty="0" smtClean="0">
                <a:solidFill>
                  <a:schemeClr val="tx1"/>
                </a:solidFill>
              </a:rPr>
              <a:t>остается </a:t>
            </a:r>
            <a:r>
              <a:rPr lang="ru-RU" sz="1400" b="0" dirty="0">
                <a:solidFill>
                  <a:schemeClr val="tx1"/>
                </a:solidFill>
              </a:rPr>
              <a:t>за </a:t>
            </a:r>
            <a:r>
              <a:rPr lang="ru-RU" sz="1400" b="0" dirty="0" smtClean="0">
                <a:solidFill>
                  <a:schemeClr val="tx1"/>
                </a:solidFill>
              </a:rPr>
              <a:t>оптовой </a:t>
            </a:r>
            <a:r>
              <a:rPr lang="ru-RU" sz="1400" b="0" dirty="0">
                <a:solidFill>
                  <a:schemeClr val="tx1"/>
                </a:solidFill>
              </a:rPr>
              <a:t>и розничной торговлей, ремонтом автотранспортных средств, бытовых изделий и предметов личного пользования, транспортировкой и хранением, строительством</a:t>
            </a:r>
            <a:r>
              <a:rPr lang="ru-RU" b="0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22466" y="4927458"/>
            <a:ext cx="856593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55600" algn="just"/>
            <a:r>
              <a:rPr lang="ru-RU" sz="1400" dirty="0" smtClean="0"/>
              <a:t>Доля </a:t>
            </a:r>
            <a:r>
              <a:rPr lang="ru-RU" sz="1400" dirty="0"/>
              <a:t>занятых в малом и среднем бизнесе по оценке 2023 года составила 33,3% от общего числа работающих в экономике города Твери. </a:t>
            </a:r>
          </a:p>
          <a:p>
            <a:pPr indent="355600" algn="just"/>
            <a:r>
              <a:rPr lang="ru-RU" sz="1400" dirty="0" smtClean="0"/>
              <a:t>От </a:t>
            </a:r>
            <a:r>
              <a:rPr lang="ru-RU" sz="1400" dirty="0"/>
              <a:t>субъектов малого предпринимательства, уплачивающих </a:t>
            </a:r>
            <a:r>
              <a:rPr lang="ru-RU" sz="1400" dirty="0" smtClean="0"/>
              <a:t>налоги в связи с применением специальных налоговых режимов, </a:t>
            </a:r>
            <a:r>
              <a:rPr lang="ru-RU" sz="1400" dirty="0"/>
              <a:t>за </a:t>
            </a:r>
            <a:r>
              <a:rPr lang="ru-RU" sz="1400" dirty="0" smtClean="0"/>
              <a:t>2023</a:t>
            </a:r>
            <a:r>
              <a:rPr lang="ru-RU" sz="1400" dirty="0"/>
              <a:t> год в бюджет города Твери поступило </a:t>
            </a:r>
            <a:r>
              <a:rPr lang="ru-RU" sz="1400" dirty="0" smtClean="0"/>
              <a:t>307</a:t>
            </a:r>
            <a:r>
              <a:rPr lang="ru-RU" sz="1400" dirty="0"/>
              <a:t> млн. рублей, или </a:t>
            </a:r>
            <a:r>
              <a:rPr lang="ru-RU" sz="1400" dirty="0" smtClean="0"/>
              <a:t>6,1% </a:t>
            </a:r>
            <a:r>
              <a:rPr lang="ru-RU" sz="1400" dirty="0"/>
              <a:t>от </a:t>
            </a:r>
            <a:r>
              <a:rPr lang="ru-RU" sz="1400" dirty="0" smtClean="0"/>
              <a:t>объема  </a:t>
            </a:r>
            <a:r>
              <a:rPr lang="ru-RU" sz="1400" dirty="0"/>
              <a:t>налоговых и неналоговых доходов.</a:t>
            </a:r>
          </a:p>
          <a:p>
            <a:endParaRPr lang="ru-RU" sz="1400" dirty="0"/>
          </a:p>
        </p:txBody>
      </p:sp>
      <p:sp>
        <p:nvSpPr>
          <p:cNvPr id="3" name="TextBox 2"/>
          <p:cNvSpPr txBox="1"/>
          <p:nvPr/>
        </p:nvSpPr>
        <p:spPr>
          <a:xfrm>
            <a:off x="6951477" y="194889"/>
            <a:ext cx="173566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Приложение 1</a:t>
            </a:r>
            <a:endParaRPr lang="ru-RU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9109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241</TotalTime>
  <Words>146</Words>
  <Application>Microsoft Office PowerPoint</Application>
  <PresentationFormat>Экран (4:3)</PresentationFormat>
  <Paragraphs>14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Александра В. Писарева</dc:creator>
  <cp:lastModifiedBy>Александра В. Писарева</cp:lastModifiedBy>
  <cp:revision>13</cp:revision>
  <cp:lastPrinted>2022-08-29T14:43:28Z</cp:lastPrinted>
  <dcterms:created xsi:type="dcterms:W3CDTF">2022-08-23T13:17:41Z</dcterms:created>
  <dcterms:modified xsi:type="dcterms:W3CDTF">2024-03-01T08:17:30Z</dcterms:modified>
</cp:coreProperties>
</file>